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8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9.xml" ContentType="application/vnd.openxmlformats-officedocument.theme+xml"/>
  <Override PartName="/ppt/tags/tag1.xml" ContentType="application/vnd.openxmlformats-officedocument.presentationml.tags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10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1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2.xml" ContentType="application/vnd.openxmlformats-officedocument.theme+xml"/>
  <Override PartName="/ppt/tags/tag2.xml" ContentType="application/vnd.openxmlformats-officedocument.presentationml.tags+xml"/>
  <Override PartName="/ppt/slideLayouts/slideLayout128.xml" ContentType="application/vnd.openxmlformats-officedocument.presentationml.slideLayout+xml"/>
  <Override PartName="/ppt/theme/theme13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3.xml" ContentType="application/vnd.openxmlformats-officedocument.presentationml.notesSlide+xml"/>
  <Override PartName="/ppt/tags/tag38.xml" ContentType="application/vnd.openxmlformats-officedocument.presentationml.tags+xml"/>
  <Override PartName="/ppt/notesSlides/notesSlide4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5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1" r:id="rId3"/>
    <p:sldMasterId id="2147483680" r:id="rId4"/>
    <p:sldMasterId id="2147483689" r:id="rId5"/>
    <p:sldMasterId id="2147483701" r:id="rId6"/>
    <p:sldMasterId id="2147483731" r:id="rId7"/>
    <p:sldMasterId id="2147483742" r:id="rId8"/>
    <p:sldMasterId id="2147483753" r:id="rId9"/>
    <p:sldMasterId id="2147483772" r:id="rId10"/>
    <p:sldMasterId id="2147483784" r:id="rId11"/>
    <p:sldMasterId id="2147483811" r:id="rId12"/>
    <p:sldMasterId id="2147483834" r:id="rId13"/>
    <p:sldMasterId id="2147483837" r:id="rId14"/>
  </p:sldMasterIdLst>
  <p:notesMasterIdLst>
    <p:notesMasterId r:id="rId70"/>
  </p:notesMasterIdLst>
  <p:sldIdLst>
    <p:sldId id="256" r:id="rId15"/>
    <p:sldId id="3990" r:id="rId16"/>
    <p:sldId id="4051" r:id="rId17"/>
    <p:sldId id="4052" r:id="rId18"/>
    <p:sldId id="3898" r:id="rId19"/>
    <p:sldId id="4149" r:id="rId20"/>
    <p:sldId id="4175" r:id="rId21"/>
    <p:sldId id="4176" r:id="rId22"/>
    <p:sldId id="4300" r:id="rId23"/>
    <p:sldId id="4308" r:id="rId24"/>
    <p:sldId id="4309" r:id="rId25"/>
    <p:sldId id="4310" r:id="rId26"/>
    <p:sldId id="4311" r:id="rId27"/>
    <p:sldId id="4312" r:id="rId28"/>
    <p:sldId id="4301" r:id="rId29"/>
    <p:sldId id="4295" r:id="rId30"/>
    <p:sldId id="4296" r:id="rId31"/>
    <p:sldId id="4297" r:id="rId32"/>
    <p:sldId id="4298" r:id="rId33"/>
    <p:sldId id="4299" r:id="rId34"/>
    <p:sldId id="4307" r:id="rId35"/>
    <p:sldId id="4314" r:id="rId36"/>
    <p:sldId id="4315" r:id="rId37"/>
    <p:sldId id="4302" r:id="rId38"/>
    <p:sldId id="4303" r:id="rId39"/>
    <p:sldId id="4304" r:id="rId40"/>
    <p:sldId id="4305" r:id="rId41"/>
    <p:sldId id="4321" r:id="rId42"/>
    <p:sldId id="4320" r:id="rId43"/>
    <p:sldId id="4148" r:id="rId44"/>
    <p:sldId id="4048" r:id="rId45"/>
    <p:sldId id="4138" r:id="rId46"/>
    <p:sldId id="4139" r:id="rId47"/>
    <p:sldId id="4143" r:id="rId48"/>
    <p:sldId id="4144" r:id="rId49"/>
    <p:sldId id="4142" r:id="rId50"/>
    <p:sldId id="4103" r:id="rId51"/>
    <p:sldId id="4145" r:id="rId52"/>
    <p:sldId id="4107" r:id="rId53"/>
    <p:sldId id="4128" r:id="rId54"/>
    <p:sldId id="4129" r:id="rId55"/>
    <p:sldId id="4130" r:id="rId56"/>
    <p:sldId id="4131" r:id="rId57"/>
    <p:sldId id="4132" r:id="rId58"/>
    <p:sldId id="4133" r:id="rId59"/>
    <p:sldId id="4108" r:id="rId60"/>
    <p:sldId id="4134" r:id="rId61"/>
    <p:sldId id="4124" r:id="rId62"/>
    <p:sldId id="4146" r:id="rId63"/>
    <p:sldId id="4125" r:id="rId64"/>
    <p:sldId id="4147" r:id="rId65"/>
    <p:sldId id="3832" r:id="rId66"/>
    <p:sldId id="3814" r:id="rId67"/>
    <p:sldId id="3918" r:id="rId68"/>
    <p:sldId id="3813" r:id="rId6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Martin" initials="T" lastIdx="32" clrIdx="0"/>
  <p:cmAuthor id="1" name="Taryn Gross" initials="TG" lastIdx="2" clrIdx="6"/>
  <p:cmAuthor id="2" name="Melanie Couton" initials="MAC" lastIdx="4" clrIdx="3"/>
  <p:cmAuthor id="3" name="ralfieri" initials="ra" lastIdx="2" clrIdx="8"/>
  <p:cmAuthor id="46" name="Hope Rugo" initials="HR" lastIdx="1" clrIdx="45"/>
  <p:cmAuthor id="4" name="Megan Capel" initials="MC" lastIdx="12" clrIdx="0"/>
  <p:cmAuthor id="47" name="Kate Jesien" initials="KJ" lastIdx="5" clrIdx="46"/>
  <p:cmAuthor id="5" name="Andrew Bowser" initials="AB" lastIdx="8" clrIdx="2"/>
  <p:cmAuthor id="48" name="Tara Wabbersen, PhD, CMPP (MTM)" initials="TWPC(" lastIdx="1" clrIdx="47"/>
  <p:cmAuthor id="6" name="mcalloway" initials="mc" lastIdx="1" clrIdx="4"/>
  <p:cmAuthor id="7" name="agoldman" initials="a" lastIdx="4" clrIdx="9"/>
  <p:cmAuthor id="8" name="Devin Overbey" initials="DO" lastIdx="6" clrIdx="7"/>
  <p:cmAuthor id="9" name="Erik Brady" initials="EB" lastIdx="2" clrIdx="5"/>
  <p:cmAuthor id="10" name=" " initials="MAC" lastIdx="22" clrIdx="1"/>
  <p:cmAuthor id="11" name="alison.heintz@gmail.com" initials="a" lastIdx="3" clrIdx="10"/>
  <p:cmAuthor id="12" name="Tara Cunningham" initials="TC" lastIdx="1" clrIdx="11"/>
  <p:cmAuthor id="13" name="Sophia Kelley" initials="SK" lastIdx="3" clrIdx="12"/>
  <p:cmAuthor id="14" name="Kiran D. Mir-Hudgeons" initials="KDM" lastIdx="1" clrIdx="13"/>
  <p:cmAuthor id="15" name="spantry@clinicaloptions.com" initials="s" lastIdx="9" clrIdx="14"/>
  <p:cmAuthor id="16" name="jstanley@clinicaloptions.com" initials="j" lastIdx="7" clrIdx="15"/>
  <p:cmAuthor id="17" name="CLINICALOPTIONS\tquill" initials="C" lastIdx="8" clrIdx="16"/>
  <p:cmAuthor id="18" name="aboecler@clinicaloptions.com" initials="a" lastIdx="16" clrIdx="17"/>
  <p:cmAuthor id="19" name="Brittany Salatino" initials="BS" lastIdx="7" clrIdx="18"/>
  <p:cmAuthor id="20" name="clinicaloptions\awest" initials="c" lastIdx="1" clrIdx="19"/>
  <p:cmAuthor id="21" name="Shara Pantry" initials="SP" lastIdx="4" clrIdx="20"/>
  <p:cmAuthor id="22" name="Christy Seals" initials="CS" lastIdx="3" clrIdx="21"/>
  <p:cmAuthor id="23" name="Timothy Quill" initials="TQ" lastIdx="1" clrIdx="22"/>
  <p:cmAuthor id="24" name="Lau, James-1" initials="LJ" lastIdx="14" clrIdx="23"/>
  <p:cmAuthor id="25" name="Chaudhari, Sayli" initials="CS" lastIdx="8" clrIdx="24"/>
  <p:cmAuthor id="26" name="Nguyễn Hoàng Quý" initials="N" lastIdx="3" clrIdx="25"/>
  <p:cmAuthor id="27" name="Gordon Kelley" initials="GK" lastIdx="1" clrIdx="26"/>
  <p:cmAuthor id="28" name="Jennifer Eimers" initials="JE" lastIdx="4" clrIdx="27"/>
  <p:cmAuthor id="29" name="Soniya Patel, PhD (MTM)" initials="SPP(" lastIdx="42" clrIdx="28"/>
  <p:cmAuthor id="30" name="William Ho, PhD (MTM)" initials="WHP(" lastIdx="150" clrIdx="29"/>
  <p:cmAuthor id="31" name="Allison Battista (NC)" initials="AB(" lastIdx="31" clrIdx="30"/>
  <p:cmAuthor id="32" name="Chris Carter, PhD (MTM)" initials="CC" lastIdx="2" clrIdx="31"/>
  <p:cmAuthor id="33" name="Daniele Cary, PhD (MTM)" initials="DCP(" lastIdx="60" clrIdx="32"/>
  <p:cmAuthor id="34" name="Mike Zbreski, PharmD (MTM)" initials="MZP(" lastIdx="30" clrIdx="33"/>
  <p:cmAuthor id="35" name="Author" initials="A" lastIdx="401" clrIdx="34"/>
  <p:cmAuthor id="36" name="Lteif, Agnes" initials="LA" lastIdx="3" clrIdx="35"/>
  <p:cmAuthor id="37" name="Peter Simon, PhD, CMPP (MTM)" initials="PSPC(" lastIdx="22" clrIdx="36"/>
  <p:cmAuthor id="39" name="John McGuire, PhD, CMPP (MTM)" initials="JMPC(" lastIdx="6" clrIdx="38"/>
  <p:cmAuthor id="40" name="Jesien, Kate" initials="JK" lastIdx="1" clrIdx="39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1459" autoAdjust="0"/>
  </p:normalViewPr>
  <p:slideViewPr>
    <p:cSldViewPr snapToGrid="0" showGuides="1">
      <p:cViewPr varScale="1">
        <p:scale>
          <a:sx n="58" d="100"/>
          <a:sy n="58" d="100"/>
        </p:scale>
        <p:origin x="952" y="40"/>
      </p:cViewPr>
      <p:guideLst>
        <p:guide orient="horz" pos="208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2.xml"/><Relationship Id="rId21" Type="http://schemas.openxmlformats.org/officeDocument/2006/relationships/slide" Target="slides/slide7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63" Type="http://schemas.openxmlformats.org/officeDocument/2006/relationships/slide" Target="slides/slide49.xml"/><Relationship Id="rId68" Type="http://schemas.openxmlformats.org/officeDocument/2006/relationships/slide" Target="slides/slide5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slide" Target="slides/slide44.xml"/><Relationship Id="rId66" Type="http://schemas.openxmlformats.org/officeDocument/2006/relationships/slide" Target="slides/slide52.xml"/><Relationship Id="rId7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7.xml"/><Relationship Id="rId19" Type="http://schemas.openxmlformats.org/officeDocument/2006/relationships/slide" Target="slides/slide5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slide" Target="slides/slide42.xml"/><Relationship Id="rId64" Type="http://schemas.openxmlformats.org/officeDocument/2006/relationships/slide" Target="slides/slide50.xml"/><Relationship Id="rId69" Type="http://schemas.openxmlformats.org/officeDocument/2006/relationships/slide" Target="slides/slide55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slide" Target="slides/slide45.xml"/><Relationship Id="rId67" Type="http://schemas.openxmlformats.org/officeDocument/2006/relationships/slide" Target="slides/slide53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62" Type="http://schemas.openxmlformats.org/officeDocument/2006/relationships/slide" Target="slides/slide48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slide" Target="slides/slide43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slide" Target="slides/slide46.xml"/><Relationship Id="rId65" Type="http://schemas.openxmlformats.org/officeDocument/2006/relationships/slide" Target="slides/slide51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39" Type="http://schemas.openxmlformats.org/officeDocument/2006/relationships/slide" Target="slides/slide25.xml"/><Relationship Id="rId34" Type="http://schemas.openxmlformats.org/officeDocument/2006/relationships/slide" Target="slides/slide20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7" Type="http://schemas.openxmlformats.org/officeDocument/2006/relationships/slideMaster" Target="slideMasters/slideMaster7.xml"/><Relationship Id="rId71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978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i="1" dirty="0">
                <a:latin typeface="Times New Roman" panose="02020603050405020304" pitchFamily="18" charset="0"/>
              </a:rPr>
              <a:t>ADT, androgen-deprivation therapy; mOS, median OS; NR, not reached.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609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52F1FE-B0D8-44B3-BAC9-4A91C649C46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-72" charset="-128"/>
                <a:cs typeface="+mn-cs"/>
              </a:rPr>
              <a:pPr marL="0" marR="0" lvl="0" indent="0" algn="r" defTabSz="609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-72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i="1" dirty="0"/>
              <a:t>Doc, docetaxel; NR, not reached; SoC, standard of care.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3A36DC-69B9-4AF7-9325-457547ECFD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i="1" dirty="0"/>
              <a:t>AA, abiraterone acetate; ADT, androgen deprivation therapy; P, prednisone.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3A36DC-69B9-4AF7-9325-457547ECFD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i="1" dirty="0"/>
              <a:t>ADT, androgen deprivation therapy; </a:t>
            </a:r>
            <a:r>
              <a:rPr lang="en-US" i="1" dirty="0" err="1"/>
              <a:t>Enza</a:t>
            </a:r>
            <a:r>
              <a:rPr lang="en-US" i="1" dirty="0"/>
              <a:t>, enzalutamide; NR, not reached; </a:t>
            </a:r>
            <a:r>
              <a:rPr lang="en-US" i="1" dirty="0" err="1"/>
              <a:t>Pbo</a:t>
            </a:r>
            <a:r>
              <a:rPr lang="en-US" i="1" dirty="0"/>
              <a:t>, placebo.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3A36DC-69B9-4AF7-9325-457547ECFD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EAU 2015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30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nicaloptions.com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nicaloptions.com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nicaloptions.com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nicaloptions.com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nicaloptions.com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nicaloptions.com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nicaloptions.com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1.xml"/><Relationship Id="rId4" Type="http://schemas.openxmlformats.org/officeDocument/2006/relationships/image" Target="../media/image10.emf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nicaloptions.com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4352" y="330201"/>
            <a:ext cx="11244149" cy="5250792"/>
          </a:xfrm>
          <a:prstGeom prst="rect">
            <a:avLst/>
          </a:prstGeom>
        </p:spPr>
        <p:txBody>
          <a:bodyPr anchorCtr="1"/>
          <a:lstStyle>
            <a:lvl1pPr algn="ctr">
              <a:defRPr sz="4000" b="1" cap="none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1" y="6590270"/>
            <a:ext cx="12192000" cy="2677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anose="020F050202020403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581" y="5345430"/>
            <a:ext cx="3827419" cy="124741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1" y="6589713"/>
            <a:ext cx="12192000" cy="0"/>
          </a:xfrm>
          <a:prstGeom prst="line">
            <a:avLst/>
          </a:prstGeom>
          <a:ln w="19050">
            <a:solidFill>
              <a:srgbClr val="7F3F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794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6" name="Group 7"/>
          <p:cNvGrpSpPr/>
          <p:nvPr userDrawn="1"/>
        </p:nvGrpSpPr>
        <p:grpSpPr bwMode="auto">
          <a:xfrm>
            <a:off x="9389569" y="6216652"/>
            <a:ext cx="2488502" cy="447822"/>
            <a:chOff x="9527309" y="3551529"/>
            <a:chExt cx="2488502" cy="448324"/>
          </a:xfrm>
        </p:grpSpPr>
        <p:pic>
          <p:nvPicPr>
            <p:cNvPr id="7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327791" y="3551529"/>
              <a:ext cx="551335" cy="179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9527309" y="3691731"/>
              <a:ext cx="2488502" cy="308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400" b="0" dirty="0">
                  <a:solidFill>
                    <a:schemeClr val="bg2"/>
                  </a:solidFill>
                  <a:latin typeface="Calibri" panose="020F0502020204030204" charset="0"/>
                  <a:cs typeface="Calibri" panose="020F0502020204030204" charset="0"/>
                </a:rPr>
                <a:t>Slide credit: </a:t>
              </a:r>
              <a:r>
                <a:rPr lang="en-US" altLang="en-US" sz="1400" b="0" dirty="0">
                  <a:solidFill>
                    <a:schemeClr val="bg2"/>
                  </a:solidFill>
                  <a:latin typeface="Calibri" panose="020F0502020204030204" charset="0"/>
                  <a:cs typeface="Calibri" panose="020F0502020204030204" charset="0"/>
                  <a:hlinkClick r:id="rId3"/>
                </a:rPr>
                <a:t>clinicaloptions.com</a:t>
              </a:r>
              <a:endParaRPr lang="en-US" altLang="en-US" sz="1400" b="0" dirty="0">
                <a:solidFill>
                  <a:schemeClr val="bg2"/>
                </a:solidFill>
                <a:latin typeface="Calibri" panose="020F0502020204030204" charset="0"/>
                <a:cs typeface="Calibri" panose="020F0502020204030204" charset="0"/>
              </a:endParaRPr>
            </a:p>
          </p:txBody>
        </p:sp>
      </p:grp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6574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6" name="Group 7"/>
          <p:cNvGrpSpPr/>
          <p:nvPr userDrawn="1"/>
        </p:nvGrpSpPr>
        <p:grpSpPr bwMode="auto">
          <a:xfrm>
            <a:off x="9389569" y="6216652"/>
            <a:ext cx="2488502" cy="447822"/>
            <a:chOff x="9527309" y="3551529"/>
            <a:chExt cx="2488502" cy="448324"/>
          </a:xfrm>
        </p:grpSpPr>
        <p:pic>
          <p:nvPicPr>
            <p:cNvPr id="7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327791" y="3551529"/>
              <a:ext cx="551335" cy="179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9527309" y="3691731"/>
              <a:ext cx="2488502" cy="308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400" b="0" dirty="0">
                  <a:solidFill>
                    <a:schemeClr val="bg2"/>
                  </a:solidFill>
                  <a:latin typeface="Calibri" panose="020F0502020204030204" charset="0"/>
                  <a:cs typeface="Calibri" panose="020F0502020204030204" charset="0"/>
                </a:rPr>
                <a:t>Slide credit: </a:t>
              </a:r>
              <a:r>
                <a:rPr lang="en-US" altLang="en-US" sz="1400" b="0" dirty="0">
                  <a:solidFill>
                    <a:schemeClr val="bg2"/>
                  </a:solidFill>
                  <a:latin typeface="Calibri" panose="020F0502020204030204" charset="0"/>
                  <a:cs typeface="Calibri" panose="020F0502020204030204" charset="0"/>
                  <a:hlinkClick r:id="rId3"/>
                </a:rPr>
                <a:t>clinicaloptions.com</a:t>
              </a:r>
              <a:endParaRPr lang="en-US" altLang="en-US" sz="1400" b="0" dirty="0">
                <a:solidFill>
                  <a:schemeClr val="bg2"/>
                </a:solidFill>
                <a:latin typeface="Calibri" panose="020F0502020204030204" charset="0"/>
                <a:cs typeface="Calibri" panose="020F0502020204030204" charset="0"/>
              </a:endParaRPr>
            </a:p>
          </p:txBody>
        </p:sp>
      </p:grp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114105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4" name="Group 7"/>
          <p:cNvGrpSpPr/>
          <p:nvPr userDrawn="1"/>
        </p:nvGrpSpPr>
        <p:grpSpPr bwMode="auto">
          <a:xfrm>
            <a:off x="9389569" y="6216652"/>
            <a:ext cx="2488502" cy="447822"/>
            <a:chOff x="9527309" y="3551529"/>
            <a:chExt cx="2488502" cy="448324"/>
          </a:xfrm>
        </p:grpSpPr>
        <p:pic>
          <p:nvPicPr>
            <p:cNvPr id="5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327791" y="3551529"/>
              <a:ext cx="551335" cy="179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9527309" y="3691731"/>
              <a:ext cx="2488502" cy="308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400" b="0" dirty="0">
                  <a:solidFill>
                    <a:schemeClr val="bg2"/>
                  </a:solidFill>
                  <a:latin typeface="Calibri" panose="020F0502020204030204" charset="0"/>
                  <a:cs typeface="Calibri" panose="020F0502020204030204" charset="0"/>
                </a:rPr>
                <a:t>Slide credit: </a:t>
              </a:r>
              <a:r>
                <a:rPr lang="en-US" altLang="en-US" sz="1400" b="0" dirty="0">
                  <a:solidFill>
                    <a:schemeClr val="bg2"/>
                  </a:solidFill>
                  <a:latin typeface="Calibri" panose="020F0502020204030204" charset="0"/>
                  <a:cs typeface="Calibri" panose="020F0502020204030204" charset="0"/>
                  <a:hlinkClick r:id="rId3"/>
                </a:rPr>
                <a:t>clinicaloptions.com</a:t>
              </a:r>
              <a:endParaRPr lang="en-US" altLang="en-US" sz="1400" b="0" dirty="0">
                <a:solidFill>
                  <a:schemeClr val="bg2"/>
                </a:solidFill>
                <a:latin typeface="Calibri" panose="020F0502020204030204" charset="0"/>
                <a:cs typeface="Calibri" panose="020F0502020204030204" charset="0"/>
              </a:endParaRPr>
            </a:p>
          </p:txBody>
        </p:sp>
      </p:grp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514351" y="4856674"/>
            <a:ext cx="11283950" cy="115593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 b="1">
                <a:solidFill>
                  <a:srgbClr val="8B3D9A"/>
                </a:solidFill>
              </a:defRPr>
            </a:lvl1pPr>
            <a:lvl2pPr>
              <a:buFontTx/>
              <a:buNone/>
              <a:defRPr sz="2400"/>
            </a:lvl2pPr>
            <a:lvl3pPr>
              <a:buFontTx/>
              <a:buNone/>
              <a:defRPr sz="2400"/>
            </a:lvl3pPr>
            <a:lvl4pPr>
              <a:buFontTx/>
              <a:buNone/>
              <a:defRPr sz="2400"/>
            </a:lvl4pPr>
            <a:lvl5pPr>
              <a:buFontTx/>
              <a:buNone/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484" y="239715"/>
            <a:ext cx="11244016" cy="1674813"/>
          </a:xfrm>
          <a:prstGeom prst="rect">
            <a:avLst/>
          </a:prstGeom>
        </p:spPr>
        <p:txBody>
          <a:bodyPr/>
          <a:lstStyle>
            <a:lvl1pPr algn="ctr">
              <a:defRPr sz="39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09759" y="1895477"/>
            <a:ext cx="10872444" cy="26057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406" y="3355525"/>
            <a:ext cx="3827419" cy="124741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 bwMode="auto">
          <a:xfrm>
            <a:off x="-22231" y="4605619"/>
            <a:ext cx="12214231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5" descr="CCO_ONC_RGB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31"/>
          <a:stretch>
            <a:fillRect/>
          </a:stretch>
        </p:blipFill>
        <p:spPr bwMode="auto">
          <a:xfrm>
            <a:off x="8150225" y="5876925"/>
            <a:ext cx="367347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charset="0"/>
                <a:cs typeface="Calibri" panose="020F0502020204030204" charset="0"/>
              </a:defRPr>
            </a:lvl1pPr>
          </a:lstStyle>
          <a:p>
            <a:fld id="{C1852B17-19C6-48D8-A258-039B2CB4FFA7}" type="datetimeFigureOut">
              <a:rPr lang="en-US" smtClean="0"/>
              <a:t>9/14/2025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charset="0"/>
                <a:cs typeface="Calibri" panose="020F050202020403020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charset="0"/>
                <a:cs typeface="Calibri" panose="020F0502020204030204" charset="0"/>
              </a:defRPr>
            </a:lvl1pPr>
          </a:lstStyle>
          <a:p>
            <a:fld id="{05B9F47E-F7EF-4E64-A722-13ED6079FA6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227688" y="64859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defRPr>
            </a:lvl1pPr>
          </a:lstStyle>
          <a:p>
            <a:fld id="{6CD6B66E-5A37-4CE8-8D3A-C2A83D8018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436763"/>
            <a:ext cx="12192000" cy="13206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243F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Calibri" panose="020F0502020204030204" charset="0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609600" y="186914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chemeClr val="accent3">
                  <a:lumMod val="50000"/>
                </a:schemeClr>
              </a:buClr>
              <a:defRPr lang="en-US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buClr>
                <a:schemeClr val="accent3">
                  <a:lumMod val="50000"/>
                </a:schemeClr>
              </a:buClr>
              <a:defRPr lang="en-US" dirty="0"/>
            </a:lvl2pPr>
            <a:lvl3pPr>
              <a:buClr>
                <a:schemeClr val="accent3">
                  <a:lumMod val="50000"/>
                </a:schemeClr>
              </a:buClr>
              <a:defRPr lang="en-US" dirty="0"/>
            </a:lvl3pPr>
            <a:lvl4pPr>
              <a:buClr>
                <a:schemeClr val="accent3">
                  <a:lumMod val="50000"/>
                </a:schemeClr>
              </a:buClr>
              <a:defRPr lang="en-US" dirty="0"/>
            </a:lvl4pPr>
            <a:lvl5pPr>
              <a:buClr>
                <a:schemeClr val="accent3">
                  <a:lumMod val="50000"/>
                </a:schemeClr>
              </a:buCl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04800" y="1443037"/>
            <a:ext cx="11582400" cy="4830763"/>
          </a:xfrm>
          <a:prstGeom prst="rect">
            <a:avLst/>
          </a:prstGeom>
        </p:spPr>
        <p:txBody>
          <a:bodyPr>
            <a:noAutofit/>
          </a:bodyPr>
          <a:lstStyle>
            <a:lvl1pPr marL="457200" indent="-457200">
              <a:lnSpc>
                <a:spcPct val="100000"/>
              </a:lnSpc>
              <a:buFont typeface="Arial" panose="020B0604020202020204" pitchFamily="34" charset="0"/>
              <a:buChar char="•"/>
              <a:defRPr sz="3200" baseline="0"/>
            </a:lvl1pPr>
            <a:lvl2pPr marL="1066800" indent="-457200">
              <a:lnSpc>
                <a:spcPct val="100000"/>
              </a:lnSpc>
              <a:buFont typeface="Arial" panose="020B0604020202020204" pitchFamily="34" charset="0"/>
              <a:buChar char="–"/>
              <a:defRPr sz="3200"/>
            </a:lvl2pPr>
            <a:lvl3pPr marL="1676400" indent="-457200">
              <a:lnSpc>
                <a:spcPct val="100000"/>
              </a:lnSpc>
              <a:buSzPct val="70000"/>
              <a:buFont typeface="Wingdings" panose="05000000000000000000" pitchFamily="2" charset="2"/>
              <a:buChar char="Ø"/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1214436"/>
            <a:ext cx="12192000" cy="0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21920" y="101600"/>
            <a:ext cx="11948160" cy="990600"/>
          </a:xfrm>
        </p:spPr>
        <p:txBody>
          <a:bodyPr>
            <a:noAutofit/>
          </a:bodyPr>
          <a:lstStyle>
            <a:lvl1pPr>
              <a:defRPr sz="3735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6"/>
          <p:cNvSpPr>
            <a:spLocks noGrp="1"/>
          </p:cNvSpPr>
          <p:nvPr>
            <p:ph type="ftr" sz="quarter" idx="13"/>
          </p:nvPr>
        </p:nvSpPr>
        <p:spPr>
          <a:xfrm>
            <a:off x="126568" y="6419014"/>
            <a:ext cx="10265664" cy="365125"/>
          </a:xfrm>
          <a:prstGeom prst="rect">
            <a:avLst/>
          </a:prstGeom>
        </p:spPr>
        <p:txBody>
          <a:bodyPr lIns="45720" tIns="45720" bIns="45720"/>
          <a:lstStyle>
            <a:lvl1pPr>
              <a:defRPr>
                <a:latin typeface="Calibri" panose="020F0502020204030204" charset="0"/>
                <a:cs typeface="Calibri" panose="020F050202020403020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908" y="3644168"/>
            <a:ext cx="6110092" cy="3213832"/>
          </a:xfrm>
          <a:prstGeom prst="rect">
            <a:avLst/>
          </a:prstGeom>
        </p:spPr>
      </p:pic>
      <p:sp>
        <p:nvSpPr>
          <p:cNvPr id="10" name="Rectangle 54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041650"/>
            <a:ext cx="5181600" cy="1120775"/>
          </a:xfrm>
        </p:spPr>
        <p:txBody>
          <a:bodyPr/>
          <a:lstStyle>
            <a:lvl1pPr marL="0" indent="0">
              <a:lnSpc>
                <a:spcPct val="100000"/>
              </a:lnSpc>
              <a:buFont typeface="Wingdings" panose="05000000000000000000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" y="1620838"/>
            <a:ext cx="12192000" cy="2057400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-14291" y="1620838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>
            <a:off x="-14291" y="3662363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Rectangle 55"/>
          <p:cNvSpPr>
            <a:spLocks noGrp="1" noChangeArrowheads="1"/>
          </p:cNvSpPr>
          <p:nvPr>
            <p:ph type="ctrTitle"/>
          </p:nvPr>
        </p:nvSpPr>
        <p:spPr bwMode="invGray">
          <a:xfrm>
            <a:off x="609600" y="1600200"/>
            <a:ext cx="11264901" cy="2057400"/>
          </a:xfrm>
          <a:prstGeom prst="rect">
            <a:avLst/>
          </a:prstGeom>
        </p:spPr>
        <p:txBody>
          <a:bodyPr/>
          <a:lstStyle>
            <a:lvl1pPr>
              <a:defRPr sz="3900">
                <a:solidFill>
                  <a:srgbClr val="4555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" y="1620838"/>
            <a:ext cx="12192000" cy="2057400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auto">
          <a:xfrm>
            <a:off x="-14291" y="1620838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 bwMode="auto">
          <a:xfrm>
            <a:off x="-14291" y="3662363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675" y="1513047"/>
            <a:ext cx="10877529" cy="4650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con&#10;&#10;Description automatically generate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90"/>
          <a:stretch>
            <a:fillRect/>
          </a:stretch>
        </p:blipFill>
        <p:spPr>
          <a:xfrm>
            <a:off x="9034667" y="5560297"/>
            <a:ext cx="3157333" cy="102941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4352" y="330201"/>
            <a:ext cx="11244149" cy="5250792"/>
          </a:xfrm>
          <a:prstGeom prst="rect">
            <a:avLst/>
          </a:prstGeom>
        </p:spPr>
        <p:txBody>
          <a:bodyPr anchorCtr="1"/>
          <a:lstStyle>
            <a:lvl1pPr algn="ctr">
              <a:defRPr sz="4000" b="1" cap="none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1" y="6590270"/>
            <a:ext cx="12192000" cy="2677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" y="6589713"/>
            <a:ext cx="12192000" cy="0"/>
          </a:xfrm>
          <a:prstGeom prst="line">
            <a:avLst/>
          </a:prstGeom>
          <a:ln w="19050">
            <a:solidFill>
              <a:srgbClr val="F4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794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6574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114105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484" y="239715"/>
            <a:ext cx="11244016" cy="1674813"/>
          </a:xfrm>
          <a:prstGeom prst="rect">
            <a:avLst/>
          </a:prstGeom>
        </p:spPr>
        <p:txBody>
          <a:bodyPr/>
          <a:lstStyle>
            <a:lvl1pPr algn="ctr">
              <a:defRPr sz="39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09759" y="1895477"/>
            <a:ext cx="10872444" cy="26057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>
            <a:off x="-22231" y="4605619"/>
            <a:ext cx="12214231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Content Placeholder 9"/>
          <p:cNvSpPr>
            <a:spLocks noGrp="1"/>
          </p:cNvSpPr>
          <p:nvPr>
            <p:ph sz="quarter" idx="11"/>
          </p:nvPr>
        </p:nvSpPr>
        <p:spPr>
          <a:xfrm>
            <a:off x="514351" y="4856674"/>
            <a:ext cx="11283950" cy="115593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 b="1">
                <a:solidFill>
                  <a:srgbClr val="E1471D"/>
                </a:solidFill>
              </a:defRPr>
            </a:lvl1pPr>
            <a:lvl2pPr>
              <a:buFontTx/>
              <a:buNone/>
              <a:defRPr sz="2400"/>
            </a:lvl2pPr>
            <a:lvl3pPr>
              <a:buFontTx/>
              <a:buNone/>
              <a:defRPr sz="2400"/>
            </a:lvl3pPr>
            <a:lvl4pPr>
              <a:buFontTx/>
              <a:buNone/>
              <a:defRPr sz="2400"/>
            </a:lvl4pPr>
            <a:lvl5pPr>
              <a:buFontTx/>
              <a:buNone/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 descr="A picture containing icon&#10;&#10;Description automatically generate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90"/>
          <a:stretch>
            <a:fillRect/>
          </a:stretch>
        </p:blipFill>
        <p:spPr>
          <a:xfrm>
            <a:off x="9034667" y="5560297"/>
            <a:ext cx="3157333" cy="1029416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1" y="6590270"/>
            <a:ext cx="12192000" cy="2677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1" y="6589713"/>
            <a:ext cx="12192000" cy="0"/>
          </a:xfrm>
          <a:prstGeom prst="line">
            <a:avLst/>
          </a:prstGeom>
          <a:ln w="19050">
            <a:solidFill>
              <a:srgbClr val="F4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5D3F2-54B5-4D49-83DC-FD0B79D3361D}" type="datetime1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M-VN-00002549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7EC7-A10C-4597-B624-E2AE473B71C3}" type="datetime1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M-VN-00002549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4803D-780F-439F-AEFF-7F7054B19416}" type="datetime1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M-VN-00002549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6574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69F24-708D-4A67-893D-2778F6BF3825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M-VN-00002549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CE72-FB14-4908-9AFE-0E4E3D4DA0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114105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M-VN-00002549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81FA0-1A7A-4A02-AE82-73B680E3BFD9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M-VN-00002549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9516-9DDB-4BCB-8DED-9396CBAAE5A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3"/>
          </p:nvPr>
        </p:nvSpPr>
        <p:spPr>
          <a:xfrm>
            <a:off x="753608" y="1481878"/>
            <a:ext cx="10423525" cy="4679720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17713" y="6377218"/>
            <a:ext cx="11495314" cy="0"/>
          </a:xfrm>
          <a:prstGeom prst="line">
            <a:avLst/>
          </a:prstGeom>
          <a:ln>
            <a:solidFill>
              <a:srgbClr val="3BBC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 ftr="0" dt="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t>M-VN-00002549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  <p:hf sldNum="0" hdr="0" ftr="0" dt="0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1" i="0">
                <a:solidFill>
                  <a:srgbClr val="810F4F"/>
                </a:solidFill>
                <a:latin typeface="Arial Narrow" panose="020B0606020202030204"/>
                <a:cs typeface="Arial Narrow" panose="020B060602020203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t>M-VN-00002549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  <p:hf sldNum="0" hdr="0" ftr="0" dt="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935">
                <a:solidFill>
                  <a:srgbClr val="51245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6457949"/>
            <a:ext cx="10972800" cy="40005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/>
              <a:t>References</a:t>
            </a:r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775520" y="6237312"/>
            <a:ext cx="8208912" cy="576064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</p:cSld>
  <p:clrMapOvr>
    <a:masterClrMapping/>
  </p:clrMapOvr>
  <p:hf sldNum="0" hdr="0" ftr="0" dt="0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36811" y="248072"/>
            <a:ext cx="9718377" cy="6028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3923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168181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35" b="1" i="0">
                <a:solidFill>
                  <a:srgbClr val="C00000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65" b="0" i="0">
                <a:solidFill>
                  <a:schemeClr val="tx1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087749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35" b="1" i="0">
                <a:solidFill>
                  <a:srgbClr val="C00000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65515" y="2030137"/>
            <a:ext cx="4671060" cy="3876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839279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35" b="1" i="0">
                <a:solidFill>
                  <a:srgbClr val="C00000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083544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605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3" y="3662363"/>
            <a:ext cx="607853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A picture containing outdoor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825" y="3657600"/>
            <a:ext cx="6096000" cy="3200400"/>
          </a:xfrm>
          <a:prstGeom prst="rect">
            <a:avLst/>
          </a:prstGeom>
        </p:spPr>
      </p:pic>
      <p:sp>
        <p:nvSpPr>
          <p:cNvPr id="10" name="Rectangle 54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041650"/>
            <a:ext cx="5181600" cy="1120775"/>
          </a:xfrm>
        </p:spPr>
        <p:txBody>
          <a:bodyPr/>
          <a:lstStyle>
            <a:lvl1pPr marL="0" indent="0">
              <a:lnSpc>
                <a:spcPct val="100000"/>
              </a:lnSpc>
              <a:buFont typeface="Wingdings" panose="05000000000000000000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" y="1620838"/>
            <a:ext cx="12192000" cy="2057400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-14291" y="1620838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>
            <a:off x="-14291" y="3662363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Rectangle 55"/>
          <p:cNvSpPr>
            <a:spLocks noGrp="1" noChangeArrowheads="1"/>
          </p:cNvSpPr>
          <p:nvPr>
            <p:ph type="ctrTitle"/>
          </p:nvPr>
        </p:nvSpPr>
        <p:spPr bwMode="invGray">
          <a:xfrm>
            <a:off x="609600" y="1600200"/>
            <a:ext cx="11264901" cy="2057400"/>
          </a:xfrm>
          <a:prstGeom prst="rect">
            <a:avLst/>
          </a:prstGeom>
        </p:spPr>
        <p:txBody>
          <a:bodyPr/>
          <a:lstStyle>
            <a:lvl1pPr>
              <a:defRPr sz="3900">
                <a:solidFill>
                  <a:srgbClr val="4555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" y="1620838"/>
            <a:ext cx="12192000" cy="2057400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-14291" y="1620838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 bwMode="auto">
          <a:xfrm>
            <a:off x="-14291" y="3662363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53513" y="328761"/>
            <a:ext cx="2673350" cy="945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3" y="3662363"/>
            <a:ext cx="607853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A picture containing outdoor&#10;&#10;Description automatically generate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825" y="3657600"/>
            <a:ext cx="6096000" cy="32004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1" y="1620838"/>
            <a:ext cx="12192000" cy="2057400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 bwMode="auto">
          <a:xfrm>
            <a:off x="-14291" y="1620838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 bwMode="auto">
          <a:xfrm>
            <a:off x="-14291" y="3662363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53513" y="328761"/>
            <a:ext cx="2673350" cy="945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675" y="1513047"/>
            <a:ext cx="10877529" cy="4650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4352" y="330201"/>
            <a:ext cx="11244149" cy="5250792"/>
          </a:xfrm>
          <a:prstGeom prst="rect">
            <a:avLst/>
          </a:prstGeom>
        </p:spPr>
        <p:txBody>
          <a:bodyPr anchorCtr="1"/>
          <a:lstStyle>
            <a:lvl1pPr algn="ctr">
              <a:defRPr sz="4000" b="1" cap="none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" y="6590270"/>
            <a:ext cx="12192000" cy="2677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581" y="5345430"/>
            <a:ext cx="3827419" cy="124741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" y="6589713"/>
            <a:ext cx="12192000" cy="0"/>
          </a:xfrm>
          <a:prstGeom prst="line">
            <a:avLst/>
          </a:prstGeom>
          <a:ln w="19050">
            <a:solidFill>
              <a:srgbClr val="7F3F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1" y="6590270"/>
            <a:ext cx="12192000" cy="2677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581" y="5345430"/>
            <a:ext cx="3827419" cy="124741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" y="6589713"/>
            <a:ext cx="12192000" cy="0"/>
          </a:xfrm>
          <a:prstGeom prst="line">
            <a:avLst/>
          </a:prstGeom>
          <a:ln w="19050">
            <a:solidFill>
              <a:srgbClr val="7F3F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794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6574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114105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514351" y="4856674"/>
            <a:ext cx="11283950" cy="115593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 b="1">
                <a:solidFill>
                  <a:srgbClr val="8B3D9A"/>
                </a:solidFill>
              </a:defRPr>
            </a:lvl1pPr>
            <a:lvl2pPr>
              <a:buFontTx/>
              <a:buNone/>
              <a:defRPr sz="2400"/>
            </a:lvl2pPr>
            <a:lvl3pPr>
              <a:buFontTx/>
              <a:buNone/>
              <a:defRPr sz="2400"/>
            </a:lvl3pPr>
            <a:lvl4pPr>
              <a:buFontTx/>
              <a:buNone/>
              <a:defRPr sz="2400"/>
            </a:lvl4pPr>
            <a:lvl5pPr>
              <a:buFontTx/>
              <a:buNone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484" y="239715"/>
            <a:ext cx="11244016" cy="1674813"/>
          </a:xfrm>
          <a:prstGeom prst="rect">
            <a:avLst/>
          </a:prstGeom>
        </p:spPr>
        <p:txBody>
          <a:bodyPr/>
          <a:lstStyle>
            <a:lvl1pPr algn="ctr">
              <a:defRPr sz="39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09759" y="1895477"/>
            <a:ext cx="10872444" cy="26057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406" y="3355525"/>
            <a:ext cx="3827419" cy="124741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 bwMode="auto">
          <a:xfrm>
            <a:off x="-22231" y="4605619"/>
            <a:ext cx="12214231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5" descr="CCO_ONC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31"/>
          <a:stretch>
            <a:fillRect/>
          </a:stretch>
        </p:blipFill>
        <p:spPr bwMode="auto">
          <a:xfrm>
            <a:off x="8150225" y="5876925"/>
            <a:ext cx="367347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406" y="3355525"/>
            <a:ext cx="3827419" cy="1247410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 bwMode="auto">
          <a:xfrm>
            <a:off x="-22231" y="4605619"/>
            <a:ext cx="12214231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5" name="Picture 5" descr="CCO_ONC_RGB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31"/>
          <a:stretch>
            <a:fillRect/>
          </a:stretch>
        </p:blipFill>
        <p:spPr bwMode="auto">
          <a:xfrm>
            <a:off x="8150225" y="5876925"/>
            <a:ext cx="367347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- Variant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859065" y="1008921"/>
            <a:ext cx="7868596" cy="4215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cap="none" spc="67" baseline="0">
                <a:solidFill>
                  <a:srgbClr val="203E59"/>
                </a:solidFill>
                <a:latin typeface="Mada" pitchFamily="2" charset="0"/>
              </a:defRPr>
            </a:lvl1pPr>
          </a:lstStyle>
          <a:p>
            <a:pPr lvl="0"/>
            <a:r>
              <a:rPr lang="de-DE" dirty="0"/>
              <a:t>Inhalt</a:t>
            </a:r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203205" y="1950720"/>
            <a:ext cx="9785593" cy="3860800"/>
          </a:xfrm>
          <a:prstGeom prst="rect">
            <a:avLst/>
          </a:prstGeom>
          <a:noFill/>
        </p:spPr>
        <p:txBody>
          <a:bodyPr lIns="324000" tIns="288000" rIns="324000" bIns="288000"/>
          <a:lstStyle>
            <a:lvl1pPr marL="0" indent="-384175">
              <a:buClr>
                <a:srgbClr val="76A3B4"/>
              </a:buClr>
              <a:buSzPct val="80000"/>
              <a:buFont typeface="Arial" panose="020B0604020202020204" pitchFamily="34" charset="0"/>
              <a:buChar char="•"/>
              <a:defRPr sz="2665" b="0" i="0">
                <a:solidFill>
                  <a:srgbClr val="203E59"/>
                </a:solidFill>
                <a:latin typeface="Mada Medium" pitchFamily="2" charset="0"/>
              </a:defRPr>
            </a:lvl1pPr>
            <a:lvl2pPr marL="609600" indent="0">
              <a:buNone/>
              <a:defRPr sz="2400" b="0" i="0">
                <a:solidFill>
                  <a:srgbClr val="203E59"/>
                </a:solidFill>
                <a:latin typeface="Mada Medium" pitchFamily="2" charset="0"/>
              </a:defRPr>
            </a:lvl2pPr>
            <a:lvl3pPr marL="1219200" indent="0">
              <a:buNone/>
              <a:defRPr sz="2400" b="0" i="0">
                <a:solidFill>
                  <a:srgbClr val="203E59"/>
                </a:solidFill>
                <a:latin typeface="Mada Medium" pitchFamily="2" charset="0"/>
              </a:defRPr>
            </a:lvl3pPr>
            <a:lvl4pPr marL="1828800" indent="0">
              <a:buNone/>
              <a:defRPr sz="2400" b="0" i="0">
                <a:solidFill>
                  <a:srgbClr val="203E59"/>
                </a:solidFill>
                <a:latin typeface="Mada Medium" pitchFamily="2" charset="0"/>
              </a:defRPr>
            </a:lvl4pPr>
            <a:lvl5pPr marL="2438400" indent="0">
              <a:buNone/>
              <a:defRPr sz="2400" b="0" i="0">
                <a:solidFill>
                  <a:srgbClr val="203E59"/>
                </a:solidFill>
                <a:latin typeface="Mada Medium" pitchFamily="2" charset="0"/>
              </a:defRPr>
            </a:lvl5pPr>
          </a:lstStyle>
          <a:p>
            <a:pPr lvl="0"/>
            <a:r>
              <a:rPr lang="de-DE" dirty="0"/>
              <a:t>Erste Zeile</a:t>
            </a:r>
          </a:p>
          <a:p>
            <a:pPr lvl="0"/>
            <a:r>
              <a:rPr lang="de-DE" dirty="0"/>
              <a:t>Weitere Zeile</a:t>
            </a:r>
          </a:p>
          <a:p>
            <a:pPr lvl="0"/>
            <a:endParaRPr lang="de-DE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1" y="-16330"/>
            <a:ext cx="12192000" cy="4629151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Rectangle 55"/>
          <p:cNvSpPr>
            <a:spLocks noGrp="1" noChangeArrowheads="1"/>
          </p:cNvSpPr>
          <p:nvPr>
            <p:ph type="ctrTitle"/>
          </p:nvPr>
        </p:nvSpPr>
        <p:spPr bwMode="invGray">
          <a:xfrm>
            <a:off x="725677" y="409576"/>
            <a:ext cx="11032823" cy="2882265"/>
          </a:xfrm>
        </p:spPr>
        <p:txBody>
          <a:bodyPr/>
          <a:lstStyle>
            <a:lvl1pPr>
              <a:defRPr sz="39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406" y="3355525"/>
            <a:ext cx="3827419" cy="1247410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 bwMode="auto">
          <a:xfrm>
            <a:off x="-22231" y="4605619"/>
            <a:ext cx="12214231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3" name="Picture 5" descr="CCO_ONC_RGB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31"/>
          <a:stretch>
            <a:fillRect/>
          </a:stretch>
        </p:blipFill>
        <p:spPr bwMode="auto">
          <a:xfrm>
            <a:off x="8150225" y="5876925"/>
            <a:ext cx="367347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675" y="1513047"/>
            <a:ext cx="10877529" cy="4650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4352" y="330201"/>
            <a:ext cx="11244149" cy="5250792"/>
          </a:xfrm>
          <a:prstGeom prst="rect">
            <a:avLst/>
          </a:prstGeom>
        </p:spPr>
        <p:txBody>
          <a:bodyPr anchorCtr="1"/>
          <a:lstStyle>
            <a:lvl1pPr algn="ctr">
              <a:defRPr sz="4000" b="1" cap="none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1" y="6590270"/>
            <a:ext cx="12192000" cy="2677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581" y="5345430"/>
            <a:ext cx="3827419" cy="124741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1" y="6589713"/>
            <a:ext cx="12192000" cy="0"/>
          </a:xfrm>
          <a:prstGeom prst="line">
            <a:avLst/>
          </a:prstGeom>
          <a:ln w="19050">
            <a:solidFill>
              <a:srgbClr val="7F3F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794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6574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114105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514351" y="4856674"/>
            <a:ext cx="11283950" cy="115593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 b="1">
                <a:solidFill>
                  <a:srgbClr val="8B3D9A"/>
                </a:solidFill>
              </a:defRPr>
            </a:lvl1pPr>
            <a:lvl2pPr>
              <a:buFontTx/>
              <a:buNone/>
              <a:defRPr sz="2400"/>
            </a:lvl2pPr>
            <a:lvl3pPr>
              <a:buFontTx/>
              <a:buNone/>
              <a:defRPr sz="2400"/>
            </a:lvl3pPr>
            <a:lvl4pPr>
              <a:buFontTx/>
              <a:buNone/>
              <a:defRPr sz="2400"/>
            </a:lvl4pPr>
            <a:lvl5pPr>
              <a:buFontTx/>
              <a:buNone/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484" y="239715"/>
            <a:ext cx="11244016" cy="1674813"/>
          </a:xfrm>
          <a:prstGeom prst="rect">
            <a:avLst/>
          </a:prstGeom>
        </p:spPr>
        <p:txBody>
          <a:bodyPr/>
          <a:lstStyle>
            <a:lvl1pPr algn="ctr">
              <a:defRPr sz="39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09759" y="1895477"/>
            <a:ext cx="10872444" cy="26057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406" y="3355525"/>
            <a:ext cx="3827419" cy="124741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 bwMode="auto">
          <a:xfrm>
            <a:off x="-22231" y="4605619"/>
            <a:ext cx="12214231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5" descr="CCO_ONC_RGB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31"/>
          <a:stretch>
            <a:fillRect/>
          </a:stretch>
        </p:blipFill>
        <p:spPr bwMode="auto">
          <a:xfrm>
            <a:off x="8150225" y="5876925"/>
            <a:ext cx="367347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5" y="3662363"/>
            <a:ext cx="607853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4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041651"/>
            <a:ext cx="5181600" cy="1120775"/>
          </a:xfrm>
        </p:spPr>
        <p:txBody>
          <a:bodyPr/>
          <a:lstStyle>
            <a:lvl1pPr marL="0" indent="0">
              <a:lnSpc>
                <a:spcPct val="100000"/>
              </a:lnSpc>
              <a:buFont typeface="Wingdings" panose="05000000000000000000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" y="1620837"/>
            <a:ext cx="12192000" cy="2057400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-14291" y="1620839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>
            <a:off x="-14291" y="3662363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Rectangle 55"/>
          <p:cNvSpPr>
            <a:spLocks noGrp="1" noChangeArrowheads="1"/>
          </p:cNvSpPr>
          <p:nvPr>
            <p:ph type="ctrTitle"/>
          </p:nvPr>
        </p:nvSpPr>
        <p:spPr bwMode="invGray">
          <a:xfrm>
            <a:off x="609600" y="1600200"/>
            <a:ext cx="11264901" cy="2057400"/>
          </a:xfrm>
          <a:prstGeom prst="rect">
            <a:avLst/>
          </a:prstGeom>
        </p:spPr>
        <p:txBody>
          <a:bodyPr/>
          <a:lstStyle>
            <a:lvl1pPr>
              <a:defRPr sz="3900">
                <a:solidFill>
                  <a:srgbClr val="4555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" y="1620837"/>
            <a:ext cx="12192000" cy="2057400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 userDrawn="1"/>
        </p:nvCxnSpPr>
        <p:spPr bwMode="auto">
          <a:xfrm>
            <a:off x="-14291" y="1620839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 bwMode="auto">
          <a:xfrm>
            <a:off x="-14291" y="3662363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53514" y="328762"/>
            <a:ext cx="2673351" cy="945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>
            <a:spLocks noChangeArrowheads="1"/>
          </p:cNvSpPr>
          <p:nvPr userDrawn="1"/>
        </p:nvSpPr>
        <p:spPr bwMode="auto">
          <a:xfrm>
            <a:off x="6116637" y="3952875"/>
            <a:ext cx="6075363" cy="1265239"/>
          </a:xfrm>
          <a:prstGeom prst="rect">
            <a:avLst/>
          </a:prstGeom>
          <a:solidFill>
            <a:srgbClr val="461E64">
              <a:alpha val="80000"/>
            </a:srgbClr>
          </a:solidFill>
          <a:ln>
            <a:noFill/>
          </a:ln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 panose="020F0502020204030204" charset="0"/>
              <a:ea typeface="+mn-ea"/>
              <a:cs typeface="Calibri" panose="020F0502020204030204" charset="0"/>
            </a:endParaRPr>
          </a:p>
        </p:txBody>
      </p:sp>
      <p:pic>
        <p:nvPicPr>
          <p:cNvPr id="20" name="Picture 19" descr="A picture containing drawing&#10;&#10;Description automatically generated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297" y="4207941"/>
            <a:ext cx="3458267" cy="85772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9"/>
            <a:ext cx="10872444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677" y="1513047"/>
            <a:ext cx="10877529" cy="46506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4352" y="330201"/>
            <a:ext cx="11244149" cy="5250792"/>
          </a:xfrm>
          <a:prstGeom prst="rect">
            <a:avLst/>
          </a:prstGeom>
        </p:spPr>
        <p:txBody>
          <a:bodyPr anchorCtr="1"/>
          <a:lstStyle>
            <a:lvl1pPr algn="ctr">
              <a:defRPr sz="4000" b="1" cap="none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1" y="6590271"/>
            <a:ext cx="12192000" cy="2677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581" y="5345429"/>
            <a:ext cx="3827419" cy="1247411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1" y="6589713"/>
            <a:ext cx="12192000" cy="0"/>
          </a:xfrm>
          <a:prstGeom prst="line">
            <a:avLst/>
          </a:prstGeom>
          <a:ln w="19050">
            <a:solidFill>
              <a:srgbClr val="7F3F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60" y="238129"/>
            <a:ext cx="1087244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29"/>
            <a:ext cx="5309279" cy="467873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2633" y="1510730"/>
            <a:ext cx="5229571" cy="46794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252633" y="1510729"/>
            <a:ext cx="5229571" cy="466574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759" y="238129"/>
            <a:ext cx="10872444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29"/>
            <a:ext cx="5309279" cy="467873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61" y="238129"/>
            <a:ext cx="1114105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514351" y="4856675"/>
            <a:ext cx="11283951" cy="115593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 b="1">
                <a:solidFill>
                  <a:srgbClr val="8B3D9A"/>
                </a:solidFill>
              </a:defRPr>
            </a:lvl1pPr>
            <a:lvl2pPr>
              <a:buFontTx/>
              <a:buNone/>
              <a:defRPr sz="2400"/>
            </a:lvl2pPr>
            <a:lvl3pPr>
              <a:buFontTx/>
              <a:buNone/>
              <a:defRPr sz="2400"/>
            </a:lvl3pPr>
            <a:lvl4pPr>
              <a:buFontTx/>
              <a:buNone/>
              <a:defRPr sz="2400"/>
            </a:lvl4pPr>
            <a:lvl5pPr>
              <a:buFontTx/>
              <a:buNone/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484" y="239716"/>
            <a:ext cx="11244016" cy="1674813"/>
          </a:xfrm>
          <a:prstGeom prst="rect">
            <a:avLst/>
          </a:prstGeom>
        </p:spPr>
        <p:txBody>
          <a:bodyPr/>
          <a:lstStyle>
            <a:lvl1pPr algn="ctr">
              <a:defRPr sz="39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09759" y="1895478"/>
            <a:ext cx="10872444" cy="26057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407" y="3355525"/>
            <a:ext cx="3827419" cy="1247411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 bwMode="auto">
          <a:xfrm>
            <a:off x="-22230" y="4605619"/>
            <a:ext cx="12214231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5" descr="CCO_ONC_RGB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31"/>
          <a:stretch>
            <a:fillRect/>
          </a:stretch>
        </p:blipFill>
        <p:spPr bwMode="auto">
          <a:xfrm>
            <a:off x="8150225" y="5876926"/>
            <a:ext cx="3673475" cy="71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3" y="3657600"/>
            <a:ext cx="607853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4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041650"/>
            <a:ext cx="5181600" cy="1120775"/>
          </a:xfrm>
        </p:spPr>
        <p:txBody>
          <a:bodyPr/>
          <a:lstStyle>
            <a:lvl1pPr marL="0" indent="0">
              <a:lnSpc>
                <a:spcPct val="100000"/>
              </a:lnSpc>
              <a:buFont typeface="Wingdings" panose="05000000000000000000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" y="1620838"/>
            <a:ext cx="12192000" cy="2057400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alibri" panose="020F0502020204030204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-14291" y="1620838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>
            <a:off x="-14291" y="3662363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Rectangle 55"/>
          <p:cNvSpPr>
            <a:spLocks noGrp="1" noChangeArrowheads="1"/>
          </p:cNvSpPr>
          <p:nvPr>
            <p:ph type="ctrTitle"/>
          </p:nvPr>
        </p:nvSpPr>
        <p:spPr bwMode="invGray">
          <a:xfrm>
            <a:off x="609600" y="1600200"/>
            <a:ext cx="11264901" cy="2057400"/>
          </a:xfrm>
          <a:prstGeom prst="rect">
            <a:avLst/>
          </a:prstGeom>
        </p:spPr>
        <p:txBody>
          <a:bodyPr/>
          <a:lstStyle>
            <a:lvl1pPr>
              <a:defRPr sz="3900">
                <a:solidFill>
                  <a:srgbClr val="4555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" y="1620838"/>
            <a:ext cx="12192000" cy="2057400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alibri" panose="020F0502020204030204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 bwMode="auto">
          <a:xfrm>
            <a:off x="-14291" y="1620838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 bwMode="auto">
          <a:xfrm>
            <a:off x="-14291" y="3662363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53513" y="328761"/>
            <a:ext cx="2673350" cy="945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675" y="1513047"/>
            <a:ext cx="10877529" cy="4650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6" name="Group 7"/>
          <p:cNvGrpSpPr/>
          <p:nvPr userDrawn="1"/>
        </p:nvGrpSpPr>
        <p:grpSpPr bwMode="auto">
          <a:xfrm>
            <a:off x="9389569" y="6216652"/>
            <a:ext cx="2488502" cy="447822"/>
            <a:chOff x="9527309" y="3551529"/>
            <a:chExt cx="2488502" cy="448324"/>
          </a:xfrm>
        </p:grpSpPr>
        <p:pic>
          <p:nvPicPr>
            <p:cNvPr id="7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327791" y="3551529"/>
              <a:ext cx="551335" cy="179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9527309" y="3691731"/>
              <a:ext cx="2488502" cy="308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400" b="0" dirty="0">
                  <a:solidFill>
                    <a:schemeClr val="bg2"/>
                  </a:solidFill>
                  <a:latin typeface="Calibri" panose="020F0502020204030204" charset="0"/>
                  <a:cs typeface="Calibri" panose="020F0502020204030204" charset="0"/>
                </a:rPr>
                <a:t>Slide credit: </a:t>
              </a:r>
              <a:r>
                <a:rPr lang="en-US" altLang="en-US" sz="1400" b="0" dirty="0">
                  <a:solidFill>
                    <a:schemeClr val="bg2"/>
                  </a:solidFill>
                  <a:latin typeface="Calibri" panose="020F0502020204030204" charset="0"/>
                  <a:cs typeface="Calibri" panose="020F0502020204030204" charset="0"/>
                  <a:hlinkClick r:id="rId3"/>
                </a:rPr>
                <a:t>clinicaloptions.com</a:t>
              </a:r>
              <a:endParaRPr lang="en-US" altLang="en-US" sz="1400" b="0" dirty="0">
                <a:solidFill>
                  <a:schemeClr val="bg2"/>
                </a:solidFill>
                <a:latin typeface="Calibri" panose="020F0502020204030204" charset="0"/>
                <a:cs typeface="Calibri" panose="020F0502020204030204" charset="0"/>
              </a:endParaRPr>
            </a:p>
          </p:txBody>
        </p:sp>
      </p:grp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4352" y="330201"/>
            <a:ext cx="11244149" cy="5250792"/>
          </a:xfrm>
          <a:prstGeom prst="rect">
            <a:avLst/>
          </a:prstGeom>
        </p:spPr>
        <p:txBody>
          <a:bodyPr anchorCtr="1"/>
          <a:lstStyle>
            <a:lvl1pPr algn="ctr">
              <a:defRPr sz="4000" b="1" cap="none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1" y="6590270"/>
            <a:ext cx="12192000" cy="2677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anose="020F050202020403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581" y="5345430"/>
            <a:ext cx="3827419" cy="124741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1" y="6589713"/>
            <a:ext cx="12192000" cy="0"/>
          </a:xfrm>
          <a:prstGeom prst="line">
            <a:avLst/>
          </a:prstGeom>
          <a:ln w="19050">
            <a:solidFill>
              <a:srgbClr val="7F3F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794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6" name="Group 7"/>
          <p:cNvGrpSpPr/>
          <p:nvPr userDrawn="1"/>
        </p:nvGrpSpPr>
        <p:grpSpPr bwMode="auto">
          <a:xfrm>
            <a:off x="9389569" y="6216652"/>
            <a:ext cx="2488502" cy="447822"/>
            <a:chOff x="9527309" y="3551529"/>
            <a:chExt cx="2488502" cy="448324"/>
          </a:xfrm>
        </p:grpSpPr>
        <p:pic>
          <p:nvPicPr>
            <p:cNvPr id="7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327791" y="3551529"/>
              <a:ext cx="551335" cy="179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9527309" y="3691731"/>
              <a:ext cx="2488502" cy="308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400" b="0" dirty="0">
                  <a:solidFill>
                    <a:schemeClr val="bg2"/>
                  </a:solidFill>
                  <a:latin typeface="Calibri" panose="020F0502020204030204" charset="0"/>
                  <a:cs typeface="Calibri" panose="020F0502020204030204" charset="0"/>
                </a:rPr>
                <a:t>Slide credit: </a:t>
              </a:r>
              <a:r>
                <a:rPr lang="en-US" altLang="en-US" sz="1400" b="0" dirty="0">
                  <a:solidFill>
                    <a:schemeClr val="bg2"/>
                  </a:solidFill>
                  <a:latin typeface="Calibri" panose="020F0502020204030204" charset="0"/>
                  <a:cs typeface="Calibri" panose="020F0502020204030204" charset="0"/>
                  <a:hlinkClick r:id="rId3"/>
                </a:rPr>
                <a:t>clinicaloptions.com</a:t>
              </a:r>
              <a:endParaRPr lang="en-US" altLang="en-US" sz="1400" b="0" dirty="0">
                <a:solidFill>
                  <a:schemeClr val="bg2"/>
                </a:solidFill>
                <a:latin typeface="Calibri" panose="020F0502020204030204" charset="0"/>
                <a:cs typeface="Calibri" panose="020F0502020204030204" charset="0"/>
              </a:endParaRPr>
            </a:p>
          </p:txBody>
        </p:sp>
      </p:grp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6574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6" name="Group 7"/>
          <p:cNvGrpSpPr/>
          <p:nvPr userDrawn="1"/>
        </p:nvGrpSpPr>
        <p:grpSpPr bwMode="auto">
          <a:xfrm>
            <a:off x="9389569" y="6216652"/>
            <a:ext cx="2488502" cy="447822"/>
            <a:chOff x="9527309" y="3551529"/>
            <a:chExt cx="2488502" cy="448324"/>
          </a:xfrm>
        </p:grpSpPr>
        <p:pic>
          <p:nvPicPr>
            <p:cNvPr id="7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327791" y="3551529"/>
              <a:ext cx="551335" cy="179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9527309" y="3691731"/>
              <a:ext cx="2488502" cy="308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400" b="0" dirty="0">
                  <a:solidFill>
                    <a:schemeClr val="bg2"/>
                  </a:solidFill>
                  <a:latin typeface="Calibri" panose="020F0502020204030204" charset="0"/>
                  <a:cs typeface="Calibri" panose="020F0502020204030204" charset="0"/>
                </a:rPr>
                <a:t>Slide credit: </a:t>
              </a:r>
              <a:r>
                <a:rPr lang="en-US" altLang="en-US" sz="1400" b="0" dirty="0">
                  <a:solidFill>
                    <a:schemeClr val="bg2"/>
                  </a:solidFill>
                  <a:latin typeface="Calibri" panose="020F0502020204030204" charset="0"/>
                  <a:cs typeface="Calibri" panose="020F0502020204030204" charset="0"/>
                  <a:hlinkClick r:id="rId3"/>
                </a:rPr>
                <a:t>clinicaloptions.com</a:t>
              </a:r>
              <a:endParaRPr lang="en-US" altLang="en-US" sz="1400" b="0" dirty="0">
                <a:solidFill>
                  <a:schemeClr val="bg2"/>
                </a:solidFill>
                <a:latin typeface="Calibri" panose="020F0502020204030204" charset="0"/>
                <a:cs typeface="Calibri" panose="020F0502020204030204" charset="0"/>
              </a:endParaRPr>
            </a:p>
          </p:txBody>
        </p:sp>
      </p:grp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114105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4" name="Group 7"/>
          <p:cNvGrpSpPr/>
          <p:nvPr userDrawn="1"/>
        </p:nvGrpSpPr>
        <p:grpSpPr bwMode="auto">
          <a:xfrm>
            <a:off x="9389569" y="6216652"/>
            <a:ext cx="2488502" cy="447822"/>
            <a:chOff x="9527309" y="3551529"/>
            <a:chExt cx="2488502" cy="448324"/>
          </a:xfrm>
        </p:grpSpPr>
        <p:pic>
          <p:nvPicPr>
            <p:cNvPr id="5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327791" y="3551529"/>
              <a:ext cx="551335" cy="179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9527309" y="3691731"/>
              <a:ext cx="2488502" cy="308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400" b="0" dirty="0">
                  <a:solidFill>
                    <a:schemeClr val="bg2"/>
                  </a:solidFill>
                  <a:latin typeface="Calibri" panose="020F0502020204030204" charset="0"/>
                  <a:cs typeface="Calibri" panose="020F0502020204030204" charset="0"/>
                </a:rPr>
                <a:t>Slide credit: </a:t>
              </a:r>
              <a:r>
                <a:rPr lang="en-US" altLang="en-US" sz="1400" b="0" dirty="0">
                  <a:solidFill>
                    <a:schemeClr val="bg2"/>
                  </a:solidFill>
                  <a:latin typeface="Calibri" panose="020F0502020204030204" charset="0"/>
                  <a:cs typeface="Calibri" panose="020F0502020204030204" charset="0"/>
                  <a:hlinkClick r:id="rId3"/>
                </a:rPr>
                <a:t>clinicaloptions.com</a:t>
              </a:r>
              <a:endParaRPr lang="en-US" altLang="en-US" sz="1400" b="0" dirty="0">
                <a:solidFill>
                  <a:schemeClr val="bg2"/>
                </a:solidFill>
                <a:latin typeface="Calibri" panose="020F0502020204030204" charset="0"/>
                <a:cs typeface="Calibri" panose="020F0502020204030204" charset="0"/>
              </a:endParaRPr>
            </a:p>
          </p:txBody>
        </p:sp>
      </p:grp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514351" y="4856674"/>
            <a:ext cx="11283950" cy="115593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 b="1">
                <a:solidFill>
                  <a:srgbClr val="8B3D9A"/>
                </a:solidFill>
              </a:defRPr>
            </a:lvl1pPr>
            <a:lvl2pPr>
              <a:buFontTx/>
              <a:buNone/>
              <a:defRPr sz="2400"/>
            </a:lvl2pPr>
            <a:lvl3pPr>
              <a:buFontTx/>
              <a:buNone/>
              <a:defRPr sz="2400"/>
            </a:lvl3pPr>
            <a:lvl4pPr>
              <a:buFontTx/>
              <a:buNone/>
              <a:defRPr sz="2400"/>
            </a:lvl4pPr>
            <a:lvl5pPr>
              <a:buFontTx/>
              <a:buNone/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484" y="239715"/>
            <a:ext cx="11244016" cy="1674813"/>
          </a:xfrm>
          <a:prstGeom prst="rect">
            <a:avLst/>
          </a:prstGeom>
        </p:spPr>
        <p:txBody>
          <a:bodyPr/>
          <a:lstStyle>
            <a:lvl1pPr algn="ctr">
              <a:defRPr sz="39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09759" y="1895477"/>
            <a:ext cx="10872444" cy="26057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406" y="3355525"/>
            <a:ext cx="3827419" cy="124741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 bwMode="auto">
          <a:xfrm>
            <a:off x="-22231" y="4605619"/>
            <a:ext cx="12214231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5" descr="CCO_ONC_RGB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31"/>
          <a:stretch>
            <a:fillRect/>
          </a:stretch>
        </p:blipFill>
        <p:spPr bwMode="auto">
          <a:xfrm>
            <a:off x="8150225" y="5876925"/>
            <a:ext cx="367347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charset="0"/>
                <a:cs typeface="Calibri" panose="020F0502020204030204" charset="0"/>
              </a:defRPr>
            </a:lvl1pPr>
          </a:lstStyle>
          <a:p>
            <a:fld id="{C1852B17-19C6-48D8-A258-039B2CB4FFA7}" type="datetimeFigureOut">
              <a:rPr lang="en-US" smtClean="0"/>
              <a:t>9/14/2025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charset="0"/>
                <a:cs typeface="Calibri" panose="020F050202020403020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charset="0"/>
                <a:cs typeface="Calibri" panose="020F0502020204030204" charset="0"/>
              </a:defRPr>
            </a:lvl1pPr>
          </a:lstStyle>
          <a:p>
            <a:fld id="{05B9F47E-F7EF-4E64-A722-13ED6079FA6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227688" y="64859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defRPr>
            </a:lvl1pPr>
          </a:lstStyle>
          <a:p>
            <a:fld id="{6CD6B66E-5A37-4CE8-8D3A-C2A83D8018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436763"/>
            <a:ext cx="12192000" cy="13206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243F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Calibri" panose="020F0502020204030204" charset="0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609600" y="186914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chemeClr val="accent3">
                  <a:lumMod val="50000"/>
                </a:schemeClr>
              </a:buClr>
              <a:defRPr lang="en-US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buClr>
                <a:schemeClr val="accent3">
                  <a:lumMod val="50000"/>
                </a:schemeClr>
              </a:buClr>
              <a:defRPr lang="en-US" dirty="0"/>
            </a:lvl2pPr>
            <a:lvl3pPr>
              <a:buClr>
                <a:schemeClr val="accent3">
                  <a:lumMod val="50000"/>
                </a:schemeClr>
              </a:buClr>
              <a:defRPr lang="en-US" dirty="0"/>
            </a:lvl3pPr>
            <a:lvl4pPr>
              <a:buClr>
                <a:schemeClr val="accent3">
                  <a:lumMod val="50000"/>
                </a:schemeClr>
              </a:buClr>
              <a:defRPr lang="en-US" dirty="0"/>
            </a:lvl4pPr>
            <a:lvl5pPr>
              <a:buClr>
                <a:schemeClr val="accent3">
                  <a:lumMod val="50000"/>
                </a:schemeClr>
              </a:buCl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04800" y="1443037"/>
            <a:ext cx="11582400" cy="4830763"/>
          </a:xfrm>
          <a:prstGeom prst="rect">
            <a:avLst/>
          </a:prstGeom>
        </p:spPr>
        <p:txBody>
          <a:bodyPr>
            <a:noAutofit/>
          </a:bodyPr>
          <a:lstStyle>
            <a:lvl1pPr marL="457200" indent="-457200">
              <a:lnSpc>
                <a:spcPct val="100000"/>
              </a:lnSpc>
              <a:buFont typeface="Arial" panose="020B0604020202020204" pitchFamily="34" charset="0"/>
              <a:buChar char="•"/>
              <a:defRPr sz="3200" baseline="0"/>
            </a:lvl1pPr>
            <a:lvl2pPr marL="1066800" indent="-457200">
              <a:lnSpc>
                <a:spcPct val="100000"/>
              </a:lnSpc>
              <a:buFont typeface="Arial" panose="020B0604020202020204" pitchFamily="34" charset="0"/>
              <a:buChar char="–"/>
              <a:defRPr sz="3200"/>
            </a:lvl2pPr>
            <a:lvl3pPr marL="1676400" indent="-457200">
              <a:lnSpc>
                <a:spcPct val="100000"/>
              </a:lnSpc>
              <a:buSzPct val="70000"/>
              <a:buFont typeface="Wingdings" panose="05000000000000000000" pitchFamily="2" charset="2"/>
              <a:buChar char="Ø"/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1214436"/>
            <a:ext cx="12192000" cy="0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21920" y="101600"/>
            <a:ext cx="11948160" cy="990600"/>
          </a:xfrm>
        </p:spPr>
        <p:txBody>
          <a:bodyPr>
            <a:noAutofit/>
          </a:bodyPr>
          <a:lstStyle>
            <a:lvl1pPr>
              <a:defRPr sz="3735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6"/>
          <p:cNvSpPr>
            <a:spLocks noGrp="1"/>
          </p:cNvSpPr>
          <p:nvPr>
            <p:ph type="ftr" sz="quarter" idx="13"/>
          </p:nvPr>
        </p:nvSpPr>
        <p:spPr>
          <a:xfrm>
            <a:off x="126568" y="6419014"/>
            <a:ext cx="10265664" cy="365125"/>
          </a:xfrm>
          <a:prstGeom prst="rect">
            <a:avLst/>
          </a:prstGeom>
        </p:spPr>
        <p:txBody>
          <a:bodyPr lIns="45720" tIns="45720" bIns="45720"/>
          <a:lstStyle>
            <a:lvl1pPr>
              <a:defRPr>
                <a:latin typeface="Calibri" panose="020F0502020204030204" charset="0"/>
                <a:cs typeface="Calibri" panose="020F050202020403020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69F24-708D-4A67-893D-2778F6BF3825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CE72-FB14-4908-9AFE-0E4E3D4DA0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69F24-708D-4A67-893D-2778F6BF3825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CE72-FB14-4908-9AFE-0E4E3D4DA0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69F24-708D-4A67-893D-2778F6BF3825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CE72-FB14-4908-9AFE-0E4E3D4DA0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69F24-708D-4A67-893D-2778F6BF3825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CE72-FB14-4908-9AFE-0E4E3D4DA0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69F24-708D-4A67-893D-2778F6BF3825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CE72-FB14-4908-9AFE-0E4E3D4DA0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69F24-708D-4A67-893D-2778F6BF3825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CE72-FB14-4908-9AFE-0E4E3D4DA0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69F24-708D-4A67-893D-2778F6BF3825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CE72-FB14-4908-9AFE-0E4E3D4DA0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69F24-708D-4A67-893D-2778F6BF3825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CE72-FB14-4908-9AFE-0E4E3D4DA0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69F24-708D-4A67-893D-2778F6BF3825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CE72-FB14-4908-9AFE-0E4E3D4DA0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69F24-708D-4A67-893D-2778F6BF3825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CE72-FB14-4908-9AFE-0E4E3D4DA0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69F24-708D-4A67-893D-2778F6BF3825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CE72-FB14-4908-9AFE-0E4E3D4DA0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5" y="3662363"/>
            <a:ext cx="607853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4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041652"/>
            <a:ext cx="5181600" cy="1120775"/>
          </a:xfrm>
        </p:spPr>
        <p:txBody>
          <a:bodyPr/>
          <a:lstStyle>
            <a:lvl1pPr marL="0" indent="0">
              <a:lnSpc>
                <a:spcPct val="100000"/>
              </a:lnSpc>
              <a:buFont typeface="Wingdings" panose="05000000000000000000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" y="1620837"/>
            <a:ext cx="12192000" cy="2057400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-14290" y="1620839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>
            <a:off x="-14290" y="3662363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Rectangle 55"/>
          <p:cNvSpPr>
            <a:spLocks noGrp="1" noChangeArrowheads="1"/>
          </p:cNvSpPr>
          <p:nvPr>
            <p:ph type="ctrTitle"/>
          </p:nvPr>
        </p:nvSpPr>
        <p:spPr bwMode="invGray">
          <a:xfrm>
            <a:off x="609600" y="1600200"/>
            <a:ext cx="11264902" cy="2057400"/>
          </a:xfrm>
          <a:prstGeom prst="rect">
            <a:avLst/>
          </a:prstGeom>
        </p:spPr>
        <p:txBody>
          <a:bodyPr/>
          <a:lstStyle>
            <a:lvl1pPr>
              <a:defRPr sz="3900">
                <a:solidFill>
                  <a:srgbClr val="4555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2" y="1620837"/>
            <a:ext cx="12192000" cy="2057400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 userDrawn="1"/>
        </p:nvCxnSpPr>
        <p:spPr bwMode="auto">
          <a:xfrm>
            <a:off x="-14290" y="1620839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 bwMode="auto">
          <a:xfrm>
            <a:off x="-14290" y="3662363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55871" y="328762"/>
            <a:ext cx="2674046" cy="945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30"/>
            <a:ext cx="10872444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677" y="1513048"/>
            <a:ext cx="10877530" cy="46506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4353" y="330201"/>
            <a:ext cx="11244149" cy="5250792"/>
          </a:xfrm>
          <a:prstGeom prst="rect">
            <a:avLst/>
          </a:prstGeom>
        </p:spPr>
        <p:txBody>
          <a:bodyPr anchorCtr="1"/>
          <a:lstStyle>
            <a:lvl1pPr algn="ctr">
              <a:defRPr sz="4000" b="1" cap="none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2" y="6590271"/>
            <a:ext cx="12192000" cy="2677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581" y="5345430"/>
            <a:ext cx="3827419" cy="1247411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2" y="6589713"/>
            <a:ext cx="12192000" cy="0"/>
          </a:xfrm>
          <a:prstGeom prst="line">
            <a:avLst/>
          </a:prstGeom>
          <a:ln w="19050">
            <a:solidFill>
              <a:srgbClr val="7F3F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60" y="238130"/>
            <a:ext cx="1087244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821" y="1510730"/>
            <a:ext cx="5309279" cy="467873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1"/>
            <a:ext cx="5229571" cy="46794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1" cy="466574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759" y="238130"/>
            <a:ext cx="10872444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01821" y="1510730"/>
            <a:ext cx="5309279" cy="467873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61" y="238130"/>
            <a:ext cx="11141054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514351" y="4856676"/>
            <a:ext cx="11283951" cy="115593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 b="1">
                <a:solidFill>
                  <a:srgbClr val="8B3D9A"/>
                </a:solidFill>
              </a:defRPr>
            </a:lvl1pPr>
            <a:lvl2pPr>
              <a:buFontTx/>
              <a:buNone/>
              <a:defRPr sz="2400"/>
            </a:lvl2pPr>
            <a:lvl3pPr>
              <a:buFontTx/>
              <a:buNone/>
              <a:defRPr sz="2400"/>
            </a:lvl3pPr>
            <a:lvl4pPr>
              <a:buFontTx/>
              <a:buNone/>
              <a:defRPr sz="2400"/>
            </a:lvl4pPr>
            <a:lvl5pPr>
              <a:buFontTx/>
              <a:buNone/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484" y="239717"/>
            <a:ext cx="11244016" cy="1674813"/>
          </a:xfrm>
          <a:prstGeom prst="rect">
            <a:avLst/>
          </a:prstGeom>
        </p:spPr>
        <p:txBody>
          <a:bodyPr/>
          <a:lstStyle>
            <a:lvl1pPr algn="ctr">
              <a:defRPr sz="39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09759" y="1895479"/>
            <a:ext cx="10872444" cy="26057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406" y="3355526"/>
            <a:ext cx="3827419" cy="1247411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 bwMode="auto">
          <a:xfrm>
            <a:off x="-22230" y="4605619"/>
            <a:ext cx="12214231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5" descr="CCO_ONC_RGB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31"/>
          <a:stretch>
            <a:fillRect/>
          </a:stretch>
        </p:blipFill>
        <p:spPr bwMode="auto">
          <a:xfrm>
            <a:off x="8150225" y="5876927"/>
            <a:ext cx="3673475" cy="71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71938" y="89097"/>
            <a:ext cx="11394276" cy="6852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72018" y="6356352"/>
            <a:ext cx="3860800" cy="366183"/>
          </a:xfrm>
          <a:prstGeom prst="rect">
            <a:avLst/>
          </a:prstGeom>
        </p:spPr>
        <p:txBody>
          <a:bodyPr wrap="square" numCol="1" anchorCtr="0" compatLnSpc="1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rbel" panose="020B0503020204020204" charset="0"/>
                <a:ea typeface="MS PGothic" panose="020B0600070205080204" pitchFamily="-72" charset="-128"/>
                <a:cs typeface="Corbel" panose="020B050302020402020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900084" y="6356352"/>
            <a:ext cx="28448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837A89B-64C8-494D-94D8-51B302132E8A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9" y="1180839"/>
            <a:ext cx="10979645" cy="4624183"/>
          </a:xfrm>
        </p:spPr>
        <p:txBody>
          <a:bodyPr/>
          <a:lstStyle>
            <a:lvl1pPr>
              <a:defRPr sz="2000">
                <a:solidFill>
                  <a:schemeClr val="bg2">
                    <a:lumMod val="50000"/>
                  </a:schemeClr>
                </a:solidFill>
                <a:latin typeface="Kumbh Sans" pitchFamily="2" charset="0"/>
              </a:defRPr>
            </a:lvl1pPr>
            <a:lvl2pPr>
              <a:defRPr spc="0">
                <a:solidFill>
                  <a:schemeClr val="bg2">
                    <a:lumMod val="50000"/>
                  </a:schemeClr>
                </a:solidFill>
                <a:latin typeface="Kumbh Sans" pitchFamily="2" charset="0"/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  <a:latin typeface="Kumbh Sans" pitchFamily="2" charset="0"/>
                <a:ea typeface="Inter Light" panose="020B05020300000000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  <a:latin typeface="Kumbh Sans" pitchFamily="2" charset="0"/>
                <a:ea typeface="Inter Light" panose="020B0502030000000004" pitchFamily="34" charset="0"/>
              </a:defRPr>
            </a:lvl4pPr>
            <a:lvl5pPr>
              <a:defRPr sz="1400" spc="0">
                <a:solidFill>
                  <a:schemeClr val="bg2">
                    <a:lumMod val="50000"/>
                  </a:schemeClr>
                </a:solidFill>
                <a:latin typeface="Kumbh Sans" pitchFamily="2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pic>
        <p:nvPicPr>
          <p:cNvPr id="11" name="Picture 10" descr="A picture containing shap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33791" y="6013976"/>
            <a:ext cx="469392" cy="68808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40000" y="93136"/>
            <a:ext cx="10979646" cy="831961"/>
          </a:xfrm>
        </p:spPr>
        <p:txBody>
          <a:bodyPr anchor="b" anchorCtr="0"/>
          <a:lstStyle>
            <a:lvl1pPr>
              <a:defRPr sz="2800">
                <a:latin typeface="Kumbh Sans" pitchFamily="2" charset="0"/>
                <a:ea typeface="Inter Black" panose="020B0502030000000004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40000" y="1052968"/>
            <a:ext cx="10979647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40000" y="6290739"/>
            <a:ext cx="10515599" cy="247556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rgbClr val="7F7F7F"/>
                </a:solidFill>
              </a:defRPr>
            </a:lvl1pPr>
            <a:lvl2pPr marL="457200" indent="0">
              <a:buNone/>
              <a:defRPr sz="600"/>
            </a:lvl2pPr>
            <a:lvl3pPr marL="914400" indent="0">
              <a:buNone/>
              <a:defRPr sz="6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0762" y="384000"/>
            <a:ext cx="10990479" cy="96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600763" y="1344000"/>
            <a:ext cx="10990476" cy="432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6000" y="6210000"/>
            <a:ext cx="10080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1134" y="5928001"/>
            <a:ext cx="10989733" cy="123111"/>
          </a:xfrm>
        </p:spPr>
        <p:txBody>
          <a:bodyPr anchor="b" anchorCtr="0">
            <a:sp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800"/>
            </a:lvl1pPr>
            <a:lvl2pPr marL="288290" indent="0">
              <a:buFontTx/>
              <a:buNone/>
              <a:defRPr sz="800"/>
            </a:lvl2pPr>
            <a:lvl3pPr marL="575945" indent="0">
              <a:buFontTx/>
              <a:buNone/>
              <a:defRPr sz="800"/>
            </a:lvl3pPr>
            <a:lvl4pPr marL="864235" indent="0">
              <a:buFontTx/>
              <a:buNone/>
              <a:defRPr sz="800"/>
            </a:lvl4pPr>
            <a:lvl5pPr marL="2438400" indent="0">
              <a:buFontTx/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0762" y="384000"/>
            <a:ext cx="10990479" cy="960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idx="1" hasCustomPrompt="1"/>
          </p:nvPr>
        </p:nvSpPr>
        <p:spPr>
          <a:xfrm>
            <a:off x="600763" y="1344000"/>
            <a:ext cx="10990476" cy="432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609600" indent="0">
              <a:buNone/>
              <a:defRPr/>
            </a:lvl2pPr>
            <a:lvl3pPr marL="1219200" indent="0">
              <a:buNone/>
              <a:defRPr/>
            </a:lvl3pPr>
            <a:lvl4pPr marL="1828800" indent="0">
              <a:buNone/>
              <a:defRPr/>
            </a:lvl4pPr>
          </a:lstStyle>
          <a:p>
            <a:pPr lvl="0"/>
            <a:r>
              <a:rPr lang="en-US" dirty="0"/>
              <a:t>Click to edit Master text styles.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171" y="6210000"/>
            <a:ext cx="10080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1134" y="5928001"/>
            <a:ext cx="10989733" cy="123111"/>
          </a:xfrm>
        </p:spPr>
        <p:txBody>
          <a:bodyPr anchor="b" anchorCtr="0">
            <a:sp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800"/>
            </a:lvl1pPr>
            <a:lvl2pPr marL="288290" indent="0">
              <a:buFontTx/>
              <a:buNone/>
              <a:defRPr sz="800"/>
            </a:lvl2pPr>
            <a:lvl3pPr marL="575945" indent="0">
              <a:buFontTx/>
              <a:buNone/>
              <a:defRPr sz="800"/>
            </a:lvl3pPr>
            <a:lvl4pPr marL="864235" indent="0">
              <a:buFontTx/>
              <a:buNone/>
              <a:defRPr sz="800"/>
            </a:lvl4pPr>
            <a:lvl5pPr marL="2438400" indent="0">
              <a:buFontTx/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762" y="384000"/>
            <a:ext cx="10990479" cy="96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620187" y="1344000"/>
            <a:ext cx="5376000" cy="432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6215240" y="1344000"/>
            <a:ext cx="5376000" cy="4320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171" y="6210000"/>
            <a:ext cx="10080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1134" y="5928001"/>
            <a:ext cx="10989733" cy="123111"/>
          </a:xfrm>
        </p:spPr>
        <p:txBody>
          <a:bodyPr anchor="b" anchorCtr="0">
            <a:sp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800"/>
            </a:lvl1pPr>
            <a:lvl2pPr marL="288290" indent="0">
              <a:buFontTx/>
              <a:buNone/>
              <a:defRPr sz="800"/>
            </a:lvl2pPr>
            <a:lvl3pPr marL="575945" indent="0">
              <a:buFontTx/>
              <a:buNone/>
              <a:defRPr sz="800"/>
            </a:lvl3pPr>
            <a:lvl4pPr marL="864235" indent="0">
              <a:buFontTx/>
              <a:buNone/>
              <a:defRPr sz="800"/>
            </a:lvl4pPr>
            <a:lvl5pPr marL="2438400" indent="0">
              <a:buFontTx/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1134" y="5928001"/>
            <a:ext cx="10989733" cy="123111"/>
          </a:xfrm>
        </p:spPr>
        <p:txBody>
          <a:bodyPr anchor="b" anchorCtr="0">
            <a:sp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800"/>
            </a:lvl1pPr>
            <a:lvl2pPr marL="288290" indent="0">
              <a:buFontTx/>
              <a:buNone/>
              <a:defRPr sz="800"/>
            </a:lvl2pPr>
            <a:lvl3pPr marL="575945" indent="0">
              <a:buFontTx/>
              <a:buNone/>
              <a:defRPr sz="800"/>
            </a:lvl3pPr>
            <a:lvl4pPr marL="864235" indent="0">
              <a:buFontTx/>
              <a:buNone/>
              <a:defRPr sz="800"/>
            </a:lvl4pPr>
            <a:lvl5pPr marL="2438400" indent="0">
              <a:buFontTx/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44443-8F37-412A-AC3A-FCBC6CB7A73B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8A77D-44FB-4E43-A3CF-1200EE665B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92252" y="6331802"/>
            <a:ext cx="10792057" cy="456693"/>
          </a:xfrm>
        </p:spPr>
        <p:txBody>
          <a:bodyPr anchor="b">
            <a:noAutofit/>
          </a:bodyPr>
          <a:lstStyle>
            <a:lvl1pPr marL="0" indent="0">
              <a:spcBef>
                <a:spcPts val="200"/>
              </a:spcBef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44443-8F37-412A-AC3A-FCBC6CB7A73B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8A77D-44FB-4E43-A3CF-1200EE665B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44443-8F37-412A-AC3A-FCBC6CB7A73B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8A77D-44FB-4E43-A3CF-1200EE665B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sa 4:3 Title and Content Cool Palet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096000" y="6582975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b="0" i="0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VN-KEY-01552 04022022</a:t>
            </a:r>
            <a:endParaRPr lang="en-US" sz="1200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9525" imgH="9525" progId="TCLayout.ActiveDocument.1">
                  <p:embed/>
                </p:oleObj>
              </mc:Choice>
              <mc:Fallback>
                <p:oleObj name="think-cell Slide" r:id="rId3" imgW="9525" imgH="9525" progId="TCLayout.ActiveDocument.1">
                  <p:embed/>
                  <p:pic>
                    <p:nvPicPr>
                      <p:cNvPr id="0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ontent Placeholder 13"/>
          <p:cNvSpPr>
            <a:spLocks noGrp="1"/>
          </p:cNvSpPr>
          <p:nvPr>
            <p:ph sz="quarter" idx="14" hasCustomPrompt="1"/>
          </p:nvPr>
        </p:nvSpPr>
        <p:spPr bwMode="gray">
          <a:xfrm>
            <a:off x="623888" y="1484313"/>
            <a:ext cx="10944227" cy="4608511"/>
          </a:xfrm>
        </p:spPr>
        <p:txBody>
          <a:bodyPr/>
          <a:lstStyle>
            <a:lvl1pPr marL="342900" indent="-342900">
              <a:buClr>
                <a:schemeClr val="tx2"/>
              </a:buClr>
              <a:buFont typeface="+mj-lt"/>
              <a:buAutoNum type="arabicPeriod"/>
              <a:defRPr/>
            </a:lvl1pPr>
            <a:lvl2pPr marL="535305" indent="-179705">
              <a:defRPr/>
            </a:lvl2pPr>
            <a:lvl3pPr marL="716280" indent="-179705">
              <a:defRPr/>
            </a:lvl3pPr>
            <a:lvl4pPr marL="897255" indent="-179705">
              <a:defRPr/>
            </a:lvl4pPr>
            <a:lvl5pPr marL="449580" indent="0">
              <a:buNone/>
              <a:defRPr/>
            </a:lvl5pPr>
          </a:lstStyle>
          <a:p>
            <a:pPr lvl="0"/>
            <a:r>
              <a:rPr lang="en-US" dirty="0"/>
              <a:t>Insert your agenda points here. Use the button “increase list level” to add </a:t>
            </a:r>
            <a:r>
              <a:rPr lang="en-US" dirty="0" err="1"/>
              <a:t>subitems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You can find other agenda designs within the slide library.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3888" y="332656"/>
            <a:ext cx="10944225" cy="398144"/>
          </a:xfrm>
          <a:prstGeom prst="rect">
            <a:avLst/>
          </a:prstGeom>
        </p:spPr>
        <p:txBody>
          <a:bodyPr tIns="1800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 baseline="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 dirty="0"/>
              <a:t>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 bwMode="gray">
          <a:xfrm>
            <a:off x="623888" y="730800"/>
            <a:ext cx="10944225" cy="325952"/>
          </a:xfrm>
        </p:spPr>
        <p:txBody>
          <a:bodyPr/>
          <a:lstStyle/>
          <a:p>
            <a:r>
              <a:rPr lang="en-US" dirty="0"/>
              <a:t>Insert slide title here (max. 2 lines | max. 1 line with Action Title)</a:t>
            </a:r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5"/>
          </p:nvPr>
        </p:nvSpPr>
        <p:spPr bwMode="gray">
          <a:xfrm>
            <a:off x="1272000" y="6380999"/>
            <a:ext cx="1727656" cy="216172"/>
          </a:xfrm>
        </p:spPr>
        <p:txBody>
          <a:bodyPr/>
          <a:lstStyle/>
          <a:p>
            <a:r>
              <a:rPr lang="en-US" dirty="0"/>
              <a:t>Title of Presentation | DD.MM.YYYY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FD5E7EB4-4CDF-47BB-AF16-07782904B86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 Point Numbered 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9531307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9582333 w 12192000"/>
              <a:gd name="connsiteY3" fmla="*/ 6858000 h 6858000"/>
              <a:gd name="connsiteX4" fmla="*/ 9627483 w 12192000"/>
              <a:gd name="connsiteY4" fmla="*/ 6825894 h 6858000"/>
              <a:gd name="connsiteX5" fmla="*/ 11321144 w 12192000"/>
              <a:gd name="connsiteY5" fmla="*/ 3447143 h 6858000"/>
              <a:gd name="connsiteX6" fmla="*/ 9627483 w 12192000"/>
              <a:gd name="connsiteY6" fmla="*/ 68393 h 6858000"/>
              <a:gd name="connsiteX7" fmla="*/ 0 w 12192000"/>
              <a:gd name="connsiteY7" fmla="*/ 0 h 6858000"/>
              <a:gd name="connsiteX8" fmla="*/ 4678180 w 12192000"/>
              <a:gd name="connsiteY8" fmla="*/ 0 h 6858000"/>
              <a:gd name="connsiteX9" fmla="*/ 4582003 w 12192000"/>
              <a:gd name="connsiteY9" fmla="*/ 68393 h 6858000"/>
              <a:gd name="connsiteX10" fmla="*/ 2888342 w 12192000"/>
              <a:gd name="connsiteY10" fmla="*/ 3447143 h 6858000"/>
              <a:gd name="connsiteX11" fmla="*/ 4582003 w 12192000"/>
              <a:gd name="connsiteY11" fmla="*/ 6825894 h 6858000"/>
              <a:gd name="connsiteX12" fmla="*/ 4627153 w 12192000"/>
              <a:gd name="connsiteY12" fmla="*/ 6858000 h 6858000"/>
              <a:gd name="connsiteX13" fmla="*/ 0 w 12192000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6858000">
                <a:moveTo>
                  <a:pt x="9531307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9582333" y="6858000"/>
                </a:lnTo>
                <a:lnTo>
                  <a:pt x="9627483" y="6825894"/>
                </a:lnTo>
                <a:cubicBezTo>
                  <a:pt x="10655639" y="6056982"/>
                  <a:pt x="11321144" y="4829781"/>
                  <a:pt x="11321144" y="3447143"/>
                </a:cubicBezTo>
                <a:cubicBezTo>
                  <a:pt x="11321144" y="2064505"/>
                  <a:pt x="10655639" y="837304"/>
                  <a:pt x="9627483" y="68393"/>
                </a:cubicBezTo>
                <a:close/>
                <a:moveTo>
                  <a:pt x="0" y="0"/>
                </a:moveTo>
                <a:lnTo>
                  <a:pt x="4678180" y="0"/>
                </a:lnTo>
                <a:lnTo>
                  <a:pt x="4582003" y="68393"/>
                </a:lnTo>
                <a:cubicBezTo>
                  <a:pt x="3553847" y="837304"/>
                  <a:pt x="2888342" y="2064505"/>
                  <a:pt x="2888342" y="3447143"/>
                </a:cubicBezTo>
                <a:cubicBezTo>
                  <a:pt x="2888342" y="4829781"/>
                  <a:pt x="3553847" y="6056982"/>
                  <a:pt x="4582003" y="6825894"/>
                </a:cubicBezTo>
                <a:lnTo>
                  <a:pt x="46271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endParaRPr lang="en-US" sz="2400" err="1">
              <a:latin typeface="+mj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ext Placeholder 30"/>
          <p:cNvSpPr txBox="1"/>
          <p:nvPr userDrawn="1"/>
        </p:nvSpPr>
        <p:spPr>
          <a:xfrm>
            <a:off x="11597151" y="6303999"/>
            <a:ext cx="294812" cy="355098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/>
              <a:t> </a:t>
            </a:r>
          </a:p>
        </p:txBody>
      </p:sp>
      <p:sp>
        <p:nvSpPr>
          <p:cNvPr id="17" name="Item 1"/>
          <p:cNvSpPr>
            <a:spLocks noGrp="1"/>
          </p:cNvSpPr>
          <p:nvPr>
            <p:ph type="body" sz="quarter" idx="13" hasCustomPrompt="1"/>
          </p:nvPr>
        </p:nvSpPr>
        <p:spPr>
          <a:xfrm>
            <a:off x="4691063" y="1377723"/>
            <a:ext cx="5905500" cy="6463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18" name="Item 2"/>
          <p:cNvSpPr>
            <a:spLocks noGrp="1"/>
          </p:cNvSpPr>
          <p:nvPr>
            <p:ph type="body" sz="quarter" idx="14" hasCustomPrompt="1"/>
          </p:nvPr>
        </p:nvSpPr>
        <p:spPr>
          <a:xfrm>
            <a:off x="4691063" y="2250423"/>
            <a:ext cx="5905500" cy="6463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19" name="Item 3"/>
          <p:cNvSpPr>
            <a:spLocks noGrp="1"/>
          </p:cNvSpPr>
          <p:nvPr>
            <p:ph type="body" sz="quarter" idx="15" hasCustomPrompt="1"/>
          </p:nvPr>
        </p:nvSpPr>
        <p:spPr>
          <a:xfrm>
            <a:off x="4691063" y="3123123"/>
            <a:ext cx="5905500" cy="6463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0" name="Item 4"/>
          <p:cNvSpPr>
            <a:spLocks noGrp="1"/>
          </p:cNvSpPr>
          <p:nvPr>
            <p:ph type="body" sz="quarter" idx="16" hasCustomPrompt="1"/>
          </p:nvPr>
        </p:nvSpPr>
        <p:spPr>
          <a:xfrm>
            <a:off x="4691063" y="3995823"/>
            <a:ext cx="5905500" cy="6463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1" name="Item 5"/>
          <p:cNvSpPr>
            <a:spLocks noGrp="1"/>
          </p:cNvSpPr>
          <p:nvPr>
            <p:ph type="body" sz="quarter" idx="17" hasCustomPrompt="1"/>
          </p:nvPr>
        </p:nvSpPr>
        <p:spPr>
          <a:xfrm>
            <a:off x="4691063" y="4868523"/>
            <a:ext cx="5905500" cy="6463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33" name="#1"/>
          <p:cNvSpPr>
            <a:spLocks noGrp="1"/>
          </p:cNvSpPr>
          <p:nvPr>
            <p:ph type="body" sz="quarter" idx="23" hasCustomPrompt="1"/>
          </p:nvPr>
        </p:nvSpPr>
        <p:spPr>
          <a:xfrm>
            <a:off x="3803425" y="1330088"/>
            <a:ext cx="741600" cy="741600"/>
          </a:xfrm>
          <a:prstGeom prst="ellipse">
            <a:avLst/>
          </a:prstGeom>
          <a:solidFill>
            <a:schemeClr val="bg1"/>
          </a:solidFill>
        </p:spPr>
        <p:txBody>
          <a:bodyPr wrap="none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4" name="#2"/>
          <p:cNvSpPr>
            <a:spLocks noGrp="1"/>
          </p:cNvSpPr>
          <p:nvPr>
            <p:ph type="body" sz="quarter" idx="24" hasCustomPrompt="1"/>
          </p:nvPr>
        </p:nvSpPr>
        <p:spPr>
          <a:xfrm>
            <a:off x="3801069" y="2202788"/>
            <a:ext cx="741600" cy="741600"/>
          </a:xfrm>
          <a:prstGeom prst="ellipse">
            <a:avLst/>
          </a:prstGeom>
          <a:solidFill>
            <a:schemeClr val="bg1"/>
          </a:solidFill>
        </p:spPr>
        <p:txBody>
          <a:bodyPr wrap="none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5" name="#3"/>
          <p:cNvSpPr>
            <a:spLocks noGrp="1"/>
          </p:cNvSpPr>
          <p:nvPr>
            <p:ph type="body" sz="quarter" idx="25" hasCustomPrompt="1"/>
          </p:nvPr>
        </p:nvSpPr>
        <p:spPr>
          <a:xfrm>
            <a:off x="3801069" y="3075488"/>
            <a:ext cx="741600" cy="741600"/>
          </a:xfrm>
          <a:prstGeom prst="ellipse">
            <a:avLst/>
          </a:prstGeom>
          <a:solidFill>
            <a:schemeClr val="bg1"/>
          </a:solidFill>
        </p:spPr>
        <p:txBody>
          <a:bodyPr wrap="none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6" name="#4"/>
          <p:cNvSpPr>
            <a:spLocks noGrp="1"/>
          </p:cNvSpPr>
          <p:nvPr>
            <p:ph type="body" sz="quarter" idx="26" hasCustomPrompt="1"/>
          </p:nvPr>
        </p:nvSpPr>
        <p:spPr>
          <a:xfrm>
            <a:off x="3801069" y="3948188"/>
            <a:ext cx="741600" cy="741600"/>
          </a:xfrm>
          <a:prstGeom prst="ellipse">
            <a:avLst/>
          </a:prstGeom>
          <a:solidFill>
            <a:schemeClr val="bg1"/>
          </a:solidFill>
        </p:spPr>
        <p:txBody>
          <a:bodyPr wrap="none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7" name="#5"/>
          <p:cNvSpPr>
            <a:spLocks noGrp="1"/>
          </p:cNvSpPr>
          <p:nvPr>
            <p:ph type="body" sz="quarter" idx="27" hasCustomPrompt="1"/>
          </p:nvPr>
        </p:nvSpPr>
        <p:spPr>
          <a:xfrm>
            <a:off x="3801069" y="4820888"/>
            <a:ext cx="741600" cy="741600"/>
          </a:xfrm>
          <a:prstGeom prst="ellipse">
            <a:avLst/>
          </a:prstGeom>
          <a:solidFill>
            <a:schemeClr val="bg1"/>
          </a:solidFill>
        </p:spPr>
        <p:txBody>
          <a:bodyPr wrap="none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7987" y="1700888"/>
            <a:ext cx="2518093" cy="4489676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enter title here</a:t>
            </a: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79376" y="1019789"/>
            <a:ext cx="11246838" cy="48859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9425" y="6124575"/>
            <a:ext cx="10174288" cy="2936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87354" y="6272110"/>
            <a:ext cx="11561233" cy="420793"/>
          </a:xfrm>
        </p:spPr>
        <p:txBody>
          <a:bodyPr tIns="36000" rIns="90000" bIns="36000" anchor="b"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dirty="0"/>
              <a:t>Abbreviations</a:t>
            </a:r>
          </a:p>
          <a:p>
            <a:pPr lvl="0"/>
            <a:r>
              <a:rPr lang="en-GB" dirty="0"/>
              <a:t>References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386428" y="123467"/>
            <a:ext cx="10199573" cy="101857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935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Slide title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88799" y="6292800"/>
            <a:ext cx="11563200" cy="364800"/>
          </a:xfrm>
        </p:spPr>
        <p:txBody>
          <a:bodyPr lIns="36000" tIns="36000" rIns="36000" bIns="36000" anchor="b"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Footer</a:t>
            </a:r>
            <a:endParaRPr lang="en-GB" dirty="0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00" y="1662825"/>
            <a:ext cx="11088000" cy="16005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BF124-DCD2-43AC-B0CB-230568B40A9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 dir="r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3" y="3657600"/>
            <a:ext cx="607853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4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041650"/>
            <a:ext cx="5181600" cy="1120775"/>
          </a:xfrm>
        </p:spPr>
        <p:txBody>
          <a:bodyPr/>
          <a:lstStyle>
            <a:lvl1pPr marL="0" indent="0">
              <a:lnSpc>
                <a:spcPct val="100000"/>
              </a:lnSpc>
              <a:buFont typeface="Wingdings" panose="05000000000000000000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" y="1620838"/>
            <a:ext cx="12192000" cy="2057400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alibri" panose="020F0502020204030204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-14291" y="1620838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>
            <a:off x="-14291" y="3662363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Rectangle 55"/>
          <p:cNvSpPr>
            <a:spLocks noGrp="1" noChangeArrowheads="1"/>
          </p:cNvSpPr>
          <p:nvPr>
            <p:ph type="ctrTitle"/>
          </p:nvPr>
        </p:nvSpPr>
        <p:spPr bwMode="invGray">
          <a:xfrm>
            <a:off x="609600" y="1600200"/>
            <a:ext cx="11264901" cy="2057400"/>
          </a:xfrm>
          <a:prstGeom prst="rect">
            <a:avLst/>
          </a:prstGeom>
        </p:spPr>
        <p:txBody>
          <a:bodyPr/>
          <a:lstStyle>
            <a:lvl1pPr>
              <a:defRPr sz="3900">
                <a:solidFill>
                  <a:srgbClr val="4555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" y="1620838"/>
            <a:ext cx="12192000" cy="2057400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alibri" panose="020F0502020204030204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 bwMode="auto">
          <a:xfrm>
            <a:off x="-14291" y="1620838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289" y="328613"/>
            <a:ext cx="1740838" cy="938609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 bwMode="auto">
          <a:xfrm>
            <a:off x="-14291" y="3662363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675" y="1513047"/>
            <a:ext cx="10877529" cy="4650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6" name="Group 7"/>
          <p:cNvGrpSpPr/>
          <p:nvPr userDrawn="1"/>
        </p:nvGrpSpPr>
        <p:grpSpPr bwMode="auto">
          <a:xfrm>
            <a:off x="9389569" y="6216652"/>
            <a:ext cx="2488502" cy="447822"/>
            <a:chOff x="9527309" y="3551529"/>
            <a:chExt cx="2488502" cy="448324"/>
          </a:xfrm>
        </p:grpSpPr>
        <p:pic>
          <p:nvPicPr>
            <p:cNvPr id="7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327791" y="3551529"/>
              <a:ext cx="551335" cy="179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9527309" y="3691731"/>
              <a:ext cx="2488502" cy="308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400" b="0" dirty="0">
                  <a:solidFill>
                    <a:schemeClr val="bg2"/>
                  </a:solidFill>
                  <a:latin typeface="Calibri" panose="020F0502020204030204" charset="0"/>
                  <a:cs typeface="Calibri" panose="020F0502020204030204" charset="0"/>
                </a:rPr>
                <a:t>Slide credit: </a:t>
              </a:r>
              <a:r>
                <a:rPr lang="en-US" altLang="en-US" sz="1400" b="0" dirty="0">
                  <a:solidFill>
                    <a:schemeClr val="bg2"/>
                  </a:solidFill>
                  <a:latin typeface="Calibri" panose="020F0502020204030204" charset="0"/>
                  <a:cs typeface="Calibri" panose="020F0502020204030204" charset="0"/>
                  <a:hlinkClick r:id="rId3"/>
                </a:rPr>
                <a:t>clinicaloptions.com</a:t>
              </a:r>
              <a:endParaRPr lang="en-US" altLang="en-US" sz="1400" b="0" dirty="0">
                <a:solidFill>
                  <a:schemeClr val="bg2"/>
                </a:solidFill>
                <a:latin typeface="Calibri" panose="020F0502020204030204" charset="0"/>
                <a:cs typeface="Calibri" panose="020F0502020204030204" charset="0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2.xml"/><Relationship Id="rId9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5" Type="http://schemas.openxmlformats.org/officeDocument/2006/relationships/image" Target="../media/image16.emf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oleObject" Target="../embeddings/oleObject2.bin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28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theme" Target="../theme/theme14.xml"/><Relationship Id="rId5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3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75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1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17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1.xml"/><Relationship Id="rId16" Type="http://schemas.openxmlformats.org/officeDocument/2006/relationships/slideLayout" Target="../slideLayouts/slideLayout95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89.xml"/><Relationship Id="rId19" Type="http://schemas.openxmlformats.org/officeDocument/2006/relationships/theme" Target="../theme/theme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83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6"/>
          <p:cNvSpPr>
            <a:spLocks noGrp="1"/>
          </p:cNvSpPr>
          <p:nvPr>
            <p:ph type="title"/>
          </p:nvPr>
        </p:nvSpPr>
        <p:spPr bwMode="auto">
          <a:xfrm>
            <a:off x="609759" y="238125"/>
            <a:ext cx="10872444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600231" y="1517650"/>
            <a:ext cx="10881972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1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50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anose="020F050202020403020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" y="6745288"/>
            <a:ext cx="1219200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1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75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anose="020F050202020403020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anose="020F050202020403020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 panose="020F0502020204030204" charset="0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600">
          <a:solidFill>
            <a:schemeClr val="bg1"/>
          </a:solidFill>
          <a:latin typeface="Calibri" panose="020F050202020403020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400">
          <a:solidFill>
            <a:schemeClr val="bg1"/>
          </a:solidFill>
          <a:latin typeface="Calibri" panose="020F050202020403020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200">
          <a:solidFill>
            <a:schemeClr val="bg1"/>
          </a:solidFill>
          <a:latin typeface="Calibri" panose="020F050202020403020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000">
          <a:solidFill>
            <a:schemeClr val="bg1"/>
          </a:solidFill>
          <a:latin typeface="Calibri" panose="020F0502020204030204" charset="0"/>
        </a:defRPr>
      </a:lvl5pPr>
      <a:lvl6pPr marL="25146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panose="020B0604020202020204" pitchFamily="34" charset="0"/>
        <a:buChar char="–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panose="020B0604020202020204" pitchFamily="34" charset="0"/>
        <a:buChar char="–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panose="020B0604020202020204" pitchFamily="34" charset="0"/>
        <a:buChar char="–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panose="020B0604020202020204" pitchFamily="34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6"/>
          <p:cNvSpPr>
            <a:spLocks noGrp="1"/>
          </p:cNvSpPr>
          <p:nvPr>
            <p:ph type="title"/>
          </p:nvPr>
        </p:nvSpPr>
        <p:spPr bwMode="auto">
          <a:xfrm>
            <a:off x="609759" y="238125"/>
            <a:ext cx="10872444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600231" y="1517650"/>
            <a:ext cx="10881972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1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50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75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" y="6745288"/>
            <a:ext cx="12192000" cy="0"/>
          </a:xfrm>
          <a:prstGeom prst="line">
            <a:avLst/>
          </a:prstGeom>
          <a:ln w="19050">
            <a:solidFill>
              <a:srgbClr val="F4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anose="020F050202020403020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 panose="020F0502020204030204" charset="0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600">
          <a:solidFill>
            <a:schemeClr val="bg1"/>
          </a:solidFill>
          <a:latin typeface="Calibri" panose="020F050202020403020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400">
          <a:solidFill>
            <a:schemeClr val="bg1"/>
          </a:solidFill>
          <a:latin typeface="Calibri" panose="020F050202020403020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200">
          <a:solidFill>
            <a:schemeClr val="bg1"/>
          </a:solidFill>
          <a:latin typeface="Calibri" panose="020F050202020403020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000">
          <a:solidFill>
            <a:schemeClr val="bg1"/>
          </a:solidFill>
          <a:latin typeface="Calibri" panose="020F0502020204030204" charset="0"/>
        </a:defRPr>
      </a:lvl5pPr>
      <a:lvl6pPr marL="25146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panose="020B0604020202020204" pitchFamily="34" charset="0"/>
        <a:buChar char="–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panose="020B0604020202020204" pitchFamily="34" charset="0"/>
        <a:buChar char="–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panose="020B0604020202020204" pitchFamily="34" charset="0"/>
        <a:buChar char="–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panose="020B0604020202020204" pitchFamily="34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Slide.vn - 2019"/>
          <p:cNvSpPr txBox="1"/>
          <p:nvPr userDrawn="1"/>
        </p:nvSpPr>
        <p:spPr>
          <a:xfrm>
            <a:off x="0" y="-5033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D8D8D8"/>
                </a:solidFill>
              </a:rPr>
              <a:t>www.9slide.vn</a:t>
            </a:r>
          </a:p>
        </p:txBody>
      </p:sp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1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5715" imgH="5715" progId="TCLayout.ActiveDocument.1">
                  <p:embed/>
                </p:oleObj>
              </mc:Choice>
              <mc:Fallback>
                <p:oleObj name="think-cell Slide" r:id="rId14" imgW="5715" imgH="5715" progId="TCLayout.ActiveDocument.1">
                  <p:embed/>
                  <p:pic>
                    <p:nvPicPr>
                      <p:cNvPr id="0" name="Object 7" hidden="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373E6-993E-4298-9F85-A725E092DC87}" type="datetime1">
              <a:rPr lang="en-US" smtClean="0"/>
              <a:t>9/14/2025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M-VN-00002549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1"/>
          <p:cNvSpPr txBox="1"/>
          <p:nvPr userDrawn="1"/>
        </p:nvSpPr>
        <p:spPr>
          <a:xfrm>
            <a:off x="10361505" y="6553274"/>
            <a:ext cx="218491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Calibri" panose="020F0502020204030204" charset="0"/>
                <a:cs typeface="Calibri" panose="020F0502020204030204" charset="0"/>
              </a:rPr>
              <a:t>VN2402209419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8525" y="277300"/>
            <a:ext cx="10414948" cy="11717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35" b="1" i="0">
                <a:solidFill>
                  <a:srgbClr val="C00000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3367" y="2550329"/>
            <a:ext cx="10777220" cy="40800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65" b="0" i="0">
                <a:solidFill>
                  <a:schemeClr val="tx1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5172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09600">
        <a:defRPr>
          <a:latin typeface="+mn-lt"/>
          <a:ea typeface="+mn-ea"/>
          <a:cs typeface="+mn-cs"/>
        </a:defRPr>
      </a:lvl2pPr>
      <a:lvl3pPr marL="1219200">
        <a:defRPr>
          <a:latin typeface="+mn-lt"/>
          <a:ea typeface="+mn-ea"/>
          <a:cs typeface="+mn-cs"/>
        </a:defRPr>
      </a:lvl3pPr>
      <a:lvl4pPr marL="1828800">
        <a:defRPr>
          <a:latin typeface="+mn-lt"/>
          <a:ea typeface="+mn-ea"/>
          <a:cs typeface="+mn-cs"/>
        </a:defRPr>
      </a:lvl4pPr>
      <a:lvl5pPr marL="2438400">
        <a:defRPr>
          <a:latin typeface="+mn-lt"/>
          <a:ea typeface="+mn-ea"/>
          <a:cs typeface="+mn-cs"/>
        </a:defRPr>
      </a:lvl5pPr>
      <a:lvl6pPr marL="3048000">
        <a:defRPr>
          <a:latin typeface="+mn-lt"/>
          <a:ea typeface="+mn-ea"/>
          <a:cs typeface="+mn-cs"/>
        </a:defRPr>
      </a:lvl6pPr>
      <a:lvl7pPr marL="3657600">
        <a:defRPr>
          <a:latin typeface="+mn-lt"/>
          <a:ea typeface="+mn-ea"/>
          <a:cs typeface="+mn-cs"/>
        </a:defRPr>
      </a:lvl7pPr>
      <a:lvl8pPr marL="4267200">
        <a:defRPr>
          <a:latin typeface="+mn-lt"/>
          <a:ea typeface="+mn-ea"/>
          <a:cs typeface="+mn-cs"/>
        </a:defRPr>
      </a:lvl8pPr>
      <a:lvl9pPr marL="48768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9600">
        <a:defRPr>
          <a:latin typeface="+mn-lt"/>
          <a:ea typeface="+mn-ea"/>
          <a:cs typeface="+mn-cs"/>
        </a:defRPr>
      </a:lvl2pPr>
      <a:lvl3pPr marL="1219200">
        <a:defRPr>
          <a:latin typeface="+mn-lt"/>
          <a:ea typeface="+mn-ea"/>
          <a:cs typeface="+mn-cs"/>
        </a:defRPr>
      </a:lvl3pPr>
      <a:lvl4pPr marL="1828800">
        <a:defRPr>
          <a:latin typeface="+mn-lt"/>
          <a:ea typeface="+mn-ea"/>
          <a:cs typeface="+mn-cs"/>
        </a:defRPr>
      </a:lvl4pPr>
      <a:lvl5pPr marL="2438400">
        <a:defRPr>
          <a:latin typeface="+mn-lt"/>
          <a:ea typeface="+mn-ea"/>
          <a:cs typeface="+mn-cs"/>
        </a:defRPr>
      </a:lvl5pPr>
      <a:lvl6pPr marL="3048000">
        <a:defRPr>
          <a:latin typeface="+mn-lt"/>
          <a:ea typeface="+mn-ea"/>
          <a:cs typeface="+mn-cs"/>
        </a:defRPr>
      </a:lvl6pPr>
      <a:lvl7pPr marL="3657600">
        <a:defRPr>
          <a:latin typeface="+mn-lt"/>
          <a:ea typeface="+mn-ea"/>
          <a:cs typeface="+mn-cs"/>
        </a:defRPr>
      </a:lvl7pPr>
      <a:lvl8pPr marL="4267200">
        <a:defRPr>
          <a:latin typeface="+mn-lt"/>
          <a:ea typeface="+mn-ea"/>
          <a:cs typeface="+mn-cs"/>
        </a:defRPr>
      </a:lvl8pPr>
      <a:lvl9pPr marL="48768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6"/>
          <p:cNvSpPr>
            <a:spLocks noGrp="1"/>
          </p:cNvSpPr>
          <p:nvPr>
            <p:ph type="title"/>
          </p:nvPr>
        </p:nvSpPr>
        <p:spPr bwMode="auto">
          <a:xfrm>
            <a:off x="609759" y="238125"/>
            <a:ext cx="10872444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600231" y="1517650"/>
            <a:ext cx="10881972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1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50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" y="6745288"/>
            <a:ext cx="1219200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75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75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anose="020F050202020403020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 panose="020F0502020204030204" charset="0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600">
          <a:solidFill>
            <a:schemeClr val="bg1"/>
          </a:solidFill>
          <a:latin typeface="Calibri" panose="020F050202020403020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400">
          <a:solidFill>
            <a:schemeClr val="bg1"/>
          </a:solidFill>
          <a:latin typeface="Calibri" panose="020F050202020403020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200">
          <a:solidFill>
            <a:schemeClr val="bg1"/>
          </a:solidFill>
          <a:latin typeface="Calibri" panose="020F050202020403020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000">
          <a:solidFill>
            <a:schemeClr val="bg1"/>
          </a:solidFill>
          <a:latin typeface="Calibri" panose="020F0502020204030204" charset="0"/>
        </a:defRPr>
      </a:lvl5pPr>
      <a:lvl6pPr marL="25146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panose="020B0604020202020204" pitchFamily="34" charset="0"/>
        <a:buChar char="–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panose="020B0604020202020204" pitchFamily="34" charset="0"/>
        <a:buChar char="–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panose="020B0604020202020204" pitchFamily="34" charset="0"/>
        <a:buChar char="–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panose="020B0604020202020204" pitchFamily="34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6"/>
          <p:cNvSpPr>
            <a:spLocks noGrp="1"/>
          </p:cNvSpPr>
          <p:nvPr>
            <p:ph type="title"/>
          </p:nvPr>
        </p:nvSpPr>
        <p:spPr bwMode="auto">
          <a:xfrm>
            <a:off x="609759" y="238125"/>
            <a:ext cx="10872444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600231" y="1517650"/>
            <a:ext cx="10881972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1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50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" y="6745288"/>
            <a:ext cx="1219200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1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75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anose="020F050202020403020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 panose="020F0502020204030204" charset="0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600">
          <a:solidFill>
            <a:schemeClr val="bg1"/>
          </a:solidFill>
          <a:latin typeface="Calibri" panose="020F050202020403020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400">
          <a:solidFill>
            <a:schemeClr val="bg1"/>
          </a:solidFill>
          <a:latin typeface="Calibri" panose="020F050202020403020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200">
          <a:solidFill>
            <a:schemeClr val="bg1"/>
          </a:solidFill>
          <a:latin typeface="Calibri" panose="020F050202020403020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000">
          <a:solidFill>
            <a:schemeClr val="bg1"/>
          </a:solidFill>
          <a:latin typeface="Calibri" panose="020F0502020204030204" charset="0"/>
        </a:defRPr>
      </a:lvl5pPr>
      <a:lvl6pPr marL="25146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panose="020B0604020202020204" pitchFamily="34" charset="0"/>
        <a:buChar char="–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panose="020B0604020202020204" pitchFamily="34" charset="0"/>
        <a:buChar char="–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panose="020B0604020202020204" pitchFamily="34" charset="0"/>
        <a:buChar char="–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panose="020B0604020202020204" pitchFamily="34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6"/>
          <p:cNvSpPr>
            <a:spLocks noGrp="1"/>
          </p:cNvSpPr>
          <p:nvPr>
            <p:ph type="title"/>
          </p:nvPr>
        </p:nvSpPr>
        <p:spPr bwMode="auto">
          <a:xfrm>
            <a:off x="609759" y="238125"/>
            <a:ext cx="10872444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600231" y="1517650"/>
            <a:ext cx="10881972" cy="465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1" y="2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50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" y="6745288"/>
            <a:ext cx="1219200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1" y="2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75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anose="020F050202020403020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 panose="020F0502020204030204" charset="0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600">
          <a:solidFill>
            <a:schemeClr val="bg1"/>
          </a:solidFill>
          <a:latin typeface="Calibri" panose="020F050202020403020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400">
          <a:solidFill>
            <a:schemeClr val="bg1"/>
          </a:solidFill>
          <a:latin typeface="Calibri" panose="020F050202020403020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200">
          <a:solidFill>
            <a:schemeClr val="bg1"/>
          </a:solidFill>
          <a:latin typeface="Calibri" panose="020F050202020403020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000">
          <a:solidFill>
            <a:schemeClr val="bg1"/>
          </a:solidFill>
          <a:latin typeface="Calibri" panose="020F0502020204030204" charset="0"/>
        </a:defRPr>
      </a:lvl5pPr>
      <a:lvl6pPr marL="25146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panose="020B0604020202020204" pitchFamily="34" charset="0"/>
        <a:buChar char="–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panose="020B0604020202020204" pitchFamily="34" charset="0"/>
        <a:buChar char="–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panose="020B0604020202020204" pitchFamily="34" charset="0"/>
        <a:buChar char="–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panose="020B0604020202020204" pitchFamily="34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6"/>
          <p:cNvSpPr>
            <a:spLocks noGrp="1"/>
          </p:cNvSpPr>
          <p:nvPr>
            <p:ph type="title"/>
          </p:nvPr>
        </p:nvSpPr>
        <p:spPr bwMode="auto">
          <a:xfrm>
            <a:off x="609759" y="238125"/>
            <a:ext cx="10872444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600231" y="1517650"/>
            <a:ext cx="10881972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1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50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anose="020F050202020403020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" y="6745288"/>
            <a:ext cx="1219200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1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75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anose="020F050202020403020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anose="020F050202020403020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 panose="020F0502020204030204" charset="0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600">
          <a:solidFill>
            <a:schemeClr val="bg1"/>
          </a:solidFill>
          <a:latin typeface="Calibri" panose="020F050202020403020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400">
          <a:solidFill>
            <a:schemeClr val="bg1"/>
          </a:solidFill>
          <a:latin typeface="Calibri" panose="020F050202020403020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200">
          <a:solidFill>
            <a:schemeClr val="bg1"/>
          </a:solidFill>
          <a:latin typeface="Calibri" panose="020F050202020403020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000">
          <a:solidFill>
            <a:schemeClr val="bg1"/>
          </a:solidFill>
          <a:latin typeface="Calibri" panose="020F0502020204030204" charset="0"/>
        </a:defRPr>
      </a:lvl5pPr>
      <a:lvl6pPr marL="25146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panose="020B0604020202020204" pitchFamily="34" charset="0"/>
        <a:buChar char="–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panose="020B0604020202020204" pitchFamily="34" charset="0"/>
        <a:buChar char="–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panose="020B0604020202020204" pitchFamily="34" charset="0"/>
        <a:buChar char="–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panose="020B0604020202020204" pitchFamily="34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69F24-708D-4A67-893D-2778F6BF3825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6CE72-FB14-4908-9AFE-0E4E3D4DA0E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6"/>
          <p:cNvSpPr>
            <a:spLocks noGrp="1"/>
          </p:cNvSpPr>
          <p:nvPr>
            <p:ph type="title"/>
          </p:nvPr>
        </p:nvSpPr>
        <p:spPr bwMode="auto">
          <a:xfrm>
            <a:off x="609759" y="238125"/>
            <a:ext cx="10872444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600231" y="1517650"/>
            <a:ext cx="10881972" cy="465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Rectangle 3"/>
          <p:cNvSpPr/>
          <p:nvPr/>
        </p:nvSpPr>
        <p:spPr>
          <a:xfrm>
            <a:off x="2" y="3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50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" y="6745288"/>
            <a:ext cx="1219200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2" y="3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75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anose="020F050202020403020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panose="020B0604020202020204" pitchFamily="34" charset="0"/>
        </a:defRPr>
      </a:lvl7pPr>
      <a:lvl8pPr marL="1370965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panose="020B0604020202020204" pitchFamily="34" charset="0"/>
        </a:defRPr>
      </a:lvl8pPr>
      <a:lvl9pPr marL="1828165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 panose="020F0502020204030204" charset="0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600">
          <a:solidFill>
            <a:schemeClr val="bg1"/>
          </a:solidFill>
          <a:latin typeface="Calibri" panose="020F050202020403020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400">
          <a:solidFill>
            <a:schemeClr val="bg1"/>
          </a:solidFill>
          <a:latin typeface="Calibri" panose="020F0502020204030204" charset="0"/>
        </a:defRPr>
      </a:lvl3pPr>
      <a:lvl4pPr marL="1599565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200">
          <a:solidFill>
            <a:schemeClr val="bg1"/>
          </a:solidFill>
          <a:latin typeface="Calibri" panose="020F0502020204030204" charset="0"/>
        </a:defRPr>
      </a:lvl4pPr>
      <a:lvl5pPr marL="2056765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000">
          <a:solidFill>
            <a:schemeClr val="bg1"/>
          </a:solidFill>
          <a:latin typeface="Calibri" panose="020F0502020204030204" charset="0"/>
        </a:defRPr>
      </a:lvl5pPr>
      <a:lvl6pPr marL="2513965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panose="020B0604020202020204" pitchFamily="34" charset="0"/>
        <a:buChar char="–"/>
        <a:defRPr sz="1400">
          <a:solidFill>
            <a:schemeClr val="tx1"/>
          </a:solidFill>
          <a:latin typeface="+mn-lt"/>
        </a:defRPr>
      </a:lvl6pPr>
      <a:lvl7pPr marL="2971165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panose="020B0604020202020204" pitchFamily="34" charset="0"/>
        <a:buChar char="–"/>
        <a:defRPr sz="1400">
          <a:solidFill>
            <a:schemeClr val="tx1"/>
          </a:solidFill>
          <a:latin typeface="+mn-lt"/>
        </a:defRPr>
      </a:lvl7pPr>
      <a:lvl8pPr marL="3428365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panose="020B0604020202020204" pitchFamily="34" charset="0"/>
        <a:buChar char="–"/>
        <a:defRPr sz="1400">
          <a:solidFill>
            <a:schemeClr val="tx1"/>
          </a:solidFill>
          <a:latin typeface="+mn-lt"/>
        </a:defRPr>
      </a:lvl8pPr>
      <a:lvl9pPr marL="388493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panose="020B0604020202020204" pitchFamily="34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392000" y="6219479"/>
            <a:ext cx="10800000" cy="648000"/>
          </a:xfrm>
          <a:prstGeom prst="rect">
            <a:avLst/>
          </a:prstGeom>
          <a:gradFill>
            <a:gsLst>
              <a:gs pos="0">
                <a:srgbClr val="1C75BC"/>
              </a:gs>
              <a:gs pos="100000">
                <a:srgbClr val="003479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0762" y="384000"/>
            <a:ext cx="10990479" cy="96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763" y="1343999"/>
            <a:ext cx="10990476" cy="451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171" y="6210000"/>
            <a:ext cx="10080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spcAft>
                <a:spcPts val="400"/>
              </a:spcAft>
              <a:defRPr sz="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93" y="6184037"/>
            <a:ext cx="539364" cy="64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9" r:id="rId6"/>
    <p:sldLayoutId id="2147483750" r:id="rId7"/>
    <p:sldLayoutId id="2147483751" r:id="rId8"/>
    <p:sldLayoutId id="2147483752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6096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Verdana" panose="020B0604030504040204"/>
          <a:ea typeface="+mj-ea"/>
          <a:cs typeface="Verdana" panose="020B0604030504040204"/>
        </a:defRPr>
      </a:lvl1pPr>
    </p:titleStyle>
    <p:bodyStyle>
      <a:lvl1pPr marL="288290" indent="-288290" algn="l" defTabSz="609600" rtl="0" eaLnBrk="1" latinLnBrk="0" hangingPunct="1">
        <a:spcBef>
          <a:spcPts val="1065"/>
        </a:spcBef>
        <a:spcAft>
          <a:spcPts val="1065"/>
        </a:spcAft>
        <a:buClr>
          <a:schemeClr val="accent4"/>
        </a:buClr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Verdana" panose="020B0604030504040204"/>
          <a:ea typeface="+mn-ea"/>
          <a:cs typeface="Verdana" panose="020B0604030504040204"/>
        </a:defRPr>
      </a:lvl1pPr>
      <a:lvl2pPr marL="575945" indent="-288290" algn="l" defTabSz="609600" rtl="0" eaLnBrk="1" latinLnBrk="0" hangingPunct="1">
        <a:spcBef>
          <a:spcPts val="0"/>
        </a:spcBef>
        <a:spcAft>
          <a:spcPts val="800"/>
        </a:spcAft>
        <a:buClr>
          <a:schemeClr val="accent4"/>
        </a:buClr>
        <a:buFont typeface="Arial" panose="020B0604020202020204"/>
        <a:buChar char="–"/>
        <a:defRPr sz="2400" kern="1200">
          <a:solidFill>
            <a:schemeClr val="tx1"/>
          </a:solidFill>
          <a:latin typeface="Verdana" panose="020B0604030504040204"/>
          <a:ea typeface="+mn-ea"/>
          <a:cs typeface="Verdana" panose="020B0604030504040204"/>
        </a:defRPr>
      </a:lvl2pPr>
      <a:lvl3pPr marL="864235" indent="-288290" algn="l" defTabSz="609600" rtl="0" eaLnBrk="1" latinLnBrk="0" hangingPunct="1">
        <a:spcBef>
          <a:spcPts val="0"/>
        </a:spcBef>
        <a:spcAft>
          <a:spcPts val="800"/>
        </a:spcAft>
        <a:buClr>
          <a:schemeClr val="accent4"/>
        </a:buClr>
        <a:buFont typeface="Wingdings" panose="05000000000000000000" pitchFamily="2" charset="2"/>
        <a:buChar char="§"/>
        <a:defRPr sz="1865" kern="1200">
          <a:solidFill>
            <a:schemeClr val="tx1"/>
          </a:solidFill>
          <a:latin typeface="Verdana" panose="020B0604030504040204"/>
          <a:ea typeface="+mn-ea"/>
          <a:cs typeface="Verdana" panose="020B0604030504040204"/>
        </a:defRPr>
      </a:lvl3pPr>
      <a:lvl4pPr marL="1056005" indent="-191770" algn="l" defTabSz="609600" rtl="0" eaLnBrk="1" latinLnBrk="0" hangingPunct="1">
        <a:spcBef>
          <a:spcPts val="0"/>
        </a:spcBef>
        <a:spcAft>
          <a:spcPts val="535"/>
        </a:spcAft>
        <a:buClr>
          <a:schemeClr val="accent4"/>
        </a:buClr>
        <a:buFont typeface="Arial" panose="020B0604020202020204"/>
        <a:buChar char="–"/>
        <a:defRPr sz="1400" kern="1200">
          <a:solidFill>
            <a:schemeClr val="tx1"/>
          </a:solidFill>
          <a:latin typeface="Verdana" panose="020B0604030504040204"/>
          <a:ea typeface="+mn-ea"/>
          <a:cs typeface="Verdana" panose="020B0604030504040204"/>
        </a:defRPr>
      </a:lvl4pPr>
      <a:lvl5pPr marL="2743200" indent="-304800" algn="l" defTabSz="609600" rtl="0" eaLnBrk="1" latinLnBrk="0" hangingPunct="1">
        <a:spcBef>
          <a:spcPct val="20000"/>
        </a:spcBef>
        <a:buFont typeface="Arial" panose="020B0604020202020204"/>
        <a:buChar char="»"/>
        <a:defRPr sz="2665" kern="1200">
          <a:solidFill>
            <a:schemeClr val="tx1"/>
          </a:solidFill>
          <a:latin typeface="Verdana" panose="020B0604030504040204"/>
          <a:ea typeface="+mn-ea"/>
          <a:cs typeface="Verdana" panose="020B0604030504040204"/>
        </a:defRPr>
      </a:lvl5pPr>
      <a:lvl6pPr marL="3352800" indent="-304800" algn="l" defTabSz="609600" rtl="0" eaLnBrk="1" latinLnBrk="0" hangingPunct="1">
        <a:spcBef>
          <a:spcPct val="20000"/>
        </a:spcBef>
        <a:buFont typeface="Arial" panose="020B0604020202020204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609600" rtl="0" eaLnBrk="1" latinLnBrk="0" hangingPunct="1">
        <a:spcBef>
          <a:spcPct val="20000"/>
        </a:spcBef>
        <a:buFont typeface="Arial" panose="020B0604020202020204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609600" rtl="0" eaLnBrk="1" latinLnBrk="0" hangingPunct="1">
        <a:spcBef>
          <a:spcPct val="20000"/>
        </a:spcBef>
        <a:buFont typeface="Arial" panose="020B0604020202020204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609600" rtl="0" eaLnBrk="1" latinLnBrk="0" hangingPunct="1">
        <a:spcBef>
          <a:spcPct val="20000"/>
        </a:spcBef>
        <a:buFont typeface="Arial" panose="020B0604020202020204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096000" y="6582975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b="0" i="0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VN-KEY-01552 04022022</a:t>
            </a:r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  <p:sldLayoutId id="214748377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Layout" Target="../slideLayouts/slideLayout128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128.xml"/><Relationship Id="rId1" Type="http://schemas.openxmlformats.org/officeDocument/2006/relationships/tags" Target="../tags/tag23.xml"/><Relationship Id="rId5" Type="http://schemas.openxmlformats.org/officeDocument/2006/relationships/image" Target="../media/image35.pn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7" Type="http://schemas.openxmlformats.org/officeDocument/2006/relationships/image" Target="../media/image30.jpe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slideLayout" Target="../slideLayouts/slideLayout1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image" Target="../media/image28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slideLayout" Target="../slideLayouts/slideLayout128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0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19.jpeg"/><Relationship Id="rId4" Type="http://schemas.openxmlformats.org/officeDocument/2006/relationships/hyperlink" Target="http://www.clinicaloptions.com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19.jpe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1.xml"/><Relationship Id="rId5" Type="http://schemas.openxmlformats.org/officeDocument/2006/relationships/image" Target="../media/image19.jpe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5" Type="http://schemas.openxmlformats.org/officeDocument/2006/relationships/image" Target="../media/image19.jpe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7" Type="http://schemas.openxmlformats.org/officeDocument/2006/relationships/image" Target="../media/image28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slideLayout" Target="../slideLayouts/slideLayout128.xml"/><Relationship Id="rId5" Type="http://schemas.openxmlformats.org/officeDocument/2006/relationships/tags" Target="../tags/tag37.xml"/><Relationship Id="rId4" Type="http://schemas.openxmlformats.org/officeDocument/2006/relationships/tags" Target="../tags/tag3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62.xml"/><Relationship Id="rId1" Type="http://schemas.openxmlformats.org/officeDocument/2006/relationships/tags" Target="../tags/tag38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45.png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1.xml"/><Relationship Id="rId5" Type="http://schemas.openxmlformats.org/officeDocument/2006/relationships/image" Target="../media/image19.jpe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slideLayout" Target="../slideLayouts/slideLayout128.xml"/><Relationship Id="rId5" Type="http://schemas.openxmlformats.org/officeDocument/2006/relationships/tags" Target="../tags/tag43.xml"/><Relationship Id="rId4" Type="http://schemas.openxmlformats.org/officeDocument/2006/relationships/tags" Target="../tags/tag4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7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6.png"/><Relationship Id="rId2" Type="http://schemas.openxmlformats.org/officeDocument/2006/relationships/slideLayout" Target="../slideLayouts/slideLayout128.xml"/><Relationship Id="rId1" Type="http://schemas.openxmlformats.org/officeDocument/2006/relationships/tags" Target="../tags/tag44.xml"/><Relationship Id="rId6" Type="http://schemas.openxmlformats.org/officeDocument/2006/relationships/image" Target="../media/image51.png"/><Relationship Id="rId11" Type="http://schemas.openxmlformats.org/officeDocument/2006/relationships/image" Target="../media/image30.jpeg"/><Relationship Id="rId5" Type="http://schemas.openxmlformats.org/officeDocument/2006/relationships/image" Target="../media/image50.png"/><Relationship Id="rId15" Type="http://schemas.openxmlformats.org/officeDocument/2006/relationships/image" Target="../media/image59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18" Type="http://schemas.openxmlformats.org/officeDocument/2006/relationships/image" Target="../media/image78.png"/><Relationship Id="rId3" Type="http://schemas.openxmlformats.org/officeDocument/2006/relationships/image" Target="../media/image63.png"/><Relationship Id="rId21" Type="http://schemas.openxmlformats.org/officeDocument/2006/relationships/image" Target="../media/image30.jpe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17" Type="http://schemas.openxmlformats.org/officeDocument/2006/relationships/image" Target="../media/image77.png"/><Relationship Id="rId2" Type="http://schemas.openxmlformats.org/officeDocument/2006/relationships/image" Target="../media/image62.png"/><Relationship Id="rId16" Type="http://schemas.openxmlformats.org/officeDocument/2006/relationships/image" Target="../media/image76.png"/><Relationship Id="rId20" Type="http://schemas.openxmlformats.org/officeDocument/2006/relationships/image" Target="../media/image8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5" Type="http://schemas.openxmlformats.org/officeDocument/2006/relationships/image" Target="../media/image75.png"/><Relationship Id="rId10" Type="http://schemas.openxmlformats.org/officeDocument/2006/relationships/image" Target="../media/image70.png"/><Relationship Id="rId19" Type="http://schemas.openxmlformats.org/officeDocument/2006/relationships/image" Target="../media/image79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Relationship Id="rId22" Type="http://schemas.openxmlformats.org/officeDocument/2006/relationships/image" Target="../media/image8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83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128.xml"/><Relationship Id="rId4" Type="http://schemas.openxmlformats.org/officeDocument/2006/relationships/image" Target="../media/image9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128.xml"/><Relationship Id="rId4" Type="http://schemas.openxmlformats.org/officeDocument/2006/relationships/image" Target="../media/image9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2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12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12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12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12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28.xml"/><Relationship Id="rId4" Type="http://schemas.openxmlformats.org/officeDocument/2006/relationships/image" Target="../media/image10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28.xml"/><Relationship Id="rId4" Type="http://schemas.openxmlformats.org/officeDocument/2006/relationships/image" Target="../media/image10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28.xml"/><Relationship Id="rId4" Type="http://schemas.openxmlformats.org/officeDocument/2006/relationships/image" Target="../media/image10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28.xml"/><Relationship Id="rId4" Type="http://schemas.openxmlformats.org/officeDocument/2006/relationships/image" Target="../media/image10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8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53.xml"/><Relationship Id="rId1" Type="http://schemas.openxmlformats.org/officeDocument/2006/relationships/tags" Target="../tags/tag3.xml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128.xml"/><Relationship Id="rId7" Type="http://schemas.openxmlformats.org/officeDocument/2006/relationships/image" Target="../media/image26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tags" Target="../tags/tag15.xml"/><Relationship Id="rId7" Type="http://schemas.openxmlformats.org/officeDocument/2006/relationships/image" Target="../media/image28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Layout" Target="../slideLayouts/slideLayout12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9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82245" y="571500"/>
            <a:ext cx="12529185" cy="2387600"/>
          </a:xfrm>
        </p:spPr>
        <p:txBody>
          <a:bodyPr>
            <a:normAutofit/>
          </a:bodyPr>
          <a:lstStyle/>
          <a:p>
            <a:br>
              <a:rPr lang="en-US" sz="40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</a:br>
            <a:r>
              <a:rPr lang="en-US" sz="4000" b="1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Đ</a:t>
            </a:r>
            <a:r>
              <a:rPr sz="4000" b="1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iều</a:t>
            </a:r>
            <a:r>
              <a:rPr sz="40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sz="4000" b="1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trị</a:t>
            </a:r>
            <a:r>
              <a:rPr sz="40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toàn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thân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ung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thư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tuyến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tiền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liệt</a:t>
            </a:r>
            <a:endParaRPr lang="en-US" sz="4000" b="1" dirty="0">
              <a:solidFill>
                <a:srgbClr val="FF0000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0625" y="5150472"/>
            <a:ext cx="9144000" cy="1655762"/>
          </a:xfrm>
        </p:spPr>
        <p:txBody>
          <a:bodyPr/>
          <a:lstStyle/>
          <a:p>
            <a:r>
              <a:rPr lang="en-US" dirty="0"/>
              <a:t>Nguyễn Hoàng </a:t>
            </a:r>
            <a:r>
              <a:rPr lang="en-US" dirty="0" err="1"/>
              <a:t>Quý</a:t>
            </a:r>
            <a:endParaRPr lang="en-US" dirty="0"/>
          </a:p>
          <a:p>
            <a:endParaRPr lang="en-US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684655" y="2153920"/>
            <a:ext cx="9394190" cy="2738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1498600" y="3011170"/>
            <a:ext cx="3094990" cy="7061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   STAMPEDE 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(</a:t>
            </a:r>
            <a:r>
              <a:rPr kumimoji="0" sz="22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metastatic </a:t>
            </a:r>
            <a:r>
              <a:rPr kumimoji="0" sz="22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burden</a:t>
            </a:r>
            <a:r>
              <a:rPr kumimoji="0" lang="en-US" sz="22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)</a:t>
            </a:r>
            <a:endParaRPr kumimoji="0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</p:txBody>
      </p:sp>
      <p:sp>
        <p:nvSpPr>
          <p:cNvPr id="5" name="object 4"/>
          <p:cNvSpPr txBox="1"/>
          <p:nvPr/>
        </p:nvSpPr>
        <p:spPr>
          <a:xfrm>
            <a:off x="8395970" y="6595745"/>
            <a:ext cx="3796030" cy="26225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Parker C et al. Lancet</a:t>
            </a:r>
            <a:r>
              <a:rPr kumimoji="0" sz="1600" b="0" i="0" u="none" strike="noStrike" kern="1200" cap="none" spc="1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2018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+mn-lt"/>
              </a:rPr>
              <a:t>High-volume vs high-risk</a:t>
            </a:r>
            <a:br>
              <a:rPr lang="en-US" sz="3600" b="1" dirty="0">
                <a:solidFill>
                  <a:srgbClr val="FF0000"/>
                </a:solidFill>
                <a:latin typeface="+mn-lt"/>
              </a:rPr>
            </a:br>
            <a:r>
              <a:rPr lang="en-US" sz="3600" b="1" dirty="0">
                <a:solidFill>
                  <a:srgbClr val="FF0000"/>
                </a:solidFill>
                <a:latin typeface="+mn-lt"/>
              </a:rPr>
              <a:t>Low-volume vs low-risk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92880" y="2484120"/>
            <a:ext cx="5623560" cy="1097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92880" y="3717290"/>
            <a:ext cx="5623560" cy="1174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845039" y="2497211"/>
            <a:ext cx="1233805" cy="1097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858542" y="3756025"/>
            <a:ext cx="1233805" cy="1097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1" r="-9" b="53669"/>
          <a:stretch>
            <a:fillRect/>
          </a:stretch>
        </p:blipFill>
        <p:spPr>
          <a:xfrm>
            <a:off x="2537460" y="3571075"/>
            <a:ext cx="7117080" cy="307880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" t="49771" r="-5576"/>
          <a:stretch>
            <a:fillRect/>
          </a:stretch>
        </p:blipFill>
        <p:spPr>
          <a:xfrm>
            <a:off x="2537460" y="95242"/>
            <a:ext cx="7117080" cy="3340896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0" name="table 190"/>
          <p:cNvGraphicFramePr>
            <a:graphicFrameLocks noGrp="1"/>
          </p:cNvGraphicFramePr>
          <p:nvPr/>
        </p:nvGraphicFramePr>
        <p:xfrm>
          <a:off x="80263" y="850900"/>
          <a:ext cx="11678285" cy="5508752"/>
        </p:xfrm>
        <a:graphic>
          <a:graphicData uri="http://schemas.openxmlformats.org/drawingml/2006/table">
            <a:tbl>
              <a:tblPr/>
              <a:tblGrid>
                <a:gridCol w="3114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39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49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78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20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1323975" algn="l" rtl="0" eaLnBrk="0">
                        <a:lnSpc>
                          <a:spcPct val="83000"/>
                        </a:lnSpc>
                        <a:spcBef>
                          <a:spcPts val="0"/>
                        </a:spcBef>
                      </a:pPr>
                      <a:r>
                        <a:rPr sz="2000" b="1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Term</a:t>
                      </a:r>
                      <a:endParaRPr sz="20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98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20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2852420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2000" b="1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Definition</a:t>
                      </a:r>
                      <a:endParaRPr sz="20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98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20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542290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2000" b="1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Reference</a:t>
                      </a:r>
                      <a:endParaRPr sz="20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9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20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140335" algn="l" rtl="0" eaLnBrk="0">
                        <a:lnSpc>
                          <a:spcPct val="86000"/>
                        </a:lnSpc>
                        <a:spcBef>
                          <a:spcPts val="0"/>
                        </a:spcBef>
                      </a:pPr>
                      <a:r>
                        <a:rPr sz="2000" b="1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High</a:t>
                      </a:r>
                      <a:r>
                        <a:rPr sz="2000" b="1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 </a:t>
                      </a:r>
                      <a:r>
                        <a:rPr sz="2000" b="1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metastatic burden</a:t>
                      </a:r>
                      <a:endParaRPr sz="20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20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130810" algn="l" rtl="0" eaLnBrk="0">
                        <a:lnSpc>
                          <a:spcPct val="86000"/>
                        </a:lnSpc>
                        <a:spcBef>
                          <a:spcPts val="5"/>
                        </a:spcBef>
                      </a:pPr>
                      <a:r>
                        <a:rPr sz="2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=</a:t>
                      </a:r>
                      <a:r>
                        <a:rPr sz="20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 </a:t>
                      </a:r>
                      <a:r>
                        <a:rPr sz="2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High</a:t>
                      </a:r>
                      <a:r>
                        <a:rPr sz="2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-</a:t>
                      </a:r>
                      <a:r>
                        <a:rPr sz="2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volume</a:t>
                      </a:r>
                      <a:endParaRPr sz="20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20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130175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2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STAMPEDE Trial</a:t>
                      </a:r>
                      <a:endParaRPr sz="20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  <a:p>
                      <a:pPr marL="135890" algn="l" rtl="0" eaLnBrk="0">
                        <a:lnSpc>
                          <a:spcPct val="84000"/>
                        </a:lnSpc>
                        <a:spcBef>
                          <a:spcPts val="405"/>
                        </a:spcBef>
                      </a:pPr>
                      <a:r>
                        <a:rPr sz="2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Parker</a:t>
                      </a:r>
                      <a:r>
                        <a:rPr sz="2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 </a:t>
                      </a:r>
                      <a:r>
                        <a:rPr sz="2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Lancet</a:t>
                      </a:r>
                      <a:r>
                        <a:rPr sz="2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 </a:t>
                      </a:r>
                      <a:r>
                        <a:rPr sz="2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2018</a:t>
                      </a:r>
                      <a:endParaRPr sz="20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33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20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133985" algn="l" rtl="0" eaLnBrk="0">
                        <a:lnSpc>
                          <a:spcPct val="86000"/>
                        </a:lnSpc>
                        <a:spcBef>
                          <a:spcPts val="0"/>
                        </a:spcBef>
                      </a:pPr>
                      <a:r>
                        <a:rPr sz="2000" b="1" u="sng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Synchronous</a:t>
                      </a:r>
                      <a:r>
                        <a:rPr sz="2000" b="1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 (= </a:t>
                      </a:r>
                      <a:r>
                        <a:rPr sz="20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de</a:t>
                      </a:r>
                      <a:r>
                        <a:rPr sz="2000" b="1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-</a:t>
                      </a:r>
                      <a:r>
                        <a:rPr sz="20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novo</a:t>
                      </a:r>
                      <a:r>
                        <a:rPr sz="2000" b="1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) M1</a:t>
                      </a:r>
                      <a:endParaRPr sz="20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20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134620" algn="l" rtl="0" eaLnBrk="0">
                        <a:lnSpc>
                          <a:spcPct val="86000"/>
                        </a:lnSpc>
                        <a:spcBef>
                          <a:spcPts val="5"/>
                        </a:spcBef>
                      </a:pPr>
                      <a:r>
                        <a:rPr sz="2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M1 without prior treatment of the primary tumour</a:t>
                      </a:r>
                      <a:endParaRPr sz="20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20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181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20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139700" algn="l" rtl="0" eaLnBrk="0">
                        <a:lnSpc>
                          <a:spcPct val="86000"/>
                        </a:lnSpc>
                        <a:spcBef>
                          <a:spcPts val="0"/>
                        </a:spcBef>
                      </a:pPr>
                      <a:r>
                        <a:rPr sz="2000" b="1" u="sng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Metachronous</a:t>
                      </a:r>
                      <a:r>
                        <a:rPr sz="2000" b="1" kern="0" spc="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 (</a:t>
                      </a:r>
                      <a:r>
                        <a:rPr sz="20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relapsed</a:t>
                      </a:r>
                      <a:r>
                        <a:rPr sz="2000" b="1" kern="0" spc="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) M1</a:t>
                      </a:r>
                      <a:endParaRPr sz="20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20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134620" algn="l" rtl="0" eaLnBrk="0">
                        <a:lnSpc>
                          <a:spcPct val="86000"/>
                        </a:lnSpc>
                        <a:spcBef>
                          <a:spcPts val="5"/>
                        </a:spcBef>
                      </a:pPr>
                      <a:r>
                        <a:rPr sz="2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M1 </a:t>
                      </a:r>
                      <a:r>
                        <a:rPr sz="2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relapsing</a:t>
                      </a:r>
                      <a:r>
                        <a:rPr sz="2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 </a:t>
                      </a:r>
                      <a:r>
                        <a:rPr sz="2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after</a:t>
                      </a:r>
                      <a:r>
                        <a:rPr sz="2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 </a:t>
                      </a:r>
                      <a:r>
                        <a:rPr sz="2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local</a:t>
                      </a:r>
                      <a:r>
                        <a:rPr sz="2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 </a:t>
                      </a:r>
                      <a:r>
                        <a:rPr sz="2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treatment</a:t>
                      </a:r>
                      <a:r>
                        <a:rPr sz="2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 </a:t>
                      </a:r>
                      <a:r>
                        <a:rPr sz="2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of</a:t>
                      </a:r>
                      <a:r>
                        <a:rPr sz="2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 </a:t>
                      </a:r>
                      <a:r>
                        <a:rPr sz="2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the</a:t>
                      </a:r>
                      <a:r>
                        <a:rPr sz="2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 </a:t>
                      </a:r>
                      <a:r>
                        <a:rPr sz="2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primary</a:t>
                      </a:r>
                      <a:r>
                        <a:rPr sz="2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 </a:t>
                      </a:r>
                      <a:r>
                        <a:rPr sz="2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(</a:t>
                      </a:r>
                      <a:r>
                        <a:rPr sz="2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OP</a:t>
                      </a:r>
                      <a:r>
                        <a:rPr sz="2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 </a:t>
                      </a:r>
                      <a:r>
                        <a:rPr sz="2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or</a:t>
                      </a:r>
                      <a:r>
                        <a:rPr sz="2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 </a:t>
                      </a:r>
                      <a:r>
                        <a:rPr sz="2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RT</a:t>
                      </a:r>
                      <a:r>
                        <a:rPr sz="2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 </a:t>
                      </a:r>
                      <a:r>
                        <a:rPr sz="2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±</a:t>
                      </a:r>
                      <a:r>
                        <a:rPr sz="2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 </a:t>
                      </a:r>
                      <a:r>
                        <a:rPr sz="2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Salvage</a:t>
                      </a:r>
                      <a:r>
                        <a:rPr sz="2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 </a:t>
                      </a:r>
                      <a:r>
                        <a:rPr sz="2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RT</a:t>
                      </a:r>
                      <a:r>
                        <a:rPr sz="2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)</a:t>
                      </a:r>
                      <a:endParaRPr sz="20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20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343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20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139065" algn="l" rtl="0" eaLnBrk="0">
                        <a:lnSpc>
                          <a:spcPct val="86000"/>
                        </a:lnSpc>
                        <a:spcBef>
                          <a:spcPts val="5"/>
                        </a:spcBef>
                      </a:pPr>
                      <a:r>
                        <a:rPr sz="2000" b="1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Imaging</a:t>
                      </a:r>
                      <a:endParaRPr sz="20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20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132715" algn="l" rtl="0" eaLnBrk="0">
                        <a:lnSpc>
                          <a:spcPct val="86000"/>
                        </a:lnSpc>
                        <a:spcBef>
                          <a:spcPts val="5"/>
                        </a:spcBef>
                      </a:pPr>
                      <a:r>
                        <a:rPr sz="2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•     </a:t>
                      </a:r>
                      <a:r>
                        <a:rPr sz="2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Conventional imaging: Bones</a:t>
                      </a:r>
                      <a:r>
                        <a:rPr sz="2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cintigraphy, CT and/or </a:t>
                      </a:r>
                      <a:r>
                        <a:rPr lang="en-US" sz="2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MRI</a:t>
                      </a:r>
                      <a:endParaRPr sz="20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  <a:p>
                      <a:pPr marL="477520" indent="-344805" algn="l" rtl="0" eaLnBrk="0">
                        <a:lnSpc>
                          <a:spcPct val="96000"/>
                        </a:lnSpc>
                        <a:spcBef>
                          <a:spcPts val="385"/>
                        </a:spcBef>
                      </a:pPr>
                      <a:r>
                        <a:rPr sz="2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•     </a:t>
                      </a:r>
                      <a:r>
                        <a:rPr sz="2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Next-generation imagi</a:t>
                      </a:r>
                      <a:r>
                        <a:rPr sz="2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ng:  Whole-body, diffusion weighted MRI,</a:t>
                      </a:r>
                      <a:r>
                        <a:rPr sz="2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 </a:t>
                      </a:r>
                      <a:r>
                        <a:rPr sz="2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PET/CTor</a:t>
                      </a:r>
                      <a:r>
                        <a:rPr sz="2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 </a:t>
                      </a:r>
                      <a:r>
                        <a:rPr sz="2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PET/MRI (different tr</a:t>
                      </a:r>
                      <a:r>
                        <a:rPr sz="2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acers)</a:t>
                      </a:r>
                      <a:endParaRPr sz="20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20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123190" algn="l" rtl="0" eaLnBrk="0">
                        <a:lnSpc>
                          <a:spcPct val="85000"/>
                        </a:lnSpc>
                        <a:spcBef>
                          <a:spcPts val="0"/>
                        </a:spcBef>
                      </a:pPr>
                      <a:r>
                        <a:rPr sz="2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APCCC</a:t>
                      </a:r>
                      <a:r>
                        <a:rPr sz="20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 </a:t>
                      </a:r>
                      <a:r>
                        <a:rPr sz="2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EJC</a:t>
                      </a:r>
                      <a:r>
                        <a:rPr sz="2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 2023</a:t>
                      </a:r>
                      <a:endParaRPr sz="20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1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20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128270" algn="l" rtl="0" eaLnBrk="0">
                        <a:lnSpc>
                          <a:spcPct val="83000"/>
                        </a:lnSpc>
                        <a:spcBef>
                          <a:spcPts val="5"/>
                        </a:spcBef>
                      </a:pPr>
                      <a:r>
                        <a:rPr sz="20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ARPI</a:t>
                      </a:r>
                      <a:endParaRPr sz="20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20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132715" algn="l" rtl="0" eaLnBrk="0">
                        <a:lnSpc>
                          <a:spcPct val="87000"/>
                        </a:lnSpc>
                        <a:spcBef>
                          <a:spcPts val="0"/>
                        </a:spcBef>
                      </a:pPr>
                      <a:r>
                        <a:rPr sz="2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•</a:t>
                      </a:r>
                      <a:r>
                        <a:rPr sz="2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     </a:t>
                      </a:r>
                      <a:r>
                        <a:rPr sz="2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Abirateron/Pre</a:t>
                      </a:r>
                      <a:r>
                        <a:rPr sz="2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dnison,</a:t>
                      </a:r>
                      <a:r>
                        <a:rPr sz="20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 </a:t>
                      </a:r>
                      <a:r>
                        <a:rPr sz="2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Apalutamid, Darolutamid, Enzalutamid</a:t>
                      </a:r>
                      <a:endParaRPr sz="20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20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custDataLst>
              <p:tags r:id="rId1"/>
            </p:custDataLst>
          </p:nvPr>
        </p:nvSpPr>
        <p:spPr>
          <a:xfrm>
            <a:off x="838200" y="170974"/>
            <a:ext cx="10515600" cy="565785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ysClr val="windowText" lastClr="000000"/>
                </a:solidFill>
                <a:latin typeface="Calibri Light" panose="020F0302020204030204" charset="0"/>
                <a:ea typeface="+mn-ea"/>
                <a:cs typeface="+mn-ea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Các tiêu chí chọn lựa trong nghiên cứu mHSPC ?</a:t>
            </a:r>
          </a:p>
        </p:txBody>
      </p:sp>
      <p:sp>
        <p:nvSpPr>
          <p:cNvPr id="7" name="Rectangles 6"/>
          <p:cNvSpPr/>
          <p:nvPr>
            <p:custDataLst>
              <p:tags r:id="rId2"/>
            </p:custDataLst>
          </p:nvPr>
        </p:nvSpPr>
        <p:spPr>
          <a:xfrm>
            <a:off x="80010" y="1459865"/>
            <a:ext cx="9869805" cy="1113155"/>
          </a:xfrm>
          <a:prstGeom prst="rect">
            <a:avLst/>
          </a:prstGeom>
          <a:noFill/>
          <a:ln w="69850" cmpd="sng">
            <a:solidFill>
              <a:srgbClr val="FF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Rectangles 3"/>
          <p:cNvSpPr/>
          <p:nvPr>
            <p:custDataLst>
              <p:tags r:id="rId3"/>
            </p:custDataLst>
          </p:nvPr>
        </p:nvSpPr>
        <p:spPr>
          <a:xfrm>
            <a:off x="80010" y="2573655"/>
            <a:ext cx="9869805" cy="855345"/>
          </a:xfrm>
          <a:prstGeom prst="rect">
            <a:avLst/>
          </a:prstGeom>
          <a:noFill/>
          <a:ln w="69850" cmpd="sng">
            <a:solidFill>
              <a:srgbClr val="FF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Rectangles 5"/>
          <p:cNvSpPr/>
          <p:nvPr>
            <p:custDataLst>
              <p:tags r:id="rId4"/>
            </p:custDataLst>
          </p:nvPr>
        </p:nvSpPr>
        <p:spPr>
          <a:xfrm>
            <a:off x="80010" y="3429635"/>
            <a:ext cx="9869805" cy="855345"/>
          </a:xfrm>
          <a:prstGeom prst="rect">
            <a:avLst/>
          </a:prstGeom>
          <a:noFill/>
          <a:ln w="69850" cmpd="sng">
            <a:solidFill>
              <a:srgbClr val="FF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Rectangles 7"/>
          <p:cNvSpPr/>
          <p:nvPr>
            <p:custDataLst>
              <p:tags r:id="rId5"/>
            </p:custDataLst>
          </p:nvPr>
        </p:nvSpPr>
        <p:spPr>
          <a:xfrm>
            <a:off x="80010" y="5520055"/>
            <a:ext cx="9869805" cy="855345"/>
          </a:xfrm>
          <a:prstGeom prst="rect">
            <a:avLst/>
          </a:prstGeom>
          <a:noFill/>
          <a:ln w="69850" cmpd="sng">
            <a:solidFill>
              <a:srgbClr val="FF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32974" y="6488668"/>
            <a:ext cx="4421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 ARPI: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androgen receptor pathway inhibitors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  <p:bldP spid="4" grpId="0" bldLvl="0" animBg="1"/>
      <p:bldP spid="4" grpId="1" animBg="1"/>
      <p:bldP spid="6" grpId="0" bldLvl="0" animBg="1"/>
      <p:bldP spid="6" grpId="1" animBg="1"/>
      <p:bldP spid="8" grpId="0" bldLvl="0" animBg="1"/>
      <p:bldP spid="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0" name="table 200"/>
          <p:cNvGraphicFramePr>
            <a:graphicFrameLocks noGrp="1"/>
          </p:cNvGraphicFramePr>
          <p:nvPr/>
        </p:nvGraphicFramePr>
        <p:xfrm>
          <a:off x="455294" y="1206119"/>
          <a:ext cx="10983592" cy="997839"/>
        </p:xfrm>
        <a:graphic>
          <a:graphicData uri="http://schemas.openxmlformats.org/drawingml/2006/table">
            <a:tbl>
              <a:tblPr/>
              <a:tblGrid>
                <a:gridCol w="2748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2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89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7195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800" b="1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b="1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1511935" algn="l" rtl="0" eaLnBrk="0">
                        <a:lnSpc>
                          <a:spcPct val="85000"/>
                        </a:lnSpc>
                      </a:pPr>
                      <a:r>
                        <a:rPr sz="1800" b="1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Synchronous</a:t>
                      </a:r>
                      <a:r>
                        <a:rPr sz="1800" b="1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 </a:t>
                      </a:r>
                      <a:r>
                        <a:rPr sz="1800" b="1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mH</a:t>
                      </a:r>
                      <a:r>
                        <a:rPr sz="18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SPC</a:t>
                      </a:r>
                      <a:endParaRPr sz="1800" b="1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800" b="1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1460500" algn="l" rtl="0" eaLnBrk="0">
                        <a:lnSpc>
                          <a:spcPct val="84000"/>
                        </a:lnSpc>
                      </a:pPr>
                      <a:r>
                        <a:rPr sz="18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Metachronous</a:t>
                      </a:r>
                      <a:r>
                        <a:rPr sz="1800" b="1" kern="0" spc="2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 </a:t>
                      </a:r>
                      <a:r>
                        <a:rPr sz="18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mHSPC</a:t>
                      </a:r>
                      <a:endParaRPr sz="1800" b="1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00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2000" b="1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636905" algn="l" rtl="0" eaLnBrk="0">
                        <a:lnSpc>
                          <a:spcPct val="86000"/>
                        </a:lnSpc>
                        <a:spcBef>
                          <a:spcPts val="5"/>
                        </a:spcBef>
                      </a:pPr>
                      <a:r>
                        <a:rPr sz="2000" b="1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High-volume/risk</a:t>
                      </a:r>
                      <a:endParaRPr sz="2000" b="1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2000" b="1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654050" algn="l" rtl="0" eaLnBrk="0">
                        <a:lnSpc>
                          <a:spcPts val="1840"/>
                        </a:lnSpc>
                        <a:spcBef>
                          <a:spcPts val="0"/>
                        </a:spcBef>
                      </a:pPr>
                      <a:r>
                        <a:rPr sz="20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Low-volum</a:t>
                      </a:r>
                      <a:r>
                        <a:rPr sz="2000" b="1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e/risk</a:t>
                      </a:r>
                      <a:endParaRPr sz="2000" b="1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2000" b="1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596900" algn="l" rtl="0" eaLnBrk="0">
                        <a:lnSpc>
                          <a:spcPct val="86000"/>
                        </a:lnSpc>
                        <a:spcBef>
                          <a:spcPts val="5"/>
                        </a:spcBef>
                      </a:pPr>
                      <a:r>
                        <a:rPr sz="2000" b="1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High-volume/-risk</a:t>
                      </a:r>
                      <a:endParaRPr sz="2000" b="1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2000" b="1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620395" algn="l" rtl="0" eaLnBrk="0">
                        <a:lnSpc>
                          <a:spcPts val="1840"/>
                        </a:lnSpc>
                        <a:spcBef>
                          <a:spcPts val="0"/>
                        </a:spcBef>
                      </a:pPr>
                      <a:r>
                        <a:rPr sz="20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Low-volum</a:t>
                      </a:r>
                      <a:r>
                        <a:rPr sz="2000" b="1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e/-risk</a:t>
                      </a:r>
                      <a:endParaRPr sz="2000" b="1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2" name="picture 2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29768" y="2244851"/>
            <a:ext cx="11009376" cy="4055364"/>
          </a:xfrm>
          <a:prstGeom prst="rect">
            <a:avLst/>
          </a:prstGeom>
        </p:spPr>
      </p:pic>
      <p:sp>
        <p:nvSpPr>
          <p:cNvPr id="206" name="textbox 206"/>
          <p:cNvSpPr/>
          <p:nvPr/>
        </p:nvSpPr>
        <p:spPr>
          <a:xfrm>
            <a:off x="525424" y="6021196"/>
            <a:ext cx="10635615" cy="2470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0" marR="0" lvl="0" indent="0" algn="l" defTabSz="914400" rtl="0" eaLnBrk="0" fontAlgn="auto" latinLnBrk="0" hangingPunct="1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Arial" panose="020B0604020202020204"/>
              <a:cs typeface="Calibri" panose="020F0502020204030204" charset="0"/>
            </a:endParaRPr>
          </a:p>
          <a:p>
            <a:pPr marL="12700" marR="0" lvl="0" indent="0" algn="l" defTabSz="914400" rtl="0" eaLnBrk="0" fontAlgn="auto" latinLnBrk="0" hangingPunct="1">
              <a:lnSpc>
                <a:spcPct val="8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Calibri" panose="020F0502020204030204" charset="0"/>
                <a:ea typeface="Arial" panose="020B0604020202020204"/>
                <a:cs typeface="Calibri" panose="020F0502020204030204" charset="0"/>
              </a:rPr>
              <a:t>Median OS few years                            Median OS several years                             Med</a:t>
            </a:r>
            <a:r>
              <a:rPr kumimoji="0" sz="1800" b="1" i="0" u="none" strike="noStrike" kern="0" cap="none" spc="-2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Calibri" panose="020F0502020204030204" charset="0"/>
                <a:ea typeface="Arial" panose="020B0604020202020204"/>
                <a:cs typeface="Calibri" panose="020F0502020204030204" charset="0"/>
              </a:rPr>
              <a:t>ian OS</a:t>
            </a:r>
            <a:r>
              <a:rPr kumimoji="0" sz="1800" b="1" i="0" u="none" strike="noStrike" kern="0" cap="none" spc="11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Calibri" panose="020F0502020204030204" charset="0"/>
                <a:ea typeface="Arial" panose="020B0604020202020204"/>
                <a:cs typeface="Calibri" panose="020F0502020204030204" charset="0"/>
              </a:rPr>
              <a:t> </a:t>
            </a:r>
            <a:r>
              <a:rPr kumimoji="0" sz="1800" b="1" i="0" u="none" strike="noStrike" kern="0" cap="none" spc="-2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Calibri" panose="020F0502020204030204" charset="0"/>
                <a:ea typeface="Arial" panose="020B0604020202020204"/>
                <a:cs typeface="Calibri" panose="020F0502020204030204" charset="0"/>
              </a:rPr>
              <a:t>many</a:t>
            </a:r>
            <a:r>
              <a:rPr kumimoji="0" sz="1800" b="1" i="0" u="none" strike="noStrike" kern="0" cap="none" spc="4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Calibri" panose="020F0502020204030204" charset="0"/>
                <a:ea typeface="Arial" panose="020B0604020202020204"/>
                <a:cs typeface="Calibri" panose="020F0502020204030204" charset="0"/>
              </a:rPr>
              <a:t> </a:t>
            </a:r>
            <a:r>
              <a:rPr kumimoji="0" sz="1800" b="1" i="0" u="none" strike="noStrike" kern="0" cap="none" spc="-2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Calibri" panose="020F0502020204030204" charset="0"/>
                <a:ea typeface="Arial" panose="020B0604020202020204"/>
                <a:cs typeface="Calibri" panose="020F0502020204030204" charset="0"/>
              </a:rPr>
              <a:t>years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Arial" panose="020B0604020202020204"/>
              <a:cs typeface="Calibri" panose="020F0502020204030204" charset="0"/>
            </a:endParaRPr>
          </a:p>
        </p:txBody>
      </p:sp>
      <p:sp>
        <p:nvSpPr>
          <p:cNvPr id="210" name="textbox 210"/>
          <p:cNvSpPr/>
          <p:nvPr/>
        </p:nvSpPr>
        <p:spPr>
          <a:xfrm>
            <a:off x="6198850" y="6476699"/>
            <a:ext cx="4890770" cy="1568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0" marR="0" lvl="0" indent="0" algn="l" defTabSz="914400" rtl="0" eaLnBrk="0" fontAlgn="auto" latinLnBrk="0" hangingPunct="1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marR="0" lvl="0" indent="0" algn="l" defTabSz="914400" rtl="0" eaLnBrk="0" fontAlgn="auto" latinLnBrk="0" hangingPunct="1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0" cap="none" spc="30" normalizeH="0" baseline="0" noProof="0" dirty="0">
                <a:ln>
                  <a:noFill/>
                </a:ln>
                <a:solidFill>
                  <a:srgbClr val="595959">
                    <a:alpha val="100000"/>
                  </a:srgbClr>
                </a:solidFill>
                <a:effectLst/>
                <a:uLnTx/>
                <a:uFillTx/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Content of this</a:t>
            </a:r>
            <a:r>
              <a:rPr kumimoji="0" sz="900" b="0" i="0" u="none" strike="noStrike" kern="0" cap="none" spc="80" normalizeH="0" baseline="0" noProof="0" dirty="0">
                <a:ln>
                  <a:noFill/>
                </a:ln>
                <a:solidFill>
                  <a:srgbClr val="595959">
                    <a:alpha val="100000"/>
                  </a:srgbClr>
                </a:solidFill>
                <a:effectLst/>
                <a:uLnTx/>
                <a:uFillTx/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kumimoji="0" sz="1000" b="0" i="0" u="none" strike="noStrike" kern="0" cap="none" spc="30" normalizeH="0" baseline="0" noProof="0" dirty="0">
                <a:ln>
                  <a:noFill/>
                </a:ln>
                <a:solidFill>
                  <a:srgbClr val="595959">
                    <a:alpha val="100000"/>
                  </a:srgbClr>
                </a:solidFill>
                <a:effectLst/>
                <a:uLnTx/>
                <a:uFillTx/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presentation </a:t>
            </a:r>
            <a:r>
              <a:rPr kumimoji="0" sz="900" b="0" i="0" u="none" strike="noStrike" kern="0" cap="none" spc="30" normalizeH="0" baseline="0" noProof="0" dirty="0">
                <a:ln>
                  <a:noFill/>
                </a:ln>
                <a:solidFill>
                  <a:srgbClr val="595959">
                    <a:alpha val="100000"/>
                  </a:srgbClr>
                </a:solidFill>
                <a:effectLst/>
                <a:uLnTx/>
                <a:uFillTx/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copyright and responsibility of the autho</a:t>
            </a:r>
            <a:r>
              <a:rPr kumimoji="0" sz="900" b="0" i="0" u="none" strike="noStrike" kern="0" cap="none" spc="20" normalizeH="0" baseline="0" noProof="0" dirty="0">
                <a:ln>
                  <a:noFill/>
                </a:ln>
                <a:solidFill>
                  <a:srgbClr val="595959">
                    <a:alpha val="100000"/>
                  </a:srgbClr>
                </a:solidFill>
                <a:effectLst/>
                <a:uLnTx/>
                <a:uFillTx/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r. Permission</a:t>
            </a:r>
            <a:r>
              <a:rPr kumimoji="0" sz="900" b="0" i="0" u="none" strike="noStrike" kern="0" cap="none" spc="90" normalizeH="0" baseline="0" noProof="0" dirty="0">
                <a:ln>
                  <a:noFill/>
                </a:ln>
                <a:solidFill>
                  <a:srgbClr val="595959">
                    <a:alpha val="100000"/>
                  </a:srgbClr>
                </a:solidFill>
                <a:effectLst/>
                <a:uLnTx/>
                <a:uFillTx/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kumimoji="0" sz="900" b="0" i="0" u="none" strike="noStrike" kern="0" cap="none" spc="20" normalizeH="0" baseline="0" noProof="0" dirty="0">
                <a:ln>
                  <a:noFill/>
                </a:ln>
                <a:solidFill>
                  <a:srgbClr val="595959">
                    <a:alpha val="100000"/>
                  </a:srgbClr>
                </a:solidFill>
                <a:effectLst/>
                <a:uLnTx/>
                <a:uFillTx/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</a:t>
            </a:r>
            <a:r>
              <a:rPr kumimoji="0" sz="900" b="0" i="0" u="none" strike="noStrike" kern="0" cap="none" spc="80" normalizeH="0" baseline="0" noProof="0" dirty="0">
                <a:ln>
                  <a:noFill/>
                </a:ln>
                <a:solidFill>
                  <a:srgbClr val="595959">
                    <a:alpha val="100000"/>
                  </a:srgbClr>
                </a:solidFill>
                <a:effectLst/>
                <a:uLnTx/>
                <a:uFillTx/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kumimoji="0" sz="900" b="0" i="0" u="none" strike="noStrike" kern="0" cap="none" spc="20" normalizeH="0" baseline="0" noProof="0" dirty="0">
                <a:ln>
                  <a:noFill/>
                </a:ln>
                <a:solidFill>
                  <a:srgbClr val="595959">
                    <a:alpha val="100000"/>
                  </a:srgbClr>
                </a:solidFill>
                <a:effectLst/>
                <a:uLnTx/>
                <a:uFillTx/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required for re-use.</a:t>
            </a: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pic>
        <p:nvPicPr>
          <p:cNvPr id="212" name="picture 2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245596" y="6342888"/>
            <a:ext cx="658368" cy="323088"/>
          </a:xfrm>
          <a:prstGeom prst="rect">
            <a:avLst/>
          </a:prstGeom>
        </p:spPr>
      </p:pic>
      <p:sp>
        <p:nvSpPr>
          <p:cNvPr id="214" name="textbox 214"/>
          <p:cNvSpPr/>
          <p:nvPr/>
        </p:nvSpPr>
        <p:spPr>
          <a:xfrm>
            <a:off x="824280" y="6459423"/>
            <a:ext cx="916305" cy="1733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0" marR="0" lvl="0" indent="0" algn="l" defTabSz="914400" rtl="0" eaLnBrk="0" fontAlgn="auto" latinLnBrk="0" hangingPunct="1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marR="0" lvl="0" indent="0" algn="l" defTabSz="914400" rtl="0" eaLnBrk="0" fontAlgn="auto" latinLnBrk="0" hangingPunct="1">
              <a:lnSpc>
                <a:spcPct val="8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595959">
                    <a:alpha val="100000"/>
                  </a:srgbClr>
                </a:solidFill>
                <a:effectLst/>
                <a:uLnTx/>
                <a:uFillTx/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Aurelius Oml</a:t>
            </a:r>
            <a:r>
              <a:rPr kumimoji="0" sz="1200" b="1" i="0" u="none" strike="noStrike" kern="0" cap="none" spc="-10" normalizeH="0" baseline="0" noProof="0" dirty="0">
                <a:ln>
                  <a:noFill/>
                </a:ln>
                <a:solidFill>
                  <a:srgbClr val="595959">
                    <a:alpha val="100000"/>
                  </a:srgbClr>
                </a:solidFill>
                <a:effectLst/>
                <a:uLnTx/>
                <a:uFillTx/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in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custDataLst>
              <p:tags r:id="rId1"/>
            </p:custDataLst>
          </p:nvPr>
        </p:nvSpPr>
        <p:spPr>
          <a:xfrm>
            <a:off x="838200" y="218599"/>
            <a:ext cx="10515600" cy="565785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ysClr val="windowText" lastClr="000000"/>
                </a:solidFill>
                <a:latin typeface="Calibri Light" panose="020F0302020204030204" charset="0"/>
                <a:ea typeface="+mn-ea"/>
                <a:cs typeface="+mn-ea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Các “kịch bản lâm sàng” của mHSPC 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505" y="1206500"/>
            <a:ext cx="2987675" cy="52304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9505" y="1206500"/>
            <a:ext cx="2764790" cy="5230495"/>
          </a:xfrm>
          <a:prstGeom prst="rect">
            <a:avLst/>
          </a:prstGeom>
        </p:spPr>
      </p:pic>
      <p:sp>
        <p:nvSpPr>
          <p:cNvPr id="4" name="Half Frame 3"/>
          <p:cNvSpPr/>
          <p:nvPr/>
        </p:nvSpPr>
        <p:spPr>
          <a:xfrm rot="18900000">
            <a:off x="4118610" y="2952115"/>
            <a:ext cx="1987550" cy="2000885"/>
          </a:xfrm>
          <a:prstGeom prst="halfFrame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8" name="table 158"/>
          <p:cNvGraphicFramePr>
            <a:graphicFrameLocks noGrp="1"/>
          </p:cNvGraphicFramePr>
          <p:nvPr/>
        </p:nvGraphicFramePr>
        <p:xfrm>
          <a:off x="3381628" y="4617592"/>
          <a:ext cx="4425314" cy="923289"/>
        </p:xfrm>
        <a:graphic>
          <a:graphicData uri="http://schemas.openxmlformats.org/drawingml/2006/table">
            <a:tbl>
              <a:tblPr/>
              <a:tblGrid>
                <a:gridCol w="4425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2328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r>
                        <a:rPr sz="20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G) ADT</a:t>
                      </a:r>
                      <a:r>
                        <a:rPr sz="2000" b="1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 </a:t>
                      </a:r>
                      <a:r>
                        <a:rPr lang="en-US" sz="2000" b="1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+</a:t>
                      </a:r>
                      <a:r>
                        <a:rPr sz="2000" b="1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 </a:t>
                      </a:r>
                      <a:r>
                        <a:rPr sz="20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Docetaxel</a:t>
                      </a:r>
                      <a:r>
                        <a:rPr sz="2000" b="1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 </a:t>
                      </a:r>
                      <a:r>
                        <a:rPr lang="en-US" sz="2000" b="1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 + </a:t>
                      </a:r>
                      <a:r>
                        <a:rPr sz="20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Abirateron</a:t>
                      </a:r>
                      <a:r>
                        <a:rPr lang="en-US" sz="20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e</a:t>
                      </a:r>
                      <a:r>
                        <a:rPr sz="2000" b="1" kern="0" spc="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 </a:t>
                      </a:r>
                    </a:p>
                    <a:p>
                      <a:pPr algn="l" rtl="0" eaLnBrk="0">
                        <a:lnSpc>
                          <a:spcPct val="115000"/>
                        </a:lnSpc>
                      </a:pPr>
                      <a:r>
                        <a:rPr sz="2000" b="1" kern="0" spc="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 </a:t>
                      </a:r>
                      <a:r>
                        <a:rPr lang="en-US" sz="2000" b="1" kern="0" spc="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  +</a:t>
                      </a:r>
                      <a:r>
                        <a:rPr sz="20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 RT</a:t>
                      </a:r>
                      <a:r>
                        <a:rPr lang="en-US" sz="20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 </a:t>
                      </a:r>
                      <a:r>
                        <a:rPr sz="20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primary tumour</a:t>
                      </a:r>
                      <a:endParaRPr sz="20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5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0" name="table 160"/>
          <p:cNvGraphicFramePr>
            <a:graphicFrameLocks noGrp="1"/>
          </p:cNvGraphicFramePr>
          <p:nvPr/>
        </p:nvGraphicFramePr>
        <p:xfrm>
          <a:off x="3381628" y="3834257"/>
          <a:ext cx="4425314" cy="645795"/>
        </p:xfrm>
        <a:graphic>
          <a:graphicData uri="http://schemas.openxmlformats.org/drawingml/2006/table">
            <a:tbl>
              <a:tblPr/>
              <a:tblGrid>
                <a:gridCol w="4425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57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r>
                        <a:rPr sz="20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F) ADT</a:t>
                      </a:r>
                      <a:r>
                        <a:rPr sz="2000" b="1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 </a:t>
                      </a:r>
                      <a:r>
                        <a:rPr lang="en-US" sz="2000" b="1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+</a:t>
                      </a:r>
                      <a:r>
                        <a:rPr sz="2000" b="1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 </a:t>
                      </a:r>
                      <a:r>
                        <a:rPr sz="20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RT</a:t>
                      </a:r>
                      <a:r>
                        <a:rPr sz="2000" b="1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 </a:t>
                      </a:r>
                      <a:r>
                        <a:rPr sz="20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primary tumour </a:t>
                      </a:r>
                      <a:r>
                        <a:rPr lang="en-US" sz="20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+ </a:t>
                      </a:r>
                      <a:r>
                        <a:rPr sz="20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ARP</a:t>
                      </a:r>
                      <a:endParaRPr sz="20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6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64" name="picture 16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2131060" y="2782570"/>
            <a:ext cx="447675" cy="144145"/>
          </a:xfrm>
          <a:prstGeom prst="rect">
            <a:avLst/>
          </a:prstGeom>
        </p:spPr>
      </p:pic>
      <p:graphicFrame>
        <p:nvGraphicFramePr>
          <p:cNvPr id="166" name="table 166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56210" y="2297430"/>
          <a:ext cx="1977390" cy="1215390"/>
        </p:xfrm>
        <a:graphic>
          <a:graphicData uri="http://schemas.openxmlformats.org/drawingml/2006/table">
            <a:tbl>
              <a:tblPr/>
              <a:tblGrid>
                <a:gridCol w="1977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15390"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00000"/>
                        </a:lnSpc>
                      </a:pPr>
                      <a:endParaRPr sz="3000" b="1" dirty="0">
                        <a:solidFill>
                          <a:srgbClr val="FF0000"/>
                        </a:solidFill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479425" algn="l" rtl="0" eaLnBrk="0">
                        <a:lnSpc>
                          <a:spcPct val="80000"/>
                        </a:lnSpc>
                        <a:spcBef>
                          <a:spcPts val="5"/>
                        </a:spcBef>
                      </a:pPr>
                      <a:r>
                        <a:rPr lang="en-US" sz="3000" b="1" dirty="0">
                          <a:solidFill>
                            <a:srgbClr val="FF0000"/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mHSPC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8" name="table 168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511425" y="1468755"/>
          <a:ext cx="492125" cy="4072890"/>
        </p:xfrm>
        <a:graphic>
          <a:graphicData uri="http://schemas.openxmlformats.org/drawingml/2006/table">
            <a:tbl>
              <a:tblPr/>
              <a:tblGrid>
                <a:gridCol w="492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7289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6000"/>
                        </a:lnSpc>
                      </a:pPr>
                      <a:endParaRPr sz="1600" b="1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algn="l" rtl="0" eaLnBrk="0">
                        <a:lnSpc>
                          <a:spcPct val="126000"/>
                        </a:lnSpc>
                      </a:pPr>
                      <a:endParaRPr sz="1600" b="1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211455" algn="l" rtl="0" eaLnBrk="0">
                        <a:lnSpc>
                          <a:spcPts val="1290"/>
                        </a:lnSpc>
                        <a:spcBef>
                          <a:spcPts val="0"/>
                        </a:spcBef>
                      </a:pPr>
                      <a:r>
                        <a:rPr sz="16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R</a:t>
                      </a:r>
                      <a:endParaRPr sz="1600" b="1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194945" algn="l" rtl="0" eaLnBrk="0">
                        <a:lnSpc>
                          <a:spcPts val="2350"/>
                        </a:lnSpc>
                      </a:pPr>
                      <a:r>
                        <a:rPr sz="16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A</a:t>
                      </a:r>
                      <a:endParaRPr sz="1600" b="1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212090" algn="l" rtl="0" eaLnBrk="0">
                        <a:lnSpc>
                          <a:spcPts val="2355"/>
                        </a:lnSpc>
                      </a:pPr>
                      <a:r>
                        <a:rPr sz="16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N</a:t>
                      </a:r>
                      <a:endParaRPr sz="1600" b="1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211455" algn="l" rtl="0" eaLnBrk="0">
                        <a:lnSpc>
                          <a:spcPts val="2350"/>
                        </a:lnSpc>
                      </a:pPr>
                      <a:r>
                        <a:rPr sz="16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D</a:t>
                      </a:r>
                      <a:endParaRPr sz="1600" b="1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204470" algn="l" rtl="0" eaLnBrk="0">
                        <a:lnSpc>
                          <a:spcPts val="2370"/>
                        </a:lnSpc>
                      </a:pPr>
                      <a:r>
                        <a:rPr sz="16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O</a:t>
                      </a:r>
                      <a:endParaRPr sz="1600" b="1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210820" algn="l" rtl="0" eaLnBrk="0">
                        <a:lnSpc>
                          <a:spcPts val="2330"/>
                        </a:lnSpc>
                      </a:pPr>
                      <a:r>
                        <a:rPr sz="16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M</a:t>
                      </a:r>
                      <a:endParaRPr sz="1600" b="1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210185" algn="l" rtl="0" eaLnBrk="0">
                        <a:lnSpc>
                          <a:spcPts val="2735"/>
                        </a:lnSpc>
                      </a:pPr>
                      <a:r>
                        <a:rPr sz="16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I</a:t>
                      </a:r>
                      <a:endParaRPr sz="1600" b="1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203200" algn="l" rtl="0" eaLnBrk="0">
                        <a:lnSpc>
                          <a:spcPct val="92000"/>
                        </a:lnSpc>
                        <a:spcBef>
                          <a:spcPts val="10"/>
                        </a:spcBef>
                      </a:pPr>
                      <a:r>
                        <a:rPr sz="16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S</a:t>
                      </a:r>
                      <a:endParaRPr sz="1600" b="1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211455" algn="l" rtl="0" eaLnBrk="0">
                        <a:lnSpc>
                          <a:spcPts val="2320"/>
                        </a:lnSpc>
                      </a:pPr>
                      <a:r>
                        <a:rPr sz="16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E</a:t>
                      </a:r>
                      <a:endParaRPr sz="1600" b="1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211455" algn="l" rtl="0" eaLnBrk="0">
                        <a:lnSpc>
                          <a:spcPts val="2350"/>
                        </a:lnSpc>
                      </a:pPr>
                      <a:r>
                        <a:rPr sz="16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D</a:t>
                      </a:r>
                      <a:endParaRPr sz="1600" b="1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0" name="table 170"/>
          <p:cNvGraphicFramePr>
            <a:graphicFrameLocks noGrp="1"/>
          </p:cNvGraphicFramePr>
          <p:nvPr/>
        </p:nvGraphicFramePr>
        <p:xfrm>
          <a:off x="3381628" y="1469009"/>
          <a:ext cx="4425314" cy="370205"/>
        </p:xfrm>
        <a:graphic>
          <a:graphicData uri="http://schemas.openxmlformats.org/drawingml/2006/table">
            <a:tbl>
              <a:tblPr/>
              <a:tblGrid>
                <a:gridCol w="4425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20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r>
                        <a:rPr sz="20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A) ADT</a:t>
                      </a:r>
                      <a:r>
                        <a:rPr sz="2000" b="1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 </a:t>
                      </a:r>
                      <a:r>
                        <a:rPr lang="en-US" sz="2000" b="1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đơn trị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2" name="table 172"/>
          <p:cNvGraphicFramePr>
            <a:graphicFrameLocks noGrp="1"/>
          </p:cNvGraphicFramePr>
          <p:nvPr/>
        </p:nvGraphicFramePr>
        <p:xfrm>
          <a:off x="3381628" y="3358769"/>
          <a:ext cx="4425314" cy="370204"/>
        </p:xfrm>
        <a:graphic>
          <a:graphicData uri="http://schemas.openxmlformats.org/drawingml/2006/table">
            <a:tbl>
              <a:tblPr/>
              <a:tblGrid>
                <a:gridCol w="4425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20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r>
                        <a:rPr sz="20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E) ADT</a:t>
                      </a:r>
                      <a:r>
                        <a:rPr sz="2000" b="1" kern="0" spc="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 </a:t>
                      </a:r>
                      <a:r>
                        <a:rPr lang="en-US" sz="2000" b="1" kern="0" spc="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+</a:t>
                      </a:r>
                      <a:r>
                        <a:rPr sz="2000" b="1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 </a:t>
                      </a:r>
                      <a:r>
                        <a:rPr sz="20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RT</a:t>
                      </a:r>
                      <a:r>
                        <a:rPr sz="2000" b="1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 </a:t>
                      </a:r>
                      <a:r>
                        <a:rPr sz="20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primar</a:t>
                      </a:r>
                      <a:r>
                        <a:rPr sz="20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y tumour</a:t>
                      </a:r>
                      <a:endParaRPr sz="20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7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4" name="table 174"/>
          <p:cNvGraphicFramePr>
            <a:graphicFrameLocks noGrp="1"/>
          </p:cNvGraphicFramePr>
          <p:nvPr/>
        </p:nvGraphicFramePr>
        <p:xfrm>
          <a:off x="3381628" y="1929257"/>
          <a:ext cx="4425314" cy="368300"/>
        </p:xfrm>
        <a:graphic>
          <a:graphicData uri="http://schemas.openxmlformats.org/drawingml/2006/table">
            <a:tbl>
              <a:tblPr/>
              <a:tblGrid>
                <a:gridCol w="4425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r>
                        <a:rPr sz="20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B) ADT</a:t>
                      </a:r>
                      <a:r>
                        <a:rPr sz="2000" b="1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 </a:t>
                      </a:r>
                      <a:r>
                        <a:rPr lang="en-US" sz="2000" b="1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+</a:t>
                      </a:r>
                      <a:r>
                        <a:rPr sz="2000" b="1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 </a:t>
                      </a:r>
                      <a:r>
                        <a:rPr sz="20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ARP</a:t>
                      </a:r>
                      <a:r>
                        <a:rPr sz="2000" b="1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I</a:t>
                      </a:r>
                      <a:r>
                        <a:rPr lang="en-US" sz="2000" b="1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6" name="table 176"/>
          <p:cNvGraphicFramePr>
            <a:graphicFrameLocks noGrp="1"/>
          </p:cNvGraphicFramePr>
          <p:nvPr/>
        </p:nvGraphicFramePr>
        <p:xfrm>
          <a:off x="3381628" y="2404745"/>
          <a:ext cx="4425314" cy="368300"/>
        </p:xfrm>
        <a:graphic>
          <a:graphicData uri="http://schemas.openxmlformats.org/drawingml/2006/table">
            <a:tbl>
              <a:tblPr/>
              <a:tblGrid>
                <a:gridCol w="4425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r>
                        <a:rPr sz="20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C) ADT</a:t>
                      </a:r>
                      <a:r>
                        <a:rPr sz="2000" b="1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 </a:t>
                      </a:r>
                      <a:r>
                        <a:rPr lang="en-US" sz="2000" b="1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+</a:t>
                      </a:r>
                      <a:r>
                        <a:rPr sz="2000" b="1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 </a:t>
                      </a:r>
                      <a:r>
                        <a:rPr sz="20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Docetaxel</a:t>
                      </a:r>
                      <a:endParaRPr sz="20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8" name="table 178"/>
          <p:cNvGraphicFramePr>
            <a:graphicFrameLocks noGrp="1"/>
          </p:cNvGraphicFramePr>
          <p:nvPr/>
        </p:nvGraphicFramePr>
        <p:xfrm>
          <a:off x="3381628" y="2878708"/>
          <a:ext cx="4425314" cy="368300"/>
        </p:xfrm>
        <a:graphic>
          <a:graphicData uri="http://schemas.openxmlformats.org/drawingml/2006/table">
            <a:tbl>
              <a:tblPr/>
              <a:tblGrid>
                <a:gridCol w="4425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r>
                        <a:rPr sz="20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D) ADT</a:t>
                      </a:r>
                      <a:r>
                        <a:rPr sz="2000" b="1" kern="0" spc="2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 </a:t>
                      </a:r>
                      <a:r>
                        <a:rPr lang="en-US" sz="2000" b="1" kern="0" spc="2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+</a:t>
                      </a:r>
                      <a:r>
                        <a:rPr sz="2000" b="1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 </a:t>
                      </a:r>
                      <a:r>
                        <a:rPr sz="20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Docetaxel</a:t>
                      </a:r>
                      <a:r>
                        <a:rPr sz="2000" b="1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 </a:t>
                      </a:r>
                      <a:r>
                        <a:rPr lang="en-US" sz="2000" b="1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+</a:t>
                      </a:r>
                      <a:r>
                        <a:rPr sz="20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 ARPI</a:t>
                      </a:r>
                      <a:endParaRPr sz="20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8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82" name="picture 18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2999714" y="2135886"/>
            <a:ext cx="374450" cy="1406682"/>
          </a:xfrm>
          <a:prstGeom prst="rect">
            <a:avLst/>
          </a:prstGeom>
        </p:spPr>
      </p:pic>
      <p:pic>
        <p:nvPicPr>
          <p:cNvPr id="184" name="picture 18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1245596" y="6342888"/>
            <a:ext cx="658368" cy="32308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custDataLst>
              <p:tags r:id="rId3"/>
            </p:custDataLst>
          </p:nvPr>
        </p:nvSpPr>
        <p:spPr>
          <a:xfrm>
            <a:off x="838200" y="218599"/>
            <a:ext cx="10515600" cy="565785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ysClr val="windowText" lastClr="000000"/>
                </a:solidFill>
                <a:latin typeface="Calibri Light" panose="020F0302020204030204" charset="0"/>
                <a:ea typeface="+mn-ea"/>
                <a:cs typeface="+mn-ea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Vai trò ADT trong mHSPC khi điều trị kết hợp ?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428115" y="5871845"/>
            <a:ext cx="9925685" cy="3009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132715" marR="0" lvl="0" indent="0" algn="ctr" defTabSz="914400" rtl="0" eaLnBrk="0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40" normalizeH="0" baseline="0" noProof="0" dirty="0">
                <a:ln>
                  <a:noFill/>
                </a:ln>
                <a:solidFill>
                  <a:srgbClr val="FF0000">
                    <a:alpha val="100000"/>
                  </a:srgbClr>
                </a:solidFill>
                <a:effectLst/>
                <a:uLnTx/>
                <a:uFillTx/>
                <a:latin typeface="Calibri" panose="020F0502020204030204" charset="0"/>
                <a:ea typeface="Arial Narrow" panose="020B0606020202030204"/>
                <a:cs typeface="Calibri" panose="020F0502020204030204" charset="0"/>
                <a:sym typeface="+mn-ea"/>
              </a:rPr>
              <a:t>ARPI</a:t>
            </a:r>
            <a:r>
              <a:rPr kumimoji="0" lang="en-US" sz="2000" b="0" i="0" u="none" strike="noStrike" kern="0" cap="none" spc="4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Calibri" panose="020F0502020204030204" charset="0"/>
                <a:ea typeface="Arial Narrow" panose="020B0606020202030204"/>
                <a:cs typeface="Calibri" panose="020F0502020204030204" charset="0"/>
                <a:sym typeface="+mn-ea"/>
              </a:rPr>
              <a:t>: </a:t>
            </a:r>
            <a:r>
              <a:rPr kumimoji="0" sz="2000" b="0" i="0" u="none" strike="noStrike" kern="0" cap="none" spc="4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Calibri" panose="020F0502020204030204" charset="0"/>
                <a:ea typeface="Arial Narrow" panose="020B0606020202030204"/>
                <a:cs typeface="Calibri" panose="020F0502020204030204" charset="0"/>
                <a:sym typeface="+mn-ea"/>
              </a:rPr>
              <a:t>Abirateron/Pre</a:t>
            </a:r>
            <a:r>
              <a:rPr kumimoji="0" sz="2000" b="0" i="0" u="none" strike="noStrike" kern="0" cap="none" spc="3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Calibri" panose="020F0502020204030204" charset="0"/>
                <a:ea typeface="Arial Narrow" panose="020B0606020202030204"/>
                <a:cs typeface="Calibri" panose="020F0502020204030204" charset="0"/>
                <a:sym typeface="+mn-ea"/>
              </a:rPr>
              <a:t>dnison,</a:t>
            </a:r>
            <a:r>
              <a:rPr kumimoji="0" sz="2000" b="0" i="0" u="none" strike="noStrike" kern="0" cap="none" spc="-7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Calibri" panose="020F0502020204030204" charset="0"/>
                <a:ea typeface="Arial Narrow" panose="020B0606020202030204"/>
                <a:cs typeface="Calibri" panose="020F0502020204030204" charset="0"/>
                <a:sym typeface="+mn-ea"/>
              </a:rPr>
              <a:t> </a:t>
            </a:r>
            <a:r>
              <a:rPr kumimoji="0" sz="2000" b="0" i="0" u="none" strike="noStrike" kern="0" cap="none" spc="3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Calibri" panose="020F0502020204030204" charset="0"/>
                <a:ea typeface="Arial Narrow" panose="020B0606020202030204"/>
                <a:cs typeface="Calibri" panose="020F0502020204030204" charset="0"/>
                <a:sym typeface="+mn-ea"/>
              </a:rPr>
              <a:t>Apalutamid, Darolutamid, Enzalutamid</a:t>
            </a:r>
            <a:endParaRPr kumimoji="0" lang="en-US" sz="2000" b="0" i="0" u="none" strike="noStrike" kern="0" cap="none" spc="30" normalizeH="0" baseline="0" noProof="0" dirty="0">
              <a:ln>
                <a:noFill/>
              </a:ln>
              <a:solidFill>
                <a:srgbClr val="000000">
                  <a:alpha val="100000"/>
                </a:srgbClr>
              </a:solidFill>
              <a:effectLst/>
              <a:uLnTx/>
              <a:uFillTx/>
              <a:latin typeface="Calibri" panose="020F0502020204030204" charset="0"/>
              <a:ea typeface="Arial Narrow" panose="020B0606020202030204"/>
              <a:cs typeface="Calibri" panose="020F0502020204030204" charset="0"/>
              <a:sym typeface="+mn-ea"/>
            </a:endParaRPr>
          </a:p>
        </p:txBody>
      </p:sp>
      <p:sp>
        <p:nvSpPr>
          <p:cNvPr id="3" name="Rectangles 2"/>
          <p:cNvSpPr/>
          <p:nvPr/>
        </p:nvSpPr>
        <p:spPr>
          <a:xfrm>
            <a:off x="1607185" y="4585335"/>
            <a:ext cx="8738235" cy="1647190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ADT +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Hóatrị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?</a:t>
            </a:r>
          </a:p>
        </p:txBody>
      </p:sp>
      <p:sp>
        <p:nvSpPr>
          <p:cNvPr id="264" name="textbox 264"/>
          <p:cNvSpPr/>
          <p:nvPr/>
        </p:nvSpPr>
        <p:spPr>
          <a:xfrm>
            <a:off x="7912085" y="1204686"/>
            <a:ext cx="7746365" cy="3049878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0" marR="0" lvl="0" indent="0" algn="l" defTabSz="9144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Arial" panose="020B0604020202020204"/>
                <a:cs typeface="Calibri" panose="020F0502020204030204" charset="0"/>
              </a:rPr>
              <a:t>Tiêu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Arial" panose="020B0604020202020204"/>
                <a:cs typeface="Calibri" panose="020F050202020403020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Arial" panose="020B0604020202020204"/>
                <a:cs typeface="Calibri" panose="020F0502020204030204" charset="0"/>
              </a:rPr>
              <a:t>chí</a:t>
            </a:r>
            <a:endParaRPr kumimoji="0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charset="0"/>
              <a:ea typeface="Arial" panose="020B0604020202020204"/>
              <a:cs typeface="Calibri" panose="020F0502020204030204" charset="0"/>
            </a:endParaRPr>
          </a:p>
          <a:p>
            <a:pPr marL="12700" marR="0" lvl="0" indent="0" algn="l" defTabSz="914400" rtl="0" eaLnBrk="0" fontAlgn="auto" latinLnBrk="0" hangingPunct="1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0" cap="none" spc="-1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Calibri" panose="020F0502020204030204" charset="0"/>
                <a:ea typeface="Arial" panose="020B0604020202020204"/>
                <a:cs typeface="Calibri" panose="020F0502020204030204" charset="0"/>
              </a:rPr>
              <a:t>•  </a:t>
            </a:r>
            <a:r>
              <a:rPr kumimoji="0" lang="en-US" sz="2200" b="0" i="0" u="none" strike="noStrike" kern="0" cap="none" spc="-1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Calibri" panose="020F0502020204030204" charset="0"/>
                <a:ea typeface="Arial" panose="020B0604020202020204"/>
                <a:cs typeface="Calibri" panose="020F0502020204030204" charset="0"/>
              </a:rPr>
              <a:t>Cải </a:t>
            </a:r>
            <a:r>
              <a:rPr kumimoji="0" lang="en-US" sz="2200" b="0" i="0" u="none" strike="noStrike" kern="0" cap="none" spc="-10" normalizeH="0" baseline="0" noProof="0" dirty="0" err="1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Calibri" panose="020F0502020204030204" charset="0"/>
                <a:ea typeface="Arial" panose="020B0604020202020204"/>
                <a:cs typeface="Calibri" panose="020F0502020204030204" charset="0"/>
              </a:rPr>
              <a:t>thiện</a:t>
            </a:r>
            <a:r>
              <a:rPr kumimoji="0" sz="2200" b="0" i="0" u="none" strike="noStrike" kern="0" cap="none" spc="13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Calibri" panose="020F0502020204030204" charset="0"/>
                <a:ea typeface="Arial" panose="020B0604020202020204"/>
                <a:cs typeface="Calibri" panose="020F0502020204030204" charset="0"/>
              </a:rPr>
              <a:t> </a:t>
            </a:r>
            <a:r>
              <a:rPr kumimoji="0" sz="2200" b="0" i="0" u="none" strike="noStrike" kern="0" cap="none" spc="-2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Calibri" panose="020F0502020204030204" charset="0"/>
                <a:ea typeface="Arial" panose="020B0604020202020204"/>
                <a:cs typeface="Calibri" panose="020F0502020204030204" charset="0"/>
              </a:rPr>
              <a:t>OS</a:t>
            </a:r>
            <a:endParaRPr kumimoji="0" lang="en-US" sz="2200" b="0" i="0" u="none" strike="noStrike" kern="0" cap="none" spc="-20" normalizeH="0" baseline="0" noProof="0" dirty="0">
              <a:ln>
                <a:noFill/>
              </a:ln>
              <a:solidFill>
                <a:srgbClr val="000000">
                  <a:alpha val="100000"/>
                </a:srgbClr>
              </a:solidFill>
              <a:effectLst/>
              <a:uLnTx/>
              <a:uFillTx/>
              <a:latin typeface="Calibri" panose="020F0502020204030204" charset="0"/>
              <a:ea typeface="Arial" panose="020B0604020202020204"/>
              <a:cs typeface="Calibri" panose="020F0502020204030204" charset="0"/>
            </a:endParaRPr>
          </a:p>
          <a:p>
            <a:pPr marL="12700" marR="0" lvl="0" indent="0" algn="l" defTabSz="914400" rtl="0" eaLnBrk="0" fontAlgn="auto" latinLnBrk="0" hangingPunct="1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Arial" panose="020B0604020202020204"/>
              <a:cs typeface="Calibri" panose="020F0502020204030204" charset="0"/>
            </a:endParaRPr>
          </a:p>
          <a:p>
            <a:pPr marL="12700" marR="0" lvl="0" indent="0" algn="l" defTabSz="914400" rtl="0" eaLnBrk="0" fontAlgn="auto" latinLnBrk="0" hangingPunct="1">
              <a:lnSpc>
                <a:spcPct val="100000"/>
              </a:lnSpc>
              <a:spcBef>
                <a:spcPts val="7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0" cap="none" spc="-2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Calibri" panose="020F0502020204030204" charset="0"/>
                <a:ea typeface="Arial" panose="020B0604020202020204"/>
                <a:cs typeface="Calibri" panose="020F0502020204030204" charset="0"/>
              </a:rPr>
              <a:t>•</a:t>
            </a:r>
            <a:r>
              <a:rPr kumimoji="0" sz="2200" b="0" i="0" u="none" strike="noStrike" kern="0" cap="none" spc="9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Calibri" panose="020F0502020204030204" charset="0"/>
                <a:ea typeface="Arial" panose="020B0604020202020204"/>
                <a:cs typeface="Calibri" panose="020F0502020204030204" charset="0"/>
              </a:rPr>
              <a:t>  </a:t>
            </a:r>
            <a:r>
              <a:rPr kumimoji="0" lang="en-US" sz="2200" b="0" i="0" u="none" strike="noStrike" kern="0" cap="none" spc="9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Calibri" panose="020F0502020204030204" charset="0"/>
                <a:ea typeface="Arial" panose="020B0604020202020204"/>
                <a:cs typeface="Calibri" panose="020F0502020204030204" charset="0"/>
              </a:rPr>
              <a:t>Cải </a:t>
            </a:r>
            <a:r>
              <a:rPr kumimoji="0" lang="en-US" sz="2200" b="0" i="0" u="none" strike="noStrike" kern="0" cap="none" spc="90" normalizeH="0" baseline="0" noProof="0" dirty="0" err="1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Calibri" panose="020F0502020204030204" charset="0"/>
                <a:ea typeface="Arial" panose="020B0604020202020204"/>
                <a:cs typeface="Calibri" panose="020F0502020204030204" charset="0"/>
              </a:rPr>
              <a:t>thiện</a:t>
            </a:r>
            <a:r>
              <a:rPr kumimoji="0" sz="2200" b="0" i="0" u="none" strike="noStrike" kern="0" cap="none" spc="-2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Calibri" panose="020F0502020204030204" charset="0"/>
                <a:ea typeface="Arial" panose="020B0604020202020204"/>
                <a:cs typeface="Calibri" panose="020F0502020204030204" charset="0"/>
              </a:rPr>
              <a:t> </a:t>
            </a:r>
            <a:r>
              <a:rPr kumimoji="0" sz="2200" b="0" i="0" u="none" strike="noStrike" kern="0" cap="none" spc="-20" normalizeH="0" baseline="0" noProof="0" dirty="0" err="1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Calibri" panose="020F0502020204030204" charset="0"/>
                <a:ea typeface="Arial" panose="020B0604020202020204"/>
                <a:cs typeface="Calibri" panose="020F0502020204030204" charset="0"/>
              </a:rPr>
              <a:t>r</a:t>
            </a:r>
            <a:r>
              <a:rPr kumimoji="0" sz="2200" b="0" i="0" u="none" strike="noStrike" kern="0" cap="none" spc="-30" normalizeH="0" baseline="0" noProof="0" dirty="0" err="1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Calibri" panose="020F0502020204030204" charset="0"/>
                <a:ea typeface="Arial" panose="020B0604020202020204"/>
                <a:cs typeface="Calibri" panose="020F0502020204030204" charset="0"/>
              </a:rPr>
              <a:t>PFS</a:t>
            </a:r>
            <a:endParaRPr kumimoji="0" lang="en-US" sz="2200" b="0" i="0" u="none" strike="noStrike" kern="0" cap="none" spc="-30" normalizeH="0" baseline="0" noProof="0" dirty="0">
              <a:ln>
                <a:noFill/>
              </a:ln>
              <a:solidFill>
                <a:srgbClr val="000000">
                  <a:alpha val="100000"/>
                </a:srgbClr>
              </a:solidFill>
              <a:effectLst/>
              <a:uLnTx/>
              <a:uFillTx/>
              <a:latin typeface="Calibri" panose="020F0502020204030204" charset="0"/>
              <a:ea typeface="Arial" panose="020B0604020202020204"/>
              <a:cs typeface="Calibri" panose="020F0502020204030204" charset="0"/>
            </a:endParaRPr>
          </a:p>
          <a:p>
            <a:pPr marL="12700" marR="0" lvl="0" indent="0" algn="l" defTabSz="914400" rtl="0" eaLnBrk="0" fontAlgn="auto" latinLnBrk="0" hangingPunct="1">
              <a:lnSpc>
                <a:spcPct val="100000"/>
              </a:lnSpc>
              <a:spcBef>
                <a:spcPts val="7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Arial" panose="020B0604020202020204"/>
              <a:cs typeface="Calibri" panose="020F0502020204030204" charset="0"/>
            </a:endParaRPr>
          </a:p>
          <a:p>
            <a:pPr marL="12700" marR="0" lvl="0" indent="0" algn="l" defTabSz="914400" rtl="0" eaLnBrk="0" fontAlgn="auto" latinLnBrk="0" hangingPunct="1">
              <a:lnSpc>
                <a:spcPct val="100000"/>
              </a:lnSpc>
              <a:spcBef>
                <a:spcPts val="7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0" cap="none" spc="-1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Calibri" panose="020F0502020204030204" charset="0"/>
                <a:ea typeface="Arial" panose="020B0604020202020204"/>
                <a:cs typeface="Calibri" panose="020F0502020204030204" charset="0"/>
              </a:rPr>
              <a:t>•  </a:t>
            </a:r>
            <a:r>
              <a:rPr kumimoji="0" lang="en-US" sz="2200" b="0" i="0" u="none" strike="noStrike" kern="0" cap="none" spc="-1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Calibri" panose="020F0502020204030204" charset="0"/>
                <a:ea typeface="Arial" panose="020B0604020202020204"/>
                <a:cs typeface="Calibri" panose="020F0502020204030204" charset="0"/>
              </a:rPr>
              <a:t>Cải thiện thời gian </a:t>
            </a:r>
            <a:r>
              <a:rPr kumimoji="0" lang="en-US" sz="2200" b="0" i="0" u="none" strike="noStrike" kern="0" cap="none" spc="-10" normalizeH="0" baseline="0" noProof="0" dirty="0" err="1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Calibri" panose="020F0502020204030204" charset="0"/>
                <a:ea typeface="Arial" panose="020B0604020202020204"/>
                <a:cs typeface="Calibri" panose="020F0502020204030204" charset="0"/>
              </a:rPr>
              <a:t>đến</a:t>
            </a:r>
            <a:r>
              <a:rPr kumimoji="0" sz="2200" b="0" i="0" u="none" strike="noStrike" kern="0" cap="none" spc="12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Calibri" panose="020F0502020204030204" charset="0"/>
                <a:ea typeface="Arial" panose="020B0604020202020204"/>
                <a:cs typeface="Calibri" panose="020F0502020204030204" charset="0"/>
              </a:rPr>
              <a:t> </a:t>
            </a:r>
            <a:r>
              <a:rPr kumimoji="0" sz="2200" b="0" i="0" u="none" strike="noStrike" kern="0" cap="none" spc="-2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Calibri" panose="020F0502020204030204" charset="0"/>
                <a:ea typeface="Arial" panose="020B0604020202020204"/>
                <a:cs typeface="Calibri" panose="020F0502020204030204" charset="0"/>
              </a:rPr>
              <a:t>CRPC</a:t>
            </a:r>
            <a:endParaRPr kumimoji="0" lang="en-US" sz="2200" b="0" i="0" u="none" strike="noStrike" kern="0" cap="none" spc="-20" normalizeH="0" baseline="0" noProof="0" dirty="0">
              <a:ln>
                <a:noFill/>
              </a:ln>
              <a:solidFill>
                <a:srgbClr val="000000">
                  <a:alpha val="100000"/>
                </a:srgbClr>
              </a:solidFill>
              <a:effectLst/>
              <a:uLnTx/>
              <a:uFillTx/>
              <a:latin typeface="Calibri" panose="020F0502020204030204" charset="0"/>
              <a:ea typeface="Arial" panose="020B0604020202020204"/>
              <a:cs typeface="Calibri" panose="020F0502020204030204" charset="0"/>
            </a:endParaRPr>
          </a:p>
          <a:p>
            <a:pPr marL="12700" marR="0" lvl="0" indent="0" algn="l" defTabSz="914400" rtl="0" eaLnBrk="0" fontAlgn="auto" latinLnBrk="0" hangingPunct="1">
              <a:lnSpc>
                <a:spcPct val="100000"/>
              </a:lnSpc>
              <a:spcBef>
                <a:spcPts val="7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Arial" panose="020B0604020202020204"/>
                <a:cs typeface="Calibri" panose="020F0502020204030204" charset="0"/>
              </a:rPr>
              <a:t> 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Arial" panose="020B0604020202020204"/>
              <a:cs typeface="Calibri" panose="020F0502020204030204" charset="0"/>
            </a:endParaRPr>
          </a:p>
          <a:p>
            <a:pPr marL="12700" marR="0" lvl="0" indent="0" algn="l" defTabSz="9144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0" cap="none" spc="-1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Calibri" panose="020F0502020204030204" charset="0"/>
                <a:ea typeface="Arial" panose="020B0604020202020204"/>
                <a:cs typeface="Calibri" panose="020F0502020204030204" charset="0"/>
              </a:rPr>
              <a:t>•  </a:t>
            </a:r>
            <a:r>
              <a:rPr kumimoji="0" lang="en-US" sz="2200" b="0" i="0" u="none" strike="noStrike" kern="0" cap="none" spc="-1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Calibri" panose="020F0502020204030204" charset="0"/>
                <a:ea typeface="Arial" panose="020B0604020202020204"/>
                <a:cs typeface="Calibri" panose="020F0502020204030204" charset="0"/>
              </a:rPr>
              <a:t>Cải thiện</a:t>
            </a:r>
            <a:r>
              <a:rPr kumimoji="0" sz="2200" b="0" i="0" u="none" strike="noStrike" kern="0" cap="none" spc="2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Calibri" panose="020F0502020204030204" charset="0"/>
                <a:ea typeface="Arial" panose="020B0604020202020204"/>
                <a:cs typeface="Calibri" panose="020F0502020204030204" charset="0"/>
              </a:rPr>
              <a:t> </a:t>
            </a:r>
            <a:r>
              <a:rPr kumimoji="0" sz="2200" b="0" i="0" u="none" strike="noStrike" kern="0" cap="none" spc="-1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Calibri" panose="020F0502020204030204" charset="0"/>
                <a:ea typeface="Arial" panose="020B0604020202020204"/>
                <a:cs typeface="Calibri" panose="020F0502020204030204" charset="0"/>
              </a:rPr>
              <a:t>QoL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Arial" panose="020B0604020202020204"/>
              <a:cs typeface="Calibri" panose="020F050202020403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6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picture 16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3194050" y="3171190"/>
            <a:ext cx="447675" cy="144145"/>
          </a:xfrm>
          <a:prstGeom prst="rect">
            <a:avLst/>
          </a:prstGeom>
        </p:spPr>
      </p:pic>
      <p:graphicFrame>
        <p:nvGraphicFramePr>
          <p:cNvPr id="166" name="table 166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219200" y="2686050"/>
          <a:ext cx="1977390" cy="1215390"/>
        </p:xfrm>
        <a:graphic>
          <a:graphicData uri="http://schemas.openxmlformats.org/drawingml/2006/table">
            <a:tbl>
              <a:tblPr/>
              <a:tblGrid>
                <a:gridCol w="1977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15390"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00000"/>
                        </a:lnSpc>
                      </a:pPr>
                      <a:endParaRPr sz="3000" b="1" dirty="0">
                        <a:solidFill>
                          <a:srgbClr val="FF0000"/>
                        </a:solidFill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479425" algn="l" rtl="0" eaLnBrk="0">
                        <a:lnSpc>
                          <a:spcPct val="80000"/>
                        </a:lnSpc>
                        <a:spcBef>
                          <a:spcPts val="5"/>
                        </a:spcBef>
                      </a:pPr>
                      <a:r>
                        <a:rPr lang="en-US" sz="3000" b="1" dirty="0">
                          <a:solidFill>
                            <a:srgbClr val="FF0000"/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mHSPC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8" name="table 168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3654425" y="1468755"/>
          <a:ext cx="492125" cy="4072890"/>
        </p:xfrm>
        <a:graphic>
          <a:graphicData uri="http://schemas.openxmlformats.org/drawingml/2006/table">
            <a:tbl>
              <a:tblPr/>
              <a:tblGrid>
                <a:gridCol w="492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7289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6000"/>
                        </a:lnSpc>
                      </a:pPr>
                      <a:endParaRPr sz="1600" b="1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algn="l" rtl="0" eaLnBrk="0">
                        <a:lnSpc>
                          <a:spcPct val="126000"/>
                        </a:lnSpc>
                      </a:pPr>
                      <a:endParaRPr sz="1600" b="1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211455" algn="l" rtl="0" eaLnBrk="0">
                        <a:lnSpc>
                          <a:spcPts val="1290"/>
                        </a:lnSpc>
                        <a:spcBef>
                          <a:spcPts val="0"/>
                        </a:spcBef>
                      </a:pPr>
                      <a:r>
                        <a:rPr sz="16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R</a:t>
                      </a:r>
                      <a:endParaRPr sz="1600" b="1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194945" algn="l" rtl="0" eaLnBrk="0">
                        <a:lnSpc>
                          <a:spcPts val="2350"/>
                        </a:lnSpc>
                      </a:pPr>
                      <a:r>
                        <a:rPr sz="16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A</a:t>
                      </a:r>
                      <a:endParaRPr sz="1600" b="1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212090" algn="l" rtl="0" eaLnBrk="0">
                        <a:lnSpc>
                          <a:spcPts val="2355"/>
                        </a:lnSpc>
                      </a:pPr>
                      <a:r>
                        <a:rPr sz="16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N</a:t>
                      </a:r>
                      <a:endParaRPr sz="1600" b="1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211455" algn="l" rtl="0" eaLnBrk="0">
                        <a:lnSpc>
                          <a:spcPts val="2350"/>
                        </a:lnSpc>
                      </a:pPr>
                      <a:r>
                        <a:rPr sz="16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D</a:t>
                      </a:r>
                      <a:endParaRPr sz="1600" b="1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204470" algn="l" rtl="0" eaLnBrk="0">
                        <a:lnSpc>
                          <a:spcPts val="2370"/>
                        </a:lnSpc>
                      </a:pPr>
                      <a:r>
                        <a:rPr sz="16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O</a:t>
                      </a:r>
                      <a:endParaRPr sz="1600" b="1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210820" algn="l" rtl="0" eaLnBrk="0">
                        <a:lnSpc>
                          <a:spcPts val="2330"/>
                        </a:lnSpc>
                      </a:pPr>
                      <a:r>
                        <a:rPr sz="16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M</a:t>
                      </a:r>
                      <a:endParaRPr sz="1600" b="1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210185" algn="l" rtl="0" eaLnBrk="0">
                        <a:lnSpc>
                          <a:spcPts val="2735"/>
                        </a:lnSpc>
                      </a:pPr>
                      <a:r>
                        <a:rPr sz="16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I</a:t>
                      </a:r>
                      <a:endParaRPr sz="1600" b="1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203200" algn="l" rtl="0" eaLnBrk="0">
                        <a:lnSpc>
                          <a:spcPct val="92000"/>
                        </a:lnSpc>
                        <a:spcBef>
                          <a:spcPts val="10"/>
                        </a:spcBef>
                      </a:pPr>
                      <a:r>
                        <a:rPr sz="16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S</a:t>
                      </a:r>
                      <a:endParaRPr sz="1600" b="1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211455" algn="l" rtl="0" eaLnBrk="0">
                        <a:lnSpc>
                          <a:spcPts val="2320"/>
                        </a:lnSpc>
                      </a:pPr>
                      <a:r>
                        <a:rPr sz="16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E</a:t>
                      </a:r>
                      <a:endParaRPr sz="1600" b="1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211455" algn="l" rtl="0" eaLnBrk="0">
                        <a:lnSpc>
                          <a:spcPts val="2350"/>
                        </a:lnSpc>
                      </a:pPr>
                      <a:r>
                        <a:rPr sz="16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D</a:t>
                      </a:r>
                      <a:endParaRPr sz="1600" b="1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0" name="table 170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4396105" y="1491615"/>
          <a:ext cx="5879465" cy="1948180"/>
        </p:xfrm>
        <a:graphic>
          <a:graphicData uri="http://schemas.openxmlformats.org/drawingml/2006/table">
            <a:tbl>
              <a:tblPr/>
              <a:tblGrid>
                <a:gridCol w="5879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48180"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14000"/>
                        </a:lnSpc>
                      </a:pPr>
                      <a:r>
                        <a:rPr sz="30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ADT</a:t>
                      </a:r>
                      <a:r>
                        <a:rPr sz="3000" b="1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 </a:t>
                      </a:r>
                      <a:r>
                        <a:rPr lang="en-US" sz="3000" b="1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đơn trị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6" name="table 176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4395470" y="4213860"/>
          <a:ext cx="5857240" cy="1353820"/>
        </p:xfrm>
        <a:graphic>
          <a:graphicData uri="http://schemas.openxmlformats.org/drawingml/2006/table">
            <a:tbl>
              <a:tblPr/>
              <a:tblGrid>
                <a:gridCol w="585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53820"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13000"/>
                        </a:lnSpc>
                      </a:pPr>
                      <a:r>
                        <a:rPr sz="30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ADT</a:t>
                      </a:r>
                      <a:r>
                        <a:rPr sz="3000" b="1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 </a:t>
                      </a:r>
                      <a:r>
                        <a:rPr lang="en-US" sz="3000" b="1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+</a:t>
                      </a:r>
                      <a:r>
                        <a:rPr sz="3000" b="1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 </a:t>
                      </a:r>
                      <a:r>
                        <a:rPr sz="30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Docetaxel</a:t>
                      </a:r>
                      <a:endParaRPr sz="30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custDataLst>
              <p:tags r:id="rId5"/>
            </p:custDataLst>
          </p:nvPr>
        </p:nvSpPr>
        <p:spPr>
          <a:xfrm>
            <a:off x="838200" y="218599"/>
            <a:ext cx="10515600" cy="565785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ysClr val="windowText" lastClr="000000"/>
                </a:solidFill>
                <a:latin typeface="Calibri Light" panose="020F0302020204030204" charset="0"/>
                <a:ea typeface="+mn-ea"/>
                <a:cs typeface="+mn-ea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Vai trò ADT trong mHSPC khi điều trị kết hợp ?</a:t>
            </a:r>
          </a:p>
        </p:txBody>
      </p:sp>
      <p:sp>
        <p:nvSpPr>
          <p:cNvPr id="9" name="Rectangles 2"/>
          <p:cNvSpPr/>
          <p:nvPr/>
        </p:nvSpPr>
        <p:spPr>
          <a:xfrm>
            <a:off x="1452441" y="5210810"/>
            <a:ext cx="8738235" cy="1647190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Cơ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sở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khoa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học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Docetaxel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925195" y="6489700"/>
            <a:ext cx="10200640" cy="321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https://acsjournals.onlinelibrary.wiley.com/doi/10.3322/canjclin.55.5.300</a:t>
            </a:r>
          </a:p>
        </p:txBody>
      </p:sp>
      <p:sp>
        <p:nvSpPr>
          <p:cNvPr id="3" name="object 2"/>
          <p:cNvSpPr txBox="1">
            <a:spLocks noGrp="1"/>
          </p:cNvSpPr>
          <p:nvPr>
            <p:ph type="title"/>
          </p:nvPr>
        </p:nvSpPr>
        <p:spPr>
          <a:xfrm>
            <a:off x="838200" y="397669"/>
            <a:ext cx="10515600" cy="569595"/>
          </a:xfrm>
          <a:prstGeom prst="rect">
            <a:avLst/>
          </a:prstGeom>
        </p:spPr>
        <p:txBody>
          <a:bodyPr vert="horz" wrap="square" lIns="0" tIns="16086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3600" b="1" spc="-2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ADT </a:t>
            </a:r>
            <a:r>
              <a:rPr lang="en-US" sz="3600" b="1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+</a:t>
            </a:r>
            <a:r>
              <a:rPr sz="3600" b="1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600" b="1" spc="-3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Docetaxel</a:t>
            </a:r>
            <a:endParaRPr lang="en-US" sz="3600" b="1" spc="-30" dirty="0">
              <a:solidFill>
                <a:srgbClr val="FF0000"/>
              </a:solidFill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l="-571" t="-497" r="50605" b="45801"/>
          <a:stretch>
            <a:fillRect/>
          </a:stretch>
        </p:blipFill>
        <p:spPr>
          <a:xfrm>
            <a:off x="2803525" y="1421765"/>
            <a:ext cx="3739515" cy="256413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53605" r="-319"/>
          <a:stretch>
            <a:fillRect/>
          </a:stretch>
        </p:blipFill>
        <p:spPr>
          <a:xfrm>
            <a:off x="2887345" y="3908425"/>
            <a:ext cx="7286625" cy="2581275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50833" t="349" r="-1189" b="46395"/>
          <a:stretch>
            <a:fillRect/>
          </a:stretch>
        </p:blipFill>
        <p:spPr>
          <a:xfrm>
            <a:off x="6503670" y="1485900"/>
            <a:ext cx="3744595" cy="2499995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0" y="0"/>
            <a:ext cx="2430780" cy="33782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0480" rIns="0" bIns="0" rtlCol="0">
            <a:spAutoFit/>
          </a:bodyPr>
          <a:lstStyle/>
          <a:p>
            <a:pPr marL="154305" marR="146685" lvl="0" indent="-3175" algn="ctr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ea"/>
              </a:rPr>
              <a:t>Nhạy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ea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ea"/>
              </a:rPr>
              <a:t>nội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ea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ea"/>
              </a:rPr>
              <a:t>tiết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ea"/>
              </a:rPr>
              <a:t> (HSPC)</a:t>
            </a:r>
            <a:endParaRPr kumimoji="0" lang="en-US" sz="2000" b="1" i="0" u="none" strike="noStrike" kern="1200" cap="none" spc="-7" normalizeH="0" baseline="26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/>
              <a:ea typeface="+mn-ea"/>
              <a:cs typeface="Comic Sans MS" panose="030F0702030302020204"/>
              <a:sym typeface="+mn-ea"/>
            </a:endParaRPr>
          </a:p>
        </p:txBody>
      </p:sp>
      <p:pic>
        <p:nvPicPr>
          <p:cNvPr id="11" name="Content Placeholder 1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5985" y="0"/>
            <a:ext cx="1136015" cy="11360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6032" y="230903"/>
            <a:ext cx="9219353" cy="569595"/>
          </a:xfrm>
          <a:prstGeom prst="rect">
            <a:avLst/>
          </a:prstGeom>
        </p:spPr>
        <p:txBody>
          <a:bodyPr vert="horz" wrap="square" lIns="0" tIns="16086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3600" spc="-2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ADT </a:t>
            </a:r>
            <a:r>
              <a:rPr lang="en-US" sz="3600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+</a:t>
            </a:r>
            <a:r>
              <a:rPr sz="3600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600" spc="-3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Docetaxel </a:t>
            </a:r>
            <a:r>
              <a:rPr sz="3600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vs </a:t>
            </a:r>
            <a:r>
              <a:rPr sz="3600" spc="-2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ADT</a:t>
            </a:r>
            <a:r>
              <a:rPr sz="3600" spc="6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en-US" sz="3600" spc="6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đơn trị</a:t>
            </a:r>
          </a:p>
        </p:txBody>
      </p:sp>
      <p:sp>
        <p:nvSpPr>
          <p:cNvPr id="3" name="object 3"/>
          <p:cNvSpPr/>
          <p:nvPr/>
        </p:nvSpPr>
        <p:spPr>
          <a:xfrm>
            <a:off x="4159467" y="2630240"/>
            <a:ext cx="3865412" cy="7816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03192" y="2649389"/>
            <a:ext cx="3790527" cy="697653"/>
          </a:xfrm>
          <a:custGeom>
            <a:avLst/>
            <a:gdLst/>
            <a:ahLst/>
            <a:cxnLst/>
            <a:rect l="l" t="t" r="r" b="b"/>
            <a:pathLst>
              <a:path w="2842895" h="523239">
                <a:moveTo>
                  <a:pt x="1740281" y="497458"/>
                </a:moveTo>
                <a:lnTo>
                  <a:pt x="0" y="497458"/>
                </a:lnTo>
                <a:lnTo>
                  <a:pt x="0" y="522858"/>
                </a:lnTo>
                <a:lnTo>
                  <a:pt x="1759966" y="522858"/>
                </a:lnTo>
                <a:lnTo>
                  <a:pt x="1765681" y="517144"/>
                </a:lnTo>
                <a:lnTo>
                  <a:pt x="1765681" y="510158"/>
                </a:lnTo>
                <a:lnTo>
                  <a:pt x="1740281" y="510158"/>
                </a:lnTo>
                <a:lnTo>
                  <a:pt x="1740281" y="497458"/>
                </a:lnTo>
                <a:close/>
              </a:path>
              <a:path w="2842895" h="523239">
                <a:moveTo>
                  <a:pt x="2770269" y="46227"/>
                </a:moveTo>
                <a:lnTo>
                  <a:pt x="1745995" y="46227"/>
                </a:lnTo>
                <a:lnTo>
                  <a:pt x="1740281" y="51943"/>
                </a:lnTo>
                <a:lnTo>
                  <a:pt x="1740281" y="510158"/>
                </a:lnTo>
                <a:lnTo>
                  <a:pt x="1752981" y="497458"/>
                </a:lnTo>
                <a:lnTo>
                  <a:pt x="1765681" y="497458"/>
                </a:lnTo>
                <a:lnTo>
                  <a:pt x="1765681" y="71627"/>
                </a:lnTo>
                <a:lnTo>
                  <a:pt x="1752981" y="71627"/>
                </a:lnTo>
                <a:lnTo>
                  <a:pt x="1765681" y="58928"/>
                </a:lnTo>
                <a:lnTo>
                  <a:pt x="2792040" y="58928"/>
                </a:lnTo>
                <a:lnTo>
                  <a:pt x="2770269" y="46227"/>
                </a:lnTo>
                <a:close/>
              </a:path>
              <a:path w="2842895" h="523239">
                <a:moveTo>
                  <a:pt x="1765681" y="497458"/>
                </a:moveTo>
                <a:lnTo>
                  <a:pt x="1752981" y="497458"/>
                </a:lnTo>
                <a:lnTo>
                  <a:pt x="1740281" y="510158"/>
                </a:lnTo>
                <a:lnTo>
                  <a:pt x="1765681" y="510158"/>
                </a:lnTo>
                <a:lnTo>
                  <a:pt x="1765681" y="497458"/>
                </a:lnTo>
                <a:close/>
              </a:path>
              <a:path w="2842895" h="523239">
                <a:moveTo>
                  <a:pt x="2792040" y="58928"/>
                </a:moveTo>
                <a:lnTo>
                  <a:pt x="2734564" y="92456"/>
                </a:lnTo>
                <a:lnTo>
                  <a:pt x="2728468" y="95884"/>
                </a:lnTo>
                <a:lnTo>
                  <a:pt x="2726435" y="103758"/>
                </a:lnTo>
                <a:lnTo>
                  <a:pt x="2729992" y="109727"/>
                </a:lnTo>
                <a:lnTo>
                  <a:pt x="2733547" y="115824"/>
                </a:lnTo>
                <a:lnTo>
                  <a:pt x="2741295" y="117856"/>
                </a:lnTo>
                <a:lnTo>
                  <a:pt x="2747264" y="114300"/>
                </a:lnTo>
                <a:lnTo>
                  <a:pt x="2820569" y="71627"/>
                </a:lnTo>
                <a:lnTo>
                  <a:pt x="2817114" y="71627"/>
                </a:lnTo>
                <a:lnTo>
                  <a:pt x="2817114" y="69850"/>
                </a:lnTo>
                <a:lnTo>
                  <a:pt x="2810764" y="69850"/>
                </a:lnTo>
                <a:lnTo>
                  <a:pt x="2792040" y="58928"/>
                </a:lnTo>
                <a:close/>
              </a:path>
              <a:path w="2842895" h="523239">
                <a:moveTo>
                  <a:pt x="1765681" y="58928"/>
                </a:moveTo>
                <a:lnTo>
                  <a:pt x="1752981" y="71627"/>
                </a:lnTo>
                <a:lnTo>
                  <a:pt x="1765681" y="71627"/>
                </a:lnTo>
                <a:lnTo>
                  <a:pt x="1765681" y="58928"/>
                </a:lnTo>
                <a:close/>
              </a:path>
              <a:path w="2842895" h="523239">
                <a:moveTo>
                  <a:pt x="2792040" y="58928"/>
                </a:moveTo>
                <a:lnTo>
                  <a:pt x="1765681" y="58928"/>
                </a:lnTo>
                <a:lnTo>
                  <a:pt x="1765681" y="71627"/>
                </a:lnTo>
                <a:lnTo>
                  <a:pt x="2770269" y="71627"/>
                </a:lnTo>
                <a:lnTo>
                  <a:pt x="2792040" y="58928"/>
                </a:lnTo>
                <a:close/>
              </a:path>
              <a:path w="2842895" h="523239">
                <a:moveTo>
                  <a:pt x="2820569" y="46227"/>
                </a:moveTo>
                <a:lnTo>
                  <a:pt x="2817114" y="46227"/>
                </a:lnTo>
                <a:lnTo>
                  <a:pt x="2817114" y="71627"/>
                </a:lnTo>
                <a:lnTo>
                  <a:pt x="2820569" y="71627"/>
                </a:lnTo>
                <a:lnTo>
                  <a:pt x="2842386" y="58928"/>
                </a:lnTo>
                <a:lnTo>
                  <a:pt x="2820569" y="46227"/>
                </a:lnTo>
                <a:close/>
              </a:path>
              <a:path w="2842895" h="523239">
                <a:moveTo>
                  <a:pt x="2810764" y="48006"/>
                </a:moveTo>
                <a:lnTo>
                  <a:pt x="2792040" y="58928"/>
                </a:lnTo>
                <a:lnTo>
                  <a:pt x="2810764" y="69850"/>
                </a:lnTo>
                <a:lnTo>
                  <a:pt x="2810764" y="48006"/>
                </a:lnTo>
                <a:close/>
              </a:path>
              <a:path w="2842895" h="523239">
                <a:moveTo>
                  <a:pt x="2817114" y="48006"/>
                </a:moveTo>
                <a:lnTo>
                  <a:pt x="2810764" y="48006"/>
                </a:lnTo>
                <a:lnTo>
                  <a:pt x="2810764" y="69850"/>
                </a:lnTo>
                <a:lnTo>
                  <a:pt x="2817114" y="69850"/>
                </a:lnTo>
                <a:lnTo>
                  <a:pt x="2817114" y="48006"/>
                </a:lnTo>
                <a:close/>
              </a:path>
              <a:path w="2842895" h="523239">
                <a:moveTo>
                  <a:pt x="2741295" y="0"/>
                </a:moveTo>
                <a:lnTo>
                  <a:pt x="2733547" y="2031"/>
                </a:lnTo>
                <a:lnTo>
                  <a:pt x="2729992" y="8127"/>
                </a:lnTo>
                <a:lnTo>
                  <a:pt x="2726435" y="14096"/>
                </a:lnTo>
                <a:lnTo>
                  <a:pt x="2728468" y="21970"/>
                </a:lnTo>
                <a:lnTo>
                  <a:pt x="2734564" y="25400"/>
                </a:lnTo>
                <a:lnTo>
                  <a:pt x="2792040" y="58928"/>
                </a:lnTo>
                <a:lnTo>
                  <a:pt x="2810764" y="48006"/>
                </a:lnTo>
                <a:lnTo>
                  <a:pt x="2817114" y="48006"/>
                </a:lnTo>
                <a:lnTo>
                  <a:pt x="2817114" y="46227"/>
                </a:lnTo>
                <a:lnTo>
                  <a:pt x="2820569" y="46227"/>
                </a:lnTo>
                <a:lnTo>
                  <a:pt x="2747264" y="3556"/>
                </a:lnTo>
                <a:lnTo>
                  <a:pt x="27412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47311" y="3283711"/>
            <a:ext cx="4047744" cy="9936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03192" y="3314531"/>
            <a:ext cx="3790527" cy="814493"/>
          </a:xfrm>
          <a:custGeom>
            <a:avLst/>
            <a:gdLst/>
            <a:ahLst/>
            <a:cxnLst/>
            <a:rect l="l" t="t" r="r" b="b"/>
            <a:pathLst>
              <a:path w="2842895" h="610869">
                <a:moveTo>
                  <a:pt x="2791931" y="551497"/>
                </a:moveTo>
                <a:lnTo>
                  <a:pt x="2728468" y="588518"/>
                </a:lnTo>
                <a:lnTo>
                  <a:pt x="2726435" y="596264"/>
                </a:lnTo>
                <a:lnTo>
                  <a:pt x="2729992" y="602360"/>
                </a:lnTo>
                <a:lnTo>
                  <a:pt x="2733547" y="608329"/>
                </a:lnTo>
                <a:lnTo>
                  <a:pt x="2741295" y="610488"/>
                </a:lnTo>
                <a:lnTo>
                  <a:pt x="2747264" y="606932"/>
                </a:lnTo>
                <a:lnTo>
                  <a:pt x="2820619" y="564133"/>
                </a:lnTo>
                <a:lnTo>
                  <a:pt x="2817114" y="564133"/>
                </a:lnTo>
                <a:lnTo>
                  <a:pt x="2817114" y="562482"/>
                </a:lnTo>
                <a:lnTo>
                  <a:pt x="2810764" y="562482"/>
                </a:lnTo>
                <a:lnTo>
                  <a:pt x="2791931" y="551497"/>
                </a:lnTo>
                <a:close/>
              </a:path>
              <a:path w="2842895" h="610869">
                <a:moveTo>
                  <a:pt x="1740281" y="12700"/>
                </a:moveTo>
                <a:lnTo>
                  <a:pt x="1740281" y="558545"/>
                </a:lnTo>
                <a:lnTo>
                  <a:pt x="1745995" y="564133"/>
                </a:lnTo>
                <a:lnTo>
                  <a:pt x="2770269" y="564133"/>
                </a:lnTo>
                <a:lnTo>
                  <a:pt x="2791931" y="551497"/>
                </a:lnTo>
                <a:lnTo>
                  <a:pt x="1765681" y="551433"/>
                </a:lnTo>
                <a:lnTo>
                  <a:pt x="1752981" y="538733"/>
                </a:lnTo>
                <a:lnTo>
                  <a:pt x="1765681" y="538733"/>
                </a:lnTo>
                <a:lnTo>
                  <a:pt x="1765681" y="25400"/>
                </a:lnTo>
                <a:lnTo>
                  <a:pt x="1752981" y="25400"/>
                </a:lnTo>
                <a:lnTo>
                  <a:pt x="1740281" y="12700"/>
                </a:lnTo>
                <a:close/>
              </a:path>
              <a:path w="2842895" h="610869">
                <a:moveTo>
                  <a:pt x="2820569" y="538733"/>
                </a:moveTo>
                <a:lnTo>
                  <a:pt x="2817114" y="538733"/>
                </a:lnTo>
                <a:lnTo>
                  <a:pt x="2817114" y="564133"/>
                </a:lnTo>
                <a:lnTo>
                  <a:pt x="2820619" y="564133"/>
                </a:lnTo>
                <a:lnTo>
                  <a:pt x="2842386" y="551433"/>
                </a:lnTo>
                <a:lnTo>
                  <a:pt x="2820569" y="538733"/>
                </a:lnTo>
                <a:close/>
              </a:path>
              <a:path w="2842895" h="610869">
                <a:moveTo>
                  <a:pt x="2810764" y="540512"/>
                </a:moveTo>
                <a:lnTo>
                  <a:pt x="2791931" y="551497"/>
                </a:lnTo>
                <a:lnTo>
                  <a:pt x="2810764" y="562482"/>
                </a:lnTo>
                <a:lnTo>
                  <a:pt x="2810764" y="540512"/>
                </a:lnTo>
                <a:close/>
              </a:path>
              <a:path w="2842895" h="610869">
                <a:moveTo>
                  <a:pt x="2817114" y="540512"/>
                </a:moveTo>
                <a:lnTo>
                  <a:pt x="2810764" y="540512"/>
                </a:lnTo>
                <a:lnTo>
                  <a:pt x="2810764" y="562482"/>
                </a:lnTo>
                <a:lnTo>
                  <a:pt x="2817114" y="562482"/>
                </a:lnTo>
                <a:lnTo>
                  <a:pt x="2817114" y="540512"/>
                </a:lnTo>
                <a:close/>
              </a:path>
              <a:path w="2842895" h="610869">
                <a:moveTo>
                  <a:pt x="2741295" y="492506"/>
                </a:moveTo>
                <a:lnTo>
                  <a:pt x="2733547" y="494538"/>
                </a:lnTo>
                <a:lnTo>
                  <a:pt x="2726435" y="506729"/>
                </a:lnTo>
                <a:lnTo>
                  <a:pt x="2728468" y="514476"/>
                </a:lnTo>
                <a:lnTo>
                  <a:pt x="2791931" y="551497"/>
                </a:lnTo>
                <a:lnTo>
                  <a:pt x="2810764" y="540512"/>
                </a:lnTo>
                <a:lnTo>
                  <a:pt x="2817114" y="540512"/>
                </a:lnTo>
                <a:lnTo>
                  <a:pt x="2817114" y="538733"/>
                </a:lnTo>
                <a:lnTo>
                  <a:pt x="2820569" y="538733"/>
                </a:lnTo>
                <a:lnTo>
                  <a:pt x="2747264" y="496062"/>
                </a:lnTo>
                <a:lnTo>
                  <a:pt x="2741295" y="492506"/>
                </a:lnTo>
                <a:close/>
              </a:path>
              <a:path w="2842895" h="610869">
                <a:moveTo>
                  <a:pt x="1765681" y="538733"/>
                </a:moveTo>
                <a:lnTo>
                  <a:pt x="1752981" y="538733"/>
                </a:lnTo>
                <a:lnTo>
                  <a:pt x="1765681" y="551433"/>
                </a:lnTo>
                <a:lnTo>
                  <a:pt x="1765681" y="538733"/>
                </a:lnTo>
                <a:close/>
              </a:path>
              <a:path w="2842895" h="610869">
                <a:moveTo>
                  <a:pt x="2770051" y="538733"/>
                </a:moveTo>
                <a:lnTo>
                  <a:pt x="1765681" y="538733"/>
                </a:lnTo>
                <a:lnTo>
                  <a:pt x="1765681" y="551433"/>
                </a:lnTo>
                <a:lnTo>
                  <a:pt x="2791822" y="551433"/>
                </a:lnTo>
                <a:lnTo>
                  <a:pt x="2770051" y="538733"/>
                </a:lnTo>
                <a:close/>
              </a:path>
              <a:path w="2842895" h="610869">
                <a:moveTo>
                  <a:pt x="1759966" y="0"/>
                </a:moveTo>
                <a:lnTo>
                  <a:pt x="0" y="0"/>
                </a:lnTo>
                <a:lnTo>
                  <a:pt x="0" y="25400"/>
                </a:lnTo>
                <a:lnTo>
                  <a:pt x="1740281" y="25400"/>
                </a:lnTo>
                <a:lnTo>
                  <a:pt x="1740281" y="12700"/>
                </a:lnTo>
                <a:lnTo>
                  <a:pt x="1765681" y="12700"/>
                </a:lnTo>
                <a:lnTo>
                  <a:pt x="1765681" y="5714"/>
                </a:lnTo>
                <a:lnTo>
                  <a:pt x="1759966" y="0"/>
                </a:lnTo>
                <a:close/>
              </a:path>
              <a:path w="2842895" h="610869">
                <a:moveTo>
                  <a:pt x="1765681" y="12700"/>
                </a:moveTo>
                <a:lnTo>
                  <a:pt x="1740281" y="12700"/>
                </a:lnTo>
                <a:lnTo>
                  <a:pt x="1752981" y="25400"/>
                </a:lnTo>
                <a:lnTo>
                  <a:pt x="1765681" y="25400"/>
                </a:lnTo>
                <a:lnTo>
                  <a:pt x="1765681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91855" y="3432047"/>
            <a:ext cx="3869267" cy="1149350"/>
          </a:xfrm>
          <a:prstGeom prst="rect">
            <a:avLst/>
          </a:prstGeom>
          <a:solidFill>
            <a:srgbClr val="C00000"/>
          </a:solidFill>
          <a:ln w="6350">
            <a:solidFill>
              <a:srgbClr val="000000"/>
            </a:solidFill>
          </a:ln>
        </p:spPr>
        <p:txBody>
          <a:bodyPr vert="horz" wrap="square" lIns="0" tIns="42333" rIns="0" bIns="0" rtlCol="0">
            <a:spAutoFit/>
          </a:bodyPr>
          <a:lstStyle/>
          <a:p>
            <a:pPr marL="1270" marR="0" lvl="0" indent="0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ADT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+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  <a:p>
            <a:pPr marL="384810" marR="376555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Docetaxel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75mg/m2  </a:t>
            </a:r>
            <a:r>
              <a:rPr kumimoji="0" sz="2400" b="1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Every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21d x 6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 CK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991855" y="2194560"/>
            <a:ext cx="3869267" cy="711200"/>
          </a:xfrm>
          <a:prstGeom prst="rect">
            <a:avLst/>
          </a:prstGeom>
          <a:solidFill>
            <a:srgbClr val="DCE6F1"/>
          </a:solidFill>
          <a:ln w="6350">
            <a:solidFill>
              <a:srgbClr val="000000"/>
            </a:solidFill>
          </a:ln>
        </p:spPr>
        <p:txBody>
          <a:bodyPr vert="horz" wrap="square" lIns="0" tIns="4233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+mn-ea"/>
              <a:cs typeface="Times New Roman" panose="020206030504050203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ADT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32288" y="5037869"/>
            <a:ext cx="1416473" cy="112395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GETUG-15 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CHAA</a:t>
            </a:r>
            <a:r>
              <a:rPr kumimoji="0" sz="2400" b="1" i="0" u="none" strike="noStrike" kern="120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R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T</a:t>
            </a: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E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D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  </a:t>
            </a:r>
            <a:r>
              <a:rPr kumimoji="0" sz="2400" b="1" i="0" u="none" strike="noStrike" kern="120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S</a:t>
            </a:r>
            <a:r>
              <a:rPr kumimoji="0" sz="2400" b="1" i="0" u="none" strike="noStrike" kern="1200" cap="none" spc="-1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T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AMPEDE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672839" y="5018023"/>
            <a:ext cx="1684867" cy="1144270"/>
          </a:xfrm>
          <a:prstGeom prst="rect">
            <a:avLst/>
          </a:prstGeom>
          <a:ln w="25400">
            <a:solidFill>
              <a:srgbClr val="CC0000"/>
            </a:solidFill>
          </a:ln>
        </p:spPr>
        <p:txBody>
          <a:bodyPr vert="horz" wrap="square" lIns="0" tIns="37252" rIns="0" bIns="0" rtlCol="0">
            <a:spAutoFit/>
          </a:bodyPr>
          <a:lstStyle/>
          <a:p>
            <a:pPr marL="161290" marR="341630" lvl="0" indent="0" algn="l" defTabSz="914400" rtl="0" eaLnBrk="1" fontAlgn="auto" latinLnBrk="0" hangingPunct="1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n=385 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n=790 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n=</a:t>
            </a:r>
            <a:r>
              <a:rPr kumimoji="0" sz="24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2962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97880" y="5017770"/>
            <a:ext cx="2204720" cy="1144270"/>
          </a:xfrm>
          <a:prstGeom prst="rect">
            <a:avLst/>
          </a:prstGeom>
          <a:ln w="25400">
            <a:solidFill>
              <a:srgbClr val="CC0000"/>
            </a:solidFill>
          </a:ln>
        </p:spPr>
        <p:txBody>
          <a:bodyPr vert="horz" wrap="square" lIns="0" tIns="37252" rIns="0" bIns="0" rtlCol="0">
            <a:spAutoFit/>
          </a:bodyPr>
          <a:lstStyle/>
          <a:p>
            <a:pPr marL="321310" marR="0" lvl="0" indent="0" algn="l" defTabSz="914400" rtl="0" eaLnBrk="1" fontAlgn="auto" latinLnBrk="0" hangingPunct="1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2004-2008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  <a:p>
            <a:pPr marL="32131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2006-2012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  <a:p>
            <a:pPr marL="32131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2005-2013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1215" y="2714752"/>
            <a:ext cx="3870960" cy="1160780"/>
          </a:xfrm>
          <a:prstGeom prst="rect">
            <a:avLst/>
          </a:prstGeom>
          <a:solidFill>
            <a:srgbClr val="EBF0DE"/>
          </a:solidFill>
          <a:ln w="6350">
            <a:solidFill>
              <a:srgbClr val="000000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 marL="372745" marR="365760" lvl="0" indent="-635" algn="ctr" defTabSz="914400" rtl="0" eaLnBrk="1" fontAlgn="auto" latinLnBrk="0" hangingPunct="1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Castration-  sensitive/naïve</a:t>
            </a:r>
            <a:r>
              <a:rPr kumimoji="0" sz="2400" b="1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men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(M1)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518235" y="6539517"/>
            <a:ext cx="6565900" cy="24701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Gravis </a:t>
            </a:r>
            <a:r>
              <a:rPr kumimoji="0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G </a:t>
            </a:r>
            <a:r>
              <a:rPr kumimoji="0" sz="15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Lancet Oncol. </a:t>
            </a:r>
            <a:r>
              <a:rPr kumimoji="0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2015; Sweeney CJ N Engl J </a:t>
            </a:r>
            <a:r>
              <a:rPr kumimoji="0" sz="15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Med. </a:t>
            </a:r>
            <a:r>
              <a:rPr kumimoji="0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2015;James ND </a:t>
            </a:r>
            <a:r>
              <a:rPr kumimoji="0" sz="15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Lancet.</a:t>
            </a:r>
            <a:r>
              <a:rPr kumimoji="0" sz="15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2016</a:t>
            </a: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Calibri" panose="020F0502020204030204" charset="0"/>
            </a:endParaRPr>
          </a:p>
        </p:txBody>
      </p:sp>
      <p:sp>
        <p:nvSpPr>
          <p:cNvPr id="16" name="object 17"/>
          <p:cNvSpPr txBox="1"/>
          <p:nvPr/>
        </p:nvSpPr>
        <p:spPr>
          <a:xfrm>
            <a:off x="0" y="0"/>
            <a:ext cx="2430780" cy="33782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0480" rIns="0" bIns="0" rtlCol="0">
            <a:spAutoFit/>
          </a:bodyPr>
          <a:lstStyle/>
          <a:p>
            <a:pPr marL="154305" marR="146685" lvl="0" indent="-3175" algn="ctr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ea"/>
              </a:rPr>
              <a:t>Nhạy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ea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ea"/>
              </a:rPr>
              <a:t>nội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ea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ea"/>
              </a:rPr>
              <a:t>tiết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ea"/>
              </a:rPr>
              <a:t> (HSPC)</a:t>
            </a:r>
            <a:endParaRPr kumimoji="0" lang="en-US" sz="2000" b="1" i="0" u="none" strike="noStrike" kern="1200" cap="none" spc="-7" normalizeH="0" baseline="26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/>
              <a:ea typeface="+mn-ea"/>
              <a:cs typeface="Comic Sans MS" panose="030F0702030302020204"/>
              <a:sym typeface="+mn-ea"/>
            </a:endParaRPr>
          </a:p>
        </p:txBody>
      </p:sp>
      <p:pic>
        <p:nvPicPr>
          <p:cNvPr id="18" name="Content Placeholder 1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5985" y="0"/>
            <a:ext cx="1136015" cy="11360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  <p:bldP spid="8" grpId="0" bldLvl="0" animBg="1"/>
      <p:bldP spid="8" grpId="1" animBg="1"/>
      <p:bldP spid="9" grpId="0"/>
      <p:bldP spid="9" grpId="1"/>
      <p:bldP spid="10" grpId="0" bldLvl="0" animBg="1"/>
      <p:bldP spid="10" grpId="1" animBg="1"/>
      <p:bldP spid="11" grpId="0" bldLvl="0" animBg="1"/>
      <p:bldP spid="1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reeform: Shape 50"/>
          <p:cNvSpPr/>
          <p:nvPr/>
        </p:nvSpPr>
        <p:spPr bwMode="auto">
          <a:xfrm>
            <a:off x="8912225" y="3597275"/>
            <a:ext cx="2000250" cy="892175"/>
          </a:xfrm>
          <a:custGeom>
            <a:avLst/>
            <a:gdLst>
              <a:gd name="connsiteX0" fmla="*/ 2000250 w 2000250"/>
              <a:gd name="connsiteY0" fmla="*/ 892175 h 892175"/>
              <a:gd name="connsiteX1" fmla="*/ 1612900 w 2000250"/>
              <a:gd name="connsiteY1" fmla="*/ 892175 h 892175"/>
              <a:gd name="connsiteX2" fmla="*/ 1612900 w 2000250"/>
              <a:gd name="connsiteY2" fmla="*/ 809625 h 892175"/>
              <a:gd name="connsiteX3" fmla="*/ 1400175 w 2000250"/>
              <a:gd name="connsiteY3" fmla="*/ 809625 h 892175"/>
              <a:gd name="connsiteX4" fmla="*/ 1400175 w 2000250"/>
              <a:gd name="connsiteY4" fmla="*/ 762000 h 892175"/>
              <a:gd name="connsiteX5" fmla="*/ 1374775 w 2000250"/>
              <a:gd name="connsiteY5" fmla="*/ 762000 h 892175"/>
              <a:gd name="connsiteX6" fmla="*/ 1374775 w 2000250"/>
              <a:gd name="connsiteY6" fmla="*/ 736600 h 892175"/>
              <a:gd name="connsiteX7" fmla="*/ 1308100 w 2000250"/>
              <a:gd name="connsiteY7" fmla="*/ 736600 h 892175"/>
              <a:gd name="connsiteX8" fmla="*/ 1308100 w 2000250"/>
              <a:gd name="connsiteY8" fmla="*/ 708025 h 892175"/>
              <a:gd name="connsiteX9" fmla="*/ 1216025 w 2000250"/>
              <a:gd name="connsiteY9" fmla="*/ 708025 h 892175"/>
              <a:gd name="connsiteX10" fmla="*/ 1216025 w 2000250"/>
              <a:gd name="connsiteY10" fmla="*/ 682625 h 892175"/>
              <a:gd name="connsiteX11" fmla="*/ 1181100 w 2000250"/>
              <a:gd name="connsiteY11" fmla="*/ 682625 h 892175"/>
              <a:gd name="connsiteX12" fmla="*/ 1181100 w 2000250"/>
              <a:gd name="connsiteY12" fmla="*/ 647700 h 892175"/>
              <a:gd name="connsiteX13" fmla="*/ 1158875 w 2000250"/>
              <a:gd name="connsiteY13" fmla="*/ 647700 h 892175"/>
              <a:gd name="connsiteX14" fmla="*/ 1158875 w 2000250"/>
              <a:gd name="connsiteY14" fmla="*/ 600075 h 892175"/>
              <a:gd name="connsiteX15" fmla="*/ 1127125 w 2000250"/>
              <a:gd name="connsiteY15" fmla="*/ 600075 h 892175"/>
              <a:gd name="connsiteX16" fmla="*/ 1127125 w 2000250"/>
              <a:gd name="connsiteY16" fmla="*/ 571500 h 892175"/>
              <a:gd name="connsiteX17" fmla="*/ 1025525 w 2000250"/>
              <a:gd name="connsiteY17" fmla="*/ 571500 h 892175"/>
              <a:gd name="connsiteX18" fmla="*/ 1025525 w 2000250"/>
              <a:gd name="connsiteY18" fmla="*/ 527050 h 892175"/>
              <a:gd name="connsiteX19" fmla="*/ 987425 w 2000250"/>
              <a:gd name="connsiteY19" fmla="*/ 527050 h 892175"/>
              <a:gd name="connsiteX20" fmla="*/ 987425 w 2000250"/>
              <a:gd name="connsiteY20" fmla="*/ 527050 h 892175"/>
              <a:gd name="connsiteX21" fmla="*/ 987425 w 2000250"/>
              <a:gd name="connsiteY21" fmla="*/ 504825 h 892175"/>
              <a:gd name="connsiteX22" fmla="*/ 898525 w 2000250"/>
              <a:gd name="connsiteY22" fmla="*/ 504825 h 892175"/>
              <a:gd name="connsiteX23" fmla="*/ 898525 w 2000250"/>
              <a:gd name="connsiteY23" fmla="*/ 476250 h 892175"/>
              <a:gd name="connsiteX24" fmla="*/ 812800 w 2000250"/>
              <a:gd name="connsiteY24" fmla="*/ 476250 h 892175"/>
              <a:gd name="connsiteX25" fmla="*/ 812800 w 2000250"/>
              <a:gd name="connsiteY25" fmla="*/ 438150 h 892175"/>
              <a:gd name="connsiteX26" fmla="*/ 736600 w 2000250"/>
              <a:gd name="connsiteY26" fmla="*/ 438150 h 892175"/>
              <a:gd name="connsiteX27" fmla="*/ 736600 w 2000250"/>
              <a:gd name="connsiteY27" fmla="*/ 438150 h 892175"/>
              <a:gd name="connsiteX28" fmla="*/ 704850 w 2000250"/>
              <a:gd name="connsiteY28" fmla="*/ 438150 h 892175"/>
              <a:gd name="connsiteX29" fmla="*/ 704850 w 2000250"/>
              <a:gd name="connsiteY29" fmla="*/ 406400 h 892175"/>
              <a:gd name="connsiteX30" fmla="*/ 704850 w 2000250"/>
              <a:gd name="connsiteY30" fmla="*/ 406400 h 892175"/>
              <a:gd name="connsiteX31" fmla="*/ 688975 w 2000250"/>
              <a:gd name="connsiteY31" fmla="*/ 390525 h 892175"/>
              <a:gd name="connsiteX32" fmla="*/ 688975 w 2000250"/>
              <a:gd name="connsiteY32" fmla="*/ 358775 h 892175"/>
              <a:gd name="connsiteX33" fmla="*/ 654050 w 2000250"/>
              <a:gd name="connsiteY33" fmla="*/ 358775 h 892175"/>
              <a:gd name="connsiteX34" fmla="*/ 654050 w 2000250"/>
              <a:gd name="connsiteY34" fmla="*/ 304800 h 892175"/>
              <a:gd name="connsiteX35" fmla="*/ 638175 w 2000250"/>
              <a:gd name="connsiteY35" fmla="*/ 304800 h 892175"/>
              <a:gd name="connsiteX36" fmla="*/ 638175 w 2000250"/>
              <a:gd name="connsiteY36" fmla="*/ 304800 h 892175"/>
              <a:gd name="connsiteX37" fmla="*/ 638175 w 2000250"/>
              <a:gd name="connsiteY37" fmla="*/ 269875 h 892175"/>
              <a:gd name="connsiteX38" fmla="*/ 577850 w 2000250"/>
              <a:gd name="connsiteY38" fmla="*/ 269875 h 892175"/>
              <a:gd name="connsiteX39" fmla="*/ 577850 w 2000250"/>
              <a:gd name="connsiteY39" fmla="*/ 228600 h 892175"/>
              <a:gd name="connsiteX40" fmla="*/ 546100 w 2000250"/>
              <a:gd name="connsiteY40" fmla="*/ 228600 h 892175"/>
              <a:gd name="connsiteX41" fmla="*/ 546100 w 2000250"/>
              <a:gd name="connsiteY41" fmla="*/ 196850 h 892175"/>
              <a:gd name="connsiteX42" fmla="*/ 517525 w 2000250"/>
              <a:gd name="connsiteY42" fmla="*/ 196850 h 892175"/>
              <a:gd name="connsiteX43" fmla="*/ 517525 w 2000250"/>
              <a:gd name="connsiteY43" fmla="*/ 196850 h 892175"/>
              <a:gd name="connsiteX44" fmla="*/ 517525 w 2000250"/>
              <a:gd name="connsiteY44" fmla="*/ 168275 h 892175"/>
              <a:gd name="connsiteX45" fmla="*/ 460375 w 2000250"/>
              <a:gd name="connsiteY45" fmla="*/ 168275 h 892175"/>
              <a:gd name="connsiteX46" fmla="*/ 460375 w 2000250"/>
              <a:gd name="connsiteY46" fmla="*/ 130175 h 892175"/>
              <a:gd name="connsiteX47" fmla="*/ 409575 w 2000250"/>
              <a:gd name="connsiteY47" fmla="*/ 130175 h 892175"/>
              <a:gd name="connsiteX48" fmla="*/ 409575 w 2000250"/>
              <a:gd name="connsiteY48" fmla="*/ 98425 h 892175"/>
              <a:gd name="connsiteX49" fmla="*/ 371475 w 2000250"/>
              <a:gd name="connsiteY49" fmla="*/ 98425 h 892175"/>
              <a:gd name="connsiteX50" fmla="*/ 371475 w 2000250"/>
              <a:gd name="connsiteY50" fmla="*/ 60325 h 892175"/>
              <a:gd name="connsiteX51" fmla="*/ 323850 w 2000250"/>
              <a:gd name="connsiteY51" fmla="*/ 60325 h 892175"/>
              <a:gd name="connsiteX52" fmla="*/ 323850 w 2000250"/>
              <a:gd name="connsiteY52" fmla="*/ 38100 h 892175"/>
              <a:gd name="connsiteX53" fmla="*/ 288925 w 2000250"/>
              <a:gd name="connsiteY53" fmla="*/ 38100 h 892175"/>
              <a:gd name="connsiteX54" fmla="*/ 288925 w 2000250"/>
              <a:gd name="connsiteY54" fmla="*/ 38100 h 892175"/>
              <a:gd name="connsiteX55" fmla="*/ 288925 w 2000250"/>
              <a:gd name="connsiteY55" fmla="*/ 22225 h 892175"/>
              <a:gd name="connsiteX56" fmla="*/ 234950 w 2000250"/>
              <a:gd name="connsiteY56" fmla="*/ 22225 h 892175"/>
              <a:gd name="connsiteX57" fmla="*/ 234950 w 2000250"/>
              <a:gd name="connsiteY57" fmla="*/ 0 h 892175"/>
              <a:gd name="connsiteX58" fmla="*/ 0 w 2000250"/>
              <a:gd name="connsiteY58" fmla="*/ 0 h 892175"/>
              <a:gd name="connsiteX0-1" fmla="*/ 2000250 w 2000250"/>
              <a:gd name="connsiteY0-2" fmla="*/ 892175 h 892175"/>
              <a:gd name="connsiteX1-3" fmla="*/ 1612900 w 2000250"/>
              <a:gd name="connsiteY1-4" fmla="*/ 892175 h 892175"/>
              <a:gd name="connsiteX2-5" fmla="*/ 1612900 w 2000250"/>
              <a:gd name="connsiteY2-6" fmla="*/ 809625 h 892175"/>
              <a:gd name="connsiteX3-7" fmla="*/ 1400175 w 2000250"/>
              <a:gd name="connsiteY3-8" fmla="*/ 809625 h 892175"/>
              <a:gd name="connsiteX4-9" fmla="*/ 1400175 w 2000250"/>
              <a:gd name="connsiteY4-10" fmla="*/ 762000 h 892175"/>
              <a:gd name="connsiteX5-11" fmla="*/ 1374775 w 2000250"/>
              <a:gd name="connsiteY5-12" fmla="*/ 762000 h 892175"/>
              <a:gd name="connsiteX6-13" fmla="*/ 1374775 w 2000250"/>
              <a:gd name="connsiteY6-14" fmla="*/ 736600 h 892175"/>
              <a:gd name="connsiteX7-15" fmla="*/ 1308100 w 2000250"/>
              <a:gd name="connsiteY7-16" fmla="*/ 736600 h 892175"/>
              <a:gd name="connsiteX8-17" fmla="*/ 1308100 w 2000250"/>
              <a:gd name="connsiteY8-18" fmla="*/ 708025 h 892175"/>
              <a:gd name="connsiteX9-19" fmla="*/ 1216025 w 2000250"/>
              <a:gd name="connsiteY9-20" fmla="*/ 708025 h 892175"/>
              <a:gd name="connsiteX10-21" fmla="*/ 1216025 w 2000250"/>
              <a:gd name="connsiteY10-22" fmla="*/ 682625 h 892175"/>
              <a:gd name="connsiteX11-23" fmla="*/ 1181100 w 2000250"/>
              <a:gd name="connsiteY11-24" fmla="*/ 682625 h 892175"/>
              <a:gd name="connsiteX12-25" fmla="*/ 1181100 w 2000250"/>
              <a:gd name="connsiteY12-26" fmla="*/ 647700 h 892175"/>
              <a:gd name="connsiteX13-27" fmla="*/ 1158875 w 2000250"/>
              <a:gd name="connsiteY13-28" fmla="*/ 647700 h 892175"/>
              <a:gd name="connsiteX14-29" fmla="*/ 1158875 w 2000250"/>
              <a:gd name="connsiteY14-30" fmla="*/ 600075 h 892175"/>
              <a:gd name="connsiteX15-31" fmla="*/ 1127125 w 2000250"/>
              <a:gd name="connsiteY15-32" fmla="*/ 600075 h 892175"/>
              <a:gd name="connsiteX16-33" fmla="*/ 1127125 w 2000250"/>
              <a:gd name="connsiteY16-34" fmla="*/ 571500 h 892175"/>
              <a:gd name="connsiteX17-35" fmla="*/ 1025525 w 2000250"/>
              <a:gd name="connsiteY17-36" fmla="*/ 571500 h 892175"/>
              <a:gd name="connsiteX18-37" fmla="*/ 1025525 w 2000250"/>
              <a:gd name="connsiteY18-38" fmla="*/ 527050 h 892175"/>
              <a:gd name="connsiteX19-39" fmla="*/ 987425 w 2000250"/>
              <a:gd name="connsiteY19-40" fmla="*/ 527050 h 892175"/>
              <a:gd name="connsiteX20-41" fmla="*/ 987425 w 2000250"/>
              <a:gd name="connsiteY20-42" fmla="*/ 527050 h 892175"/>
              <a:gd name="connsiteX21-43" fmla="*/ 987425 w 2000250"/>
              <a:gd name="connsiteY21-44" fmla="*/ 504825 h 892175"/>
              <a:gd name="connsiteX22-45" fmla="*/ 898525 w 2000250"/>
              <a:gd name="connsiteY22-46" fmla="*/ 504825 h 892175"/>
              <a:gd name="connsiteX23-47" fmla="*/ 898525 w 2000250"/>
              <a:gd name="connsiteY23-48" fmla="*/ 476250 h 892175"/>
              <a:gd name="connsiteX24-49" fmla="*/ 812800 w 2000250"/>
              <a:gd name="connsiteY24-50" fmla="*/ 476250 h 892175"/>
              <a:gd name="connsiteX25-51" fmla="*/ 812800 w 2000250"/>
              <a:gd name="connsiteY25-52" fmla="*/ 438150 h 892175"/>
              <a:gd name="connsiteX26-53" fmla="*/ 736600 w 2000250"/>
              <a:gd name="connsiteY26-54" fmla="*/ 438150 h 892175"/>
              <a:gd name="connsiteX27-55" fmla="*/ 736600 w 2000250"/>
              <a:gd name="connsiteY27-56" fmla="*/ 438150 h 892175"/>
              <a:gd name="connsiteX28-57" fmla="*/ 704850 w 2000250"/>
              <a:gd name="connsiteY28-58" fmla="*/ 438150 h 892175"/>
              <a:gd name="connsiteX29-59" fmla="*/ 704850 w 2000250"/>
              <a:gd name="connsiteY29-60" fmla="*/ 406400 h 892175"/>
              <a:gd name="connsiteX30-61" fmla="*/ 701675 w 2000250"/>
              <a:gd name="connsiteY30-62" fmla="*/ 390525 h 892175"/>
              <a:gd name="connsiteX31-63" fmla="*/ 688975 w 2000250"/>
              <a:gd name="connsiteY31-64" fmla="*/ 390525 h 892175"/>
              <a:gd name="connsiteX32-65" fmla="*/ 688975 w 2000250"/>
              <a:gd name="connsiteY32-66" fmla="*/ 358775 h 892175"/>
              <a:gd name="connsiteX33-67" fmla="*/ 654050 w 2000250"/>
              <a:gd name="connsiteY33-68" fmla="*/ 358775 h 892175"/>
              <a:gd name="connsiteX34-69" fmla="*/ 654050 w 2000250"/>
              <a:gd name="connsiteY34-70" fmla="*/ 304800 h 892175"/>
              <a:gd name="connsiteX35-71" fmla="*/ 638175 w 2000250"/>
              <a:gd name="connsiteY35-72" fmla="*/ 304800 h 892175"/>
              <a:gd name="connsiteX36-73" fmla="*/ 638175 w 2000250"/>
              <a:gd name="connsiteY36-74" fmla="*/ 304800 h 892175"/>
              <a:gd name="connsiteX37-75" fmla="*/ 638175 w 2000250"/>
              <a:gd name="connsiteY37-76" fmla="*/ 269875 h 892175"/>
              <a:gd name="connsiteX38-77" fmla="*/ 577850 w 2000250"/>
              <a:gd name="connsiteY38-78" fmla="*/ 269875 h 892175"/>
              <a:gd name="connsiteX39-79" fmla="*/ 577850 w 2000250"/>
              <a:gd name="connsiteY39-80" fmla="*/ 228600 h 892175"/>
              <a:gd name="connsiteX40-81" fmla="*/ 546100 w 2000250"/>
              <a:gd name="connsiteY40-82" fmla="*/ 228600 h 892175"/>
              <a:gd name="connsiteX41-83" fmla="*/ 546100 w 2000250"/>
              <a:gd name="connsiteY41-84" fmla="*/ 196850 h 892175"/>
              <a:gd name="connsiteX42-85" fmla="*/ 517525 w 2000250"/>
              <a:gd name="connsiteY42-86" fmla="*/ 196850 h 892175"/>
              <a:gd name="connsiteX43-87" fmla="*/ 517525 w 2000250"/>
              <a:gd name="connsiteY43-88" fmla="*/ 196850 h 892175"/>
              <a:gd name="connsiteX44-89" fmla="*/ 517525 w 2000250"/>
              <a:gd name="connsiteY44-90" fmla="*/ 168275 h 892175"/>
              <a:gd name="connsiteX45-91" fmla="*/ 460375 w 2000250"/>
              <a:gd name="connsiteY45-92" fmla="*/ 168275 h 892175"/>
              <a:gd name="connsiteX46-93" fmla="*/ 460375 w 2000250"/>
              <a:gd name="connsiteY46-94" fmla="*/ 130175 h 892175"/>
              <a:gd name="connsiteX47-95" fmla="*/ 409575 w 2000250"/>
              <a:gd name="connsiteY47-96" fmla="*/ 130175 h 892175"/>
              <a:gd name="connsiteX48-97" fmla="*/ 409575 w 2000250"/>
              <a:gd name="connsiteY48-98" fmla="*/ 98425 h 892175"/>
              <a:gd name="connsiteX49-99" fmla="*/ 371475 w 2000250"/>
              <a:gd name="connsiteY49-100" fmla="*/ 98425 h 892175"/>
              <a:gd name="connsiteX50-101" fmla="*/ 371475 w 2000250"/>
              <a:gd name="connsiteY50-102" fmla="*/ 60325 h 892175"/>
              <a:gd name="connsiteX51-103" fmla="*/ 323850 w 2000250"/>
              <a:gd name="connsiteY51-104" fmla="*/ 60325 h 892175"/>
              <a:gd name="connsiteX52-105" fmla="*/ 323850 w 2000250"/>
              <a:gd name="connsiteY52-106" fmla="*/ 38100 h 892175"/>
              <a:gd name="connsiteX53-107" fmla="*/ 288925 w 2000250"/>
              <a:gd name="connsiteY53-108" fmla="*/ 38100 h 892175"/>
              <a:gd name="connsiteX54-109" fmla="*/ 288925 w 2000250"/>
              <a:gd name="connsiteY54-110" fmla="*/ 38100 h 892175"/>
              <a:gd name="connsiteX55-111" fmla="*/ 288925 w 2000250"/>
              <a:gd name="connsiteY55-112" fmla="*/ 22225 h 892175"/>
              <a:gd name="connsiteX56-113" fmla="*/ 234950 w 2000250"/>
              <a:gd name="connsiteY56-114" fmla="*/ 22225 h 892175"/>
              <a:gd name="connsiteX57-115" fmla="*/ 234950 w 2000250"/>
              <a:gd name="connsiteY57-116" fmla="*/ 0 h 892175"/>
              <a:gd name="connsiteX58-117" fmla="*/ 0 w 2000250"/>
              <a:gd name="connsiteY58-118" fmla="*/ 0 h 8921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</a:cxnLst>
            <a:rect l="l" t="t" r="r" b="b"/>
            <a:pathLst>
              <a:path w="2000250" h="892175">
                <a:moveTo>
                  <a:pt x="2000250" y="892175"/>
                </a:moveTo>
                <a:lnTo>
                  <a:pt x="1612900" y="892175"/>
                </a:lnTo>
                <a:lnTo>
                  <a:pt x="1612900" y="809625"/>
                </a:lnTo>
                <a:lnTo>
                  <a:pt x="1400175" y="809625"/>
                </a:lnTo>
                <a:lnTo>
                  <a:pt x="1400175" y="762000"/>
                </a:lnTo>
                <a:lnTo>
                  <a:pt x="1374775" y="762000"/>
                </a:lnTo>
                <a:lnTo>
                  <a:pt x="1374775" y="736600"/>
                </a:lnTo>
                <a:lnTo>
                  <a:pt x="1308100" y="736600"/>
                </a:lnTo>
                <a:lnTo>
                  <a:pt x="1308100" y="708025"/>
                </a:lnTo>
                <a:lnTo>
                  <a:pt x="1216025" y="708025"/>
                </a:lnTo>
                <a:lnTo>
                  <a:pt x="1216025" y="682625"/>
                </a:lnTo>
                <a:lnTo>
                  <a:pt x="1181100" y="682625"/>
                </a:lnTo>
                <a:lnTo>
                  <a:pt x="1181100" y="647700"/>
                </a:lnTo>
                <a:lnTo>
                  <a:pt x="1158875" y="647700"/>
                </a:lnTo>
                <a:lnTo>
                  <a:pt x="1158875" y="600075"/>
                </a:lnTo>
                <a:lnTo>
                  <a:pt x="1127125" y="600075"/>
                </a:lnTo>
                <a:lnTo>
                  <a:pt x="1127125" y="571500"/>
                </a:lnTo>
                <a:lnTo>
                  <a:pt x="1025525" y="571500"/>
                </a:lnTo>
                <a:lnTo>
                  <a:pt x="1025525" y="527050"/>
                </a:lnTo>
                <a:lnTo>
                  <a:pt x="987425" y="527050"/>
                </a:lnTo>
                <a:lnTo>
                  <a:pt x="987425" y="527050"/>
                </a:lnTo>
                <a:lnTo>
                  <a:pt x="987425" y="504825"/>
                </a:lnTo>
                <a:lnTo>
                  <a:pt x="898525" y="504825"/>
                </a:lnTo>
                <a:lnTo>
                  <a:pt x="898525" y="476250"/>
                </a:lnTo>
                <a:lnTo>
                  <a:pt x="812800" y="476250"/>
                </a:lnTo>
                <a:lnTo>
                  <a:pt x="812800" y="438150"/>
                </a:lnTo>
                <a:lnTo>
                  <a:pt x="736600" y="438150"/>
                </a:lnTo>
                <a:lnTo>
                  <a:pt x="736600" y="438150"/>
                </a:lnTo>
                <a:lnTo>
                  <a:pt x="704850" y="438150"/>
                </a:lnTo>
                <a:lnTo>
                  <a:pt x="704850" y="406400"/>
                </a:lnTo>
                <a:lnTo>
                  <a:pt x="701675" y="390525"/>
                </a:lnTo>
                <a:lnTo>
                  <a:pt x="688975" y="390525"/>
                </a:lnTo>
                <a:lnTo>
                  <a:pt x="688975" y="358775"/>
                </a:lnTo>
                <a:lnTo>
                  <a:pt x="654050" y="358775"/>
                </a:lnTo>
                <a:lnTo>
                  <a:pt x="654050" y="304800"/>
                </a:lnTo>
                <a:lnTo>
                  <a:pt x="638175" y="304800"/>
                </a:lnTo>
                <a:lnTo>
                  <a:pt x="638175" y="304800"/>
                </a:lnTo>
                <a:lnTo>
                  <a:pt x="638175" y="269875"/>
                </a:lnTo>
                <a:lnTo>
                  <a:pt x="577850" y="269875"/>
                </a:lnTo>
                <a:lnTo>
                  <a:pt x="577850" y="228600"/>
                </a:lnTo>
                <a:lnTo>
                  <a:pt x="546100" y="228600"/>
                </a:lnTo>
                <a:lnTo>
                  <a:pt x="546100" y="196850"/>
                </a:lnTo>
                <a:lnTo>
                  <a:pt x="517525" y="196850"/>
                </a:lnTo>
                <a:lnTo>
                  <a:pt x="517525" y="196850"/>
                </a:lnTo>
                <a:lnTo>
                  <a:pt x="517525" y="168275"/>
                </a:lnTo>
                <a:lnTo>
                  <a:pt x="460375" y="168275"/>
                </a:lnTo>
                <a:lnTo>
                  <a:pt x="460375" y="130175"/>
                </a:lnTo>
                <a:lnTo>
                  <a:pt x="409575" y="130175"/>
                </a:lnTo>
                <a:lnTo>
                  <a:pt x="409575" y="98425"/>
                </a:lnTo>
                <a:lnTo>
                  <a:pt x="371475" y="98425"/>
                </a:lnTo>
                <a:lnTo>
                  <a:pt x="371475" y="60325"/>
                </a:lnTo>
                <a:lnTo>
                  <a:pt x="323850" y="60325"/>
                </a:lnTo>
                <a:lnTo>
                  <a:pt x="323850" y="38100"/>
                </a:lnTo>
                <a:lnTo>
                  <a:pt x="288925" y="38100"/>
                </a:lnTo>
                <a:lnTo>
                  <a:pt x="288925" y="38100"/>
                </a:lnTo>
                <a:lnTo>
                  <a:pt x="288925" y="22225"/>
                </a:lnTo>
                <a:lnTo>
                  <a:pt x="234950" y="22225"/>
                </a:lnTo>
                <a:lnTo>
                  <a:pt x="234950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accent3"/>
            </a:solidFill>
            <a:miter lim="800000"/>
          </a:ln>
        </p:spPr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2" name="Freeform: Shape 41"/>
          <p:cNvSpPr/>
          <p:nvPr/>
        </p:nvSpPr>
        <p:spPr bwMode="auto">
          <a:xfrm>
            <a:off x="8947150" y="3619500"/>
            <a:ext cx="1955800" cy="1377950"/>
          </a:xfrm>
          <a:custGeom>
            <a:avLst/>
            <a:gdLst>
              <a:gd name="connsiteX0" fmla="*/ 0 w 1955800"/>
              <a:gd name="connsiteY0" fmla="*/ 0 h 1377950"/>
              <a:gd name="connsiteX1" fmla="*/ 174625 w 1955800"/>
              <a:gd name="connsiteY1" fmla="*/ 0 h 1377950"/>
              <a:gd name="connsiteX2" fmla="*/ 174625 w 1955800"/>
              <a:gd name="connsiteY2" fmla="*/ 19050 h 1377950"/>
              <a:gd name="connsiteX3" fmla="*/ 307975 w 1955800"/>
              <a:gd name="connsiteY3" fmla="*/ 19050 h 1377950"/>
              <a:gd name="connsiteX4" fmla="*/ 307975 w 1955800"/>
              <a:gd name="connsiteY4" fmla="*/ 19050 h 1377950"/>
              <a:gd name="connsiteX5" fmla="*/ 349250 w 1955800"/>
              <a:gd name="connsiteY5" fmla="*/ 19050 h 1377950"/>
              <a:gd name="connsiteX6" fmla="*/ 349250 w 1955800"/>
              <a:gd name="connsiteY6" fmla="*/ 63500 h 1377950"/>
              <a:gd name="connsiteX7" fmla="*/ 393700 w 1955800"/>
              <a:gd name="connsiteY7" fmla="*/ 63500 h 1377950"/>
              <a:gd name="connsiteX8" fmla="*/ 393700 w 1955800"/>
              <a:gd name="connsiteY8" fmla="*/ 88900 h 1377950"/>
              <a:gd name="connsiteX9" fmla="*/ 415925 w 1955800"/>
              <a:gd name="connsiteY9" fmla="*/ 88900 h 1377950"/>
              <a:gd name="connsiteX10" fmla="*/ 415925 w 1955800"/>
              <a:gd name="connsiteY10" fmla="*/ 88900 h 1377950"/>
              <a:gd name="connsiteX11" fmla="*/ 444500 w 1955800"/>
              <a:gd name="connsiteY11" fmla="*/ 117475 h 1377950"/>
              <a:gd name="connsiteX12" fmla="*/ 476250 w 1955800"/>
              <a:gd name="connsiteY12" fmla="*/ 117475 h 1377950"/>
              <a:gd name="connsiteX13" fmla="*/ 536575 w 1955800"/>
              <a:gd name="connsiteY13" fmla="*/ 117475 h 1377950"/>
              <a:gd name="connsiteX14" fmla="*/ 536575 w 1955800"/>
              <a:gd name="connsiteY14" fmla="*/ 152400 h 1377950"/>
              <a:gd name="connsiteX15" fmla="*/ 558800 w 1955800"/>
              <a:gd name="connsiteY15" fmla="*/ 152400 h 1377950"/>
              <a:gd name="connsiteX16" fmla="*/ 558800 w 1955800"/>
              <a:gd name="connsiteY16" fmla="*/ 200025 h 1377950"/>
              <a:gd name="connsiteX17" fmla="*/ 606425 w 1955800"/>
              <a:gd name="connsiteY17" fmla="*/ 200025 h 1377950"/>
              <a:gd name="connsiteX18" fmla="*/ 606425 w 1955800"/>
              <a:gd name="connsiteY18" fmla="*/ 225425 h 1377950"/>
              <a:gd name="connsiteX19" fmla="*/ 638175 w 1955800"/>
              <a:gd name="connsiteY19" fmla="*/ 225425 h 1377950"/>
              <a:gd name="connsiteX20" fmla="*/ 638175 w 1955800"/>
              <a:gd name="connsiteY20" fmla="*/ 257175 h 1377950"/>
              <a:gd name="connsiteX21" fmla="*/ 676275 w 1955800"/>
              <a:gd name="connsiteY21" fmla="*/ 257175 h 1377950"/>
              <a:gd name="connsiteX22" fmla="*/ 676275 w 1955800"/>
              <a:gd name="connsiteY22" fmla="*/ 307975 h 1377950"/>
              <a:gd name="connsiteX23" fmla="*/ 749300 w 1955800"/>
              <a:gd name="connsiteY23" fmla="*/ 307975 h 1377950"/>
              <a:gd name="connsiteX24" fmla="*/ 749300 w 1955800"/>
              <a:gd name="connsiteY24" fmla="*/ 307975 h 1377950"/>
              <a:gd name="connsiteX25" fmla="*/ 815975 w 1955800"/>
              <a:gd name="connsiteY25" fmla="*/ 307975 h 1377950"/>
              <a:gd name="connsiteX26" fmla="*/ 815975 w 1955800"/>
              <a:gd name="connsiteY26" fmla="*/ 352425 h 1377950"/>
              <a:gd name="connsiteX27" fmla="*/ 854075 w 1955800"/>
              <a:gd name="connsiteY27" fmla="*/ 352425 h 1377950"/>
              <a:gd name="connsiteX28" fmla="*/ 854075 w 1955800"/>
              <a:gd name="connsiteY28" fmla="*/ 393700 h 1377950"/>
              <a:gd name="connsiteX29" fmla="*/ 885825 w 1955800"/>
              <a:gd name="connsiteY29" fmla="*/ 393700 h 1377950"/>
              <a:gd name="connsiteX30" fmla="*/ 885825 w 1955800"/>
              <a:gd name="connsiteY30" fmla="*/ 419100 h 1377950"/>
              <a:gd name="connsiteX31" fmla="*/ 1000125 w 1955800"/>
              <a:gd name="connsiteY31" fmla="*/ 419100 h 1377950"/>
              <a:gd name="connsiteX32" fmla="*/ 1000125 w 1955800"/>
              <a:gd name="connsiteY32" fmla="*/ 466725 h 1377950"/>
              <a:gd name="connsiteX33" fmla="*/ 1031875 w 1955800"/>
              <a:gd name="connsiteY33" fmla="*/ 466725 h 1377950"/>
              <a:gd name="connsiteX34" fmla="*/ 1031875 w 1955800"/>
              <a:gd name="connsiteY34" fmla="*/ 511175 h 1377950"/>
              <a:gd name="connsiteX35" fmla="*/ 1060450 w 1955800"/>
              <a:gd name="connsiteY35" fmla="*/ 511175 h 1377950"/>
              <a:gd name="connsiteX36" fmla="*/ 1060450 w 1955800"/>
              <a:gd name="connsiteY36" fmla="*/ 523875 h 1377950"/>
              <a:gd name="connsiteX37" fmla="*/ 1139825 w 1955800"/>
              <a:gd name="connsiteY37" fmla="*/ 523875 h 1377950"/>
              <a:gd name="connsiteX38" fmla="*/ 1139825 w 1955800"/>
              <a:gd name="connsiteY38" fmla="*/ 549275 h 1377950"/>
              <a:gd name="connsiteX39" fmla="*/ 1190625 w 1955800"/>
              <a:gd name="connsiteY39" fmla="*/ 549275 h 1377950"/>
              <a:gd name="connsiteX40" fmla="*/ 1190625 w 1955800"/>
              <a:gd name="connsiteY40" fmla="*/ 581025 h 1377950"/>
              <a:gd name="connsiteX41" fmla="*/ 1244600 w 1955800"/>
              <a:gd name="connsiteY41" fmla="*/ 581025 h 1377950"/>
              <a:gd name="connsiteX42" fmla="*/ 1244600 w 1955800"/>
              <a:gd name="connsiteY42" fmla="*/ 666750 h 1377950"/>
              <a:gd name="connsiteX43" fmla="*/ 1308100 w 1955800"/>
              <a:gd name="connsiteY43" fmla="*/ 666750 h 1377950"/>
              <a:gd name="connsiteX44" fmla="*/ 1308100 w 1955800"/>
              <a:gd name="connsiteY44" fmla="*/ 701675 h 1377950"/>
              <a:gd name="connsiteX45" fmla="*/ 1336675 w 1955800"/>
              <a:gd name="connsiteY45" fmla="*/ 701675 h 1377950"/>
              <a:gd name="connsiteX46" fmla="*/ 1336675 w 1955800"/>
              <a:gd name="connsiteY46" fmla="*/ 774700 h 1377950"/>
              <a:gd name="connsiteX47" fmla="*/ 1349375 w 1955800"/>
              <a:gd name="connsiteY47" fmla="*/ 774700 h 1377950"/>
              <a:gd name="connsiteX48" fmla="*/ 1349375 w 1955800"/>
              <a:gd name="connsiteY48" fmla="*/ 819150 h 1377950"/>
              <a:gd name="connsiteX49" fmla="*/ 1374775 w 1955800"/>
              <a:gd name="connsiteY49" fmla="*/ 819150 h 1377950"/>
              <a:gd name="connsiteX50" fmla="*/ 1374775 w 1955800"/>
              <a:gd name="connsiteY50" fmla="*/ 857250 h 1377950"/>
              <a:gd name="connsiteX51" fmla="*/ 1390650 w 1955800"/>
              <a:gd name="connsiteY51" fmla="*/ 857250 h 1377950"/>
              <a:gd name="connsiteX52" fmla="*/ 1390650 w 1955800"/>
              <a:gd name="connsiteY52" fmla="*/ 889000 h 1377950"/>
              <a:gd name="connsiteX53" fmla="*/ 1412875 w 1955800"/>
              <a:gd name="connsiteY53" fmla="*/ 889000 h 1377950"/>
              <a:gd name="connsiteX54" fmla="*/ 1412875 w 1955800"/>
              <a:gd name="connsiteY54" fmla="*/ 942975 h 1377950"/>
              <a:gd name="connsiteX55" fmla="*/ 1473200 w 1955800"/>
              <a:gd name="connsiteY55" fmla="*/ 942975 h 1377950"/>
              <a:gd name="connsiteX56" fmla="*/ 1473200 w 1955800"/>
              <a:gd name="connsiteY56" fmla="*/ 1044575 h 1377950"/>
              <a:gd name="connsiteX57" fmla="*/ 1609725 w 1955800"/>
              <a:gd name="connsiteY57" fmla="*/ 1044575 h 1377950"/>
              <a:gd name="connsiteX58" fmla="*/ 1609725 w 1955800"/>
              <a:gd name="connsiteY58" fmla="*/ 1108075 h 1377950"/>
              <a:gd name="connsiteX59" fmla="*/ 1673225 w 1955800"/>
              <a:gd name="connsiteY59" fmla="*/ 1108075 h 1377950"/>
              <a:gd name="connsiteX60" fmla="*/ 1673225 w 1955800"/>
              <a:gd name="connsiteY60" fmla="*/ 1193800 h 1377950"/>
              <a:gd name="connsiteX61" fmla="*/ 1812925 w 1955800"/>
              <a:gd name="connsiteY61" fmla="*/ 1193800 h 1377950"/>
              <a:gd name="connsiteX62" fmla="*/ 1812925 w 1955800"/>
              <a:gd name="connsiteY62" fmla="*/ 1285875 h 1377950"/>
              <a:gd name="connsiteX63" fmla="*/ 1851025 w 1955800"/>
              <a:gd name="connsiteY63" fmla="*/ 1285875 h 1377950"/>
              <a:gd name="connsiteX64" fmla="*/ 1851025 w 1955800"/>
              <a:gd name="connsiteY64" fmla="*/ 1377950 h 1377950"/>
              <a:gd name="connsiteX65" fmla="*/ 1955800 w 1955800"/>
              <a:gd name="connsiteY65" fmla="*/ 1377950 h 137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955800" h="1377950">
                <a:moveTo>
                  <a:pt x="0" y="0"/>
                </a:moveTo>
                <a:lnTo>
                  <a:pt x="174625" y="0"/>
                </a:lnTo>
                <a:lnTo>
                  <a:pt x="174625" y="19050"/>
                </a:lnTo>
                <a:lnTo>
                  <a:pt x="307975" y="19050"/>
                </a:lnTo>
                <a:lnTo>
                  <a:pt x="307975" y="19050"/>
                </a:lnTo>
                <a:lnTo>
                  <a:pt x="349250" y="19050"/>
                </a:lnTo>
                <a:lnTo>
                  <a:pt x="349250" y="63500"/>
                </a:lnTo>
                <a:lnTo>
                  <a:pt x="393700" y="63500"/>
                </a:lnTo>
                <a:lnTo>
                  <a:pt x="393700" y="88900"/>
                </a:lnTo>
                <a:lnTo>
                  <a:pt x="415925" y="88900"/>
                </a:lnTo>
                <a:lnTo>
                  <a:pt x="415925" y="88900"/>
                </a:lnTo>
                <a:lnTo>
                  <a:pt x="444500" y="117475"/>
                </a:lnTo>
                <a:lnTo>
                  <a:pt x="476250" y="117475"/>
                </a:lnTo>
                <a:lnTo>
                  <a:pt x="536575" y="117475"/>
                </a:lnTo>
                <a:lnTo>
                  <a:pt x="536575" y="152400"/>
                </a:lnTo>
                <a:lnTo>
                  <a:pt x="558800" y="152400"/>
                </a:lnTo>
                <a:lnTo>
                  <a:pt x="558800" y="200025"/>
                </a:lnTo>
                <a:lnTo>
                  <a:pt x="606425" y="200025"/>
                </a:lnTo>
                <a:lnTo>
                  <a:pt x="606425" y="225425"/>
                </a:lnTo>
                <a:lnTo>
                  <a:pt x="638175" y="225425"/>
                </a:lnTo>
                <a:lnTo>
                  <a:pt x="638175" y="257175"/>
                </a:lnTo>
                <a:lnTo>
                  <a:pt x="676275" y="257175"/>
                </a:lnTo>
                <a:lnTo>
                  <a:pt x="676275" y="307975"/>
                </a:lnTo>
                <a:lnTo>
                  <a:pt x="749300" y="307975"/>
                </a:lnTo>
                <a:lnTo>
                  <a:pt x="749300" y="307975"/>
                </a:lnTo>
                <a:lnTo>
                  <a:pt x="815975" y="307975"/>
                </a:lnTo>
                <a:lnTo>
                  <a:pt x="815975" y="352425"/>
                </a:lnTo>
                <a:lnTo>
                  <a:pt x="854075" y="352425"/>
                </a:lnTo>
                <a:lnTo>
                  <a:pt x="854075" y="393700"/>
                </a:lnTo>
                <a:lnTo>
                  <a:pt x="885825" y="393700"/>
                </a:lnTo>
                <a:lnTo>
                  <a:pt x="885825" y="419100"/>
                </a:lnTo>
                <a:lnTo>
                  <a:pt x="1000125" y="419100"/>
                </a:lnTo>
                <a:lnTo>
                  <a:pt x="1000125" y="466725"/>
                </a:lnTo>
                <a:lnTo>
                  <a:pt x="1031875" y="466725"/>
                </a:lnTo>
                <a:lnTo>
                  <a:pt x="1031875" y="511175"/>
                </a:lnTo>
                <a:lnTo>
                  <a:pt x="1060450" y="511175"/>
                </a:lnTo>
                <a:lnTo>
                  <a:pt x="1060450" y="523875"/>
                </a:lnTo>
                <a:lnTo>
                  <a:pt x="1139825" y="523875"/>
                </a:lnTo>
                <a:lnTo>
                  <a:pt x="1139825" y="549275"/>
                </a:lnTo>
                <a:lnTo>
                  <a:pt x="1190625" y="549275"/>
                </a:lnTo>
                <a:lnTo>
                  <a:pt x="1190625" y="581025"/>
                </a:lnTo>
                <a:lnTo>
                  <a:pt x="1244600" y="581025"/>
                </a:lnTo>
                <a:lnTo>
                  <a:pt x="1244600" y="666750"/>
                </a:lnTo>
                <a:lnTo>
                  <a:pt x="1308100" y="666750"/>
                </a:lnTo>
                <a:lnTo>
                  <a:pt x="1308100" y="701675"/>
                </a:lnTo>
                <a:lnTo>
                  <a:pt x="1336675" y="701675"/>
                </a:lnTo>
                <a:lnTo>
                  <a:pt x="1336675" y="774700"/>
                </a:lnTo>
                <a:lnTo>
                  <a:pt x="1349375" y="774700"/>
                </a:lnTo>
                <a:lnTo>
                  <a:pt x="1349375" y="819150"/>
                </a:lnTo>
                <a:lnTo>
                  <a:pt x="1374775" y="819150"/>
                </a:lnTo>
                <a:lnTo>
                  <a:pt x="1374775" y="857250"/>
                </a:lnTo>
                <a:lnTo>
                  <a:pt x="1390650" y="857250"/>
                </a:lnTo>
                <a:lnTo>
                  <a:pt x="1390650" y="889000"/>
                </a:lnTo>
                <a:lnTo>
                  <a:pt x="1412875" y="889000"/>
                </a:lnTo>
                <a:lnTo>
                  <a:pt x="1412875" y="942975"/>
                </a:lnTo>
                <a:lnTo>
                  <a:pt x="1473200" y="942975"/>
                </a:lnTo>
                <a:lnTo>
                  <a:pt x="1473200" y="1044575"/>
                </a:lnTo>
                <a:lnTo>
                  <a:pt x="1609725" y="1044575"/>
                </a:lnTo>
                <a:lnTo>
                  <a:pt x="1609725" y="1108075"/>
                </a:lnTo>
                <a:lnTo>
                  <a:pt x="1673225" y="1108075"/>
                </a:lnTo>
                <a:lnTo>
                  <a:pt x="1673225" y="1193800"/>
                </a:lnTo>
                <a:lnTo>
                  <a:pt x="1812925" y="1193800"/>
                </a:lnTo>
                <a:lnTo>
                  <a:pt x="1812925" y="1285875"/>
                </a:lnTo>
                <a:lnTo>
                  <a:pt x="1851025" y="1285875"/>
                </a:lnTo>
                <a:lnTo>
                  <a:pt x="1851025" y="1377950"/>
                </a:lnTo>
                <a:lnTo>
                  <a:pt x="1955800" y="1377950"/>
                </a:lnTo>
              </a:path>
            </a:pathLst>
          </a:custGeom>
          <a:noFill/>
          <a:ln w="28575">
            <a:solidFill>
              <a:schemeClr val="accent1"/>
            </a:solidFill>
            <a:miter lim="800000"/>
          </a:ln>
        </p:spPr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vi-VN" altLang="en-US" dirty="0">
                <a:solidFill>
                  <a:srgbClr val="FF0000"/>
                </a:solidFill>
              </a:rPr>
              <a:t>CHAARTED</a:t>
            </a:r>
            <a:r>
              <a:rPr lang="en-US" altLang="vi-VN" dirty="0">
                <a:solidFill>
                  <a:srgbClr val="FF0000"/>
                </a:solidFill>
              </a:rPr>
              <a:t>:</a:t>
            </a:r>
            <a:r>
              <a:rPr lang="en-US" altLang="en-US" dirty="0">
                <a:solidFill>
                  <a:srgbClr val="FF0000"/>
                </a:solidFill>
              </a:rPr>
              <a:t> OS</a:t>
            </a:r>
          </a:p>
        </p:txBody>
      </p:sp>
      <p:sp>
        <p:nvSpPr>
          <p:cNvPr id="19459" name="Content Placeholder 5"/>
          <p:cNvSpPr>
            <a:spLocks noGrp="1"/>
          </p:cNvSpPr>
          <p:nvPr>
            <p:ph idx="1"/>
          </p:nvPr>
        </p:nvSpPr>
        <p:spPr>
          <a:xfrm>
            <a:off x="604677" y="1513047"/>
            <a:ext cx="10877529" cy="797121"/>
          </a:xfrm>
        </p:spPr>
        <p:txBody>
          <a:bodyPr/>
          <a:lstStyle/>
          <a:p>
            <a:r>
              <a:rPr lang="en-US" altLang="en-US" sz="2400" dirty="0"/>
              <a:t>Median follow-up of 53.7 mos in patients with metastatic hormone-sensitive prostate cancer randomized to ADT + docetaxel vs ADT alone (N = 790)</a:t>
            </a: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442223" y="6360081"/>
            <a:ext cx="7851318" cy="276999"/>
          </a:xfrm>
          <a:prstGeom prst="rect">
            <a:avLst/>
          </a:prstGeom>
          <a:noFill/>
          <a:ln>
            <a:noFill/>
          </a:ln>
        </p:spPr>
        <p:txBody>
          <a:bodyPr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09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charset="0"/>
                <a:ea typeface="MS PGothic" panose="020B0600070205080204" pitchFamily="-72" charset="-128"/>
                <a:cs typeface="+mn-cs"/>
              </a:rPr>
              <a:t>Kyriakopoulos. JCO. 2018;36:1080.</a:t>
            </a:r>
          </a:p>
        </p:txBody>
      </p:sp>
      <p:grpSp>
        <p:nvGrpSpPr>
          <p:cNvPr id="19461" name="Group 7"/>
          <p:cNvGrpSpPr/>
          <p:nvPr/>
        </p:nvGrpSpPr>
        <p:grpSpPr bwMode="auto">
          <a:xfrm>
            <a:off x="9389205" y="6215925"/>
            <a:ext cx="2486964" cy="447558"/>
            <a:chOff x="9527309" y="3551529"/>
            <a:chExt cx="2488502" cy="448324"/>
          </a:xfrm>
        </p:grpSpPr>
        <p:pic>
          <p:nvPicPr>
            <p:cNvPr id="19473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7791" y="3551529"/>
              <a:ext cx="551335" cy="179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4" name="Rectangle 8"/>
            <p:cNvSpPr>
              <a:spLocks noChangeArrowheads="1"/>
            </p:cNvSpPr>
            <p:nvPr/>
          </p:nvSpPr>
          <p:spPr bwMode="auto">
            <a:xfrm>
              <a:off x="9527309" y="3691731"/>
              <a:ext cx="2488502" cy="308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bg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bg1"/>
                  </a:solidFill>
                  <a:latin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bg1"/>
                </a:buClr>
                <a:buFont typeface="Arial" panose="020B0604020202020204" pitchFamily="34" charset="0"/>
                <a:buChar char="‒"/>
                <a:defRPr sz="2600">
                  <a:solidFill>
                    <a:schemeClr val="bg1"/>
                  </a:solidFill>
                  <a:latin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bg1"/>
                </a:buClr>
                <a:buFont typeface="Arial" panose="020B0604020202020204" pitchFamily="34" charset="0"/>
                <a:buChar char="‒"/>
                <a:defRPr sz="2400">
                  <a:solidFill>
                    <a:schemeClr val="bg1"/>
                  </a:solidFill>
                  <a:latin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bg1"/>
                </a:buClr>
                <a:buFont typeface="Arial" panose="020B0604020202020204" pitchFamily="34" charset="0"/>
                <a:buChar char="‒"/>
                <a:defRPr sz="2200">
                  <a:solidFill>
                    <a:schemeClr val="bg1"/>
                  </a:solidFill>
                  <a:latin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bg1"/>
                </a:buClr>
                <a:buFont typeface="Arial" panose="020B0604020202020204" pitchFamily="34" charset="0"/>
                <a:buChar char="‒"/>
                <a:defRPr sz="2000">
                  <a:solidFill>
                    <a:schemeClr val="bg1"/>
                  </a:solidFill>
                  <a:latin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bg1"/>
                </a:buClr>
                <a:buFont typeface="Arial" panose="020B0604020202020204" pitchFamily="34" charset="0"/>
                <a:buChar char="‒"/>
                <a:defRPr sz="2000">
                  <a:solidFill>
                    <a:schemeClr val="bg1"/>
                  </a:solidFill>
                  <a:latin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bg1"/>
                </a:buClr>
                <a:buFont typeface="Arial" panose="020B0604020202020204" pitchFamily="34" charset="0"/>
                <a:buChar char="‒"/>
                <a:defRPr sz="2000">
                  <a:solidFill>
                    <a:schemeClr val="bg1"/>
                  </a:solidFill>
                  <a:latin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bg1"/>
                </a:buClr>
                <a:buFont typeface="Arial" panose="020B0604020202020204" pitchFamily="34" charset="0"/>
                <a:buChar char="‒"/>
                <a:defRPr sz="2000">
                  <a:solidFill>
                    <a:schemeClr val="bg1"/>
                  </a:solidFill>
                  <a:latin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bg1"/>
                </a:buClr>
                <a:buFont typeface="Arial" panose="020B0604020202020204" pitchFamily="34" charset="0"/>
                <a:buChar char="‒"/>
                <a:defRPr sz="2000">
                  <a:solidFill>
                    <a:schemeClr val="bg1"/>
                  </a:solidFill>
                  <a:latin typeface="Calibri" panose="020F0502020204030204" charset="0"/>
                </a:defRPr>
              </a:lvl9pPr>
            </a:lstStyle>
            <a:p>
              <a:pPr marL="0" marR="0" lvl="0" indent="0" algn="l" defTabSz="609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charset="0"/>
                  <a:ea typeface="MS PGothic" panose="020B0600070205080204" pitchFamily="-72" charset="-128"/>
                  <a:cs typeface="+mn-cs"/>
                </a:rPr>
                <a:t>Slide credit: 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charset="0"/>
                  <a:ea typeface="MS PGothic" panose="020B0600070205080204" pitchFamily="-72" charset="-128"/>
                  <a:cs typeface="+mn-cs"/>
                  <a:hlinkClick r:id="rId4"/>
                </a:rPr>
                <a:t>clinicaloptions.com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charset="0"/>
                <a:ea typeface="MS PGothic" panose="020B0600070205080204" pitchFamily="-72" charset="-128"/>
                <a:cs typeface="+mn-cs"/>
              </a:endParaRPr>
            </a:p>
          </p:txBody>
        </p:sp>
      </p:grpSp>
      <p:sp>
        <p:nvSpPr>
          <p:cNvPr id="19463" name="TextBox 11"/>
          <p:cNvSpPr txBox="1">
            <a:spLocks noChangeArrowheads="1"/>
          </p:cNvSpPr>
          <p:nvPr/>
        </p:nvSpPr>
        <p:spPr bwMode="auto">
          <a:xfrm>
            <a:off x="4857979" y="2275899"/>
            <a:ext cx="2723236" cy="399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600">
                <a:solidFill>
                  <a:schemeClr val="bg1"/>
                </a:solidFill>
                <a:latin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400">
                <a:solidFill>
                  <a:schemeClr val="bg1"/>
                </a:solidFill>
                <a:latin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200">
                <a:solidFill>
                  <a:schemeClr val="bg1"/>
                </a:solidFill>
                <a:latin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charset="0"/>
              </a:defRPr>
            </a:lvl9pPr>
          </a:lstStyle>
          <a:p>
            <a:pPr marL="0" marR="0" lvl="0" indent="0" algn="ctr" defTabSz="6096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MS PGothic" panose="020B0600070205080204" pitchFamily="-72" charset="-128"/>
                <a:cs typeface="+mn-cs"/>
              </a:rPr>
              <a:t>High-Volume Disease</a:t>
            </a:r>
          </a:p>
        </p:txBody>
      </p:sp>
      <p:sp>
        <p:nvSpPr>
          <p:cNvPr id="19464" name="TextBox 15"/>
          <p:cNvSpPr txBox="1">
            <a:spLocks noChangeArrowheads="1"/>
          </p:cNvSpPr>
          <p:nvPr/>
        </p:nvSpPr>
        <p:spPr bwMode="auto">
          <a:xfrm>
            <a:off x="8818965" y="2275901"/>
            <a:ext cx="2693398" cy="399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600">
                <a:solidFill>
                  <a:schemeClr val="bg1"/>
                </a:solidFill>
                <a:latin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400">
                <a:solidFill>
                  <a:schemeClr val="bg1"/>
                </a:solidFill>
                <a:latin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200">
                <a:solidFill>
                  <a:schemeClr val="bg1"/>
                </a:solidFill>
                <a:latin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charset="0"/>
              </a:defRPr>
            </a:lvl9pPr>
          </a:lstStyle>
          <a:p>
            <a:pPr marL="0" marR="0" lvl="0" indent="0" algn="ctr" defTabSz="6096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MS PGothic" panose="020B0600070205080204" pitchFamily="-72" charset="-128"/>
                <a:cs typeface="+mn-cs"/>
              </a:rPr>
              <a:t>Low-Volume Disease</a:t>
            </a:r>
          </a:p>
        </p:txBody>
      </p:sp>
      <p:sp>
        <p:nvSpPr>
          <p:cNvPr id="19465" name="TextBox 16"/>
          <p:cNvSpPr txBox="1">
            <a:spLocks noChangeArrowheads="1"/>
          </p:cNvSpPr>
          <p:nvPr/>
        </p:nvSpPr>
        <p:spPr bwMode="auto">
          <a:xfrm>
            <a:off x="8918980" y="5987700"/>
            <a:ext cx="2570342" cy="39994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600">
                <a:solidFill>
                  <a:schemeClr val="bg1"/>
                </a:solidFill>
                <a:latin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400">
                <a:solidFill>
                  <a:schemeClr val="bg1"/>
                </a:solidFill>
                <a:latin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200">
                <a:solidFill>
                  <a:schemeClr val="bg1"/>
                </a:solidFill>
                <a:latin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charset="0"/>
              </a:defRPr>
            </a:lvl9pPr>
          </a:lstStyle>
          <a:p>
            <a:pPr marL="0" marR="0" lvl="0" indent="0" algn="ctr" defTabSz="6096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MS PGothic" panose="020B0600070205080204" pitchFamily="-72" charset="-128"/>
                <a:cs typeface="+mn-cs"/>
              </a:rPr>
              <a:t>Mos</a:t>
            </a:r>
          </a:p>
        </p:txBody>
      </p:sp>
      <p:sp>
        <p:nvSpPr>
          <p:cNvPr id="19466" name="TextBox 17"/>
          <p:cNvSpPr txBox="1">
            <a:spLocks noChangeArrowheads="1"/>
          </p:cNvSpPr>
          <p:nvPr/>
        </p:nvSpPr>
        <p:spPr bwMode="auto">
          <a:xfrm>
            <a:off x="4932498" y="5987700"/>
            <a:ext cx="2619972" cy="39994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600">
                <a:solidFill>
                  <a:schemeClr val="bg1"/>
                </a:solidFill>
                <a:latin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400">
                <a:solidFill>
                  <a:schemeClr val="bg1"/>
                </a:solidFill>
                <a:latin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200">
                <a:solidFill>
                  <a:schemeClr val="bg1"/>
                </a:solidFill>
                <a:latin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charset="0"/>
              </a:defRPr>
            </a:lvl9pPr>
          </a:lstStyle>
          <a:p>
            <a:pPr marL="0" marR="0" lvl="0" indent="0" algn="ctr" defTabSz="6096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MS PGothic" panose="020B0600070205080204" pitchFamily="-72" charset="-128"/>
                <a:cs typeface="+mn-cs"/>
              </a:rPr>
              <a:t>Mos</a:t>
            </a:r>
          </a:p>
        </p:txBody>
      </p:sp>
      <p:sp>
        <p:nvSpPr>
          <p:cNvPr id="22" name="TextBox 11"/>
          <p:cNvSpPr txBox="1">
            <a:spLocks noChangeArrowheads="1"/>
          </p:cNvSpPr>
          <p:nvPr/>
        </p:nvSpPr>
        <p:spPr bwMode="auto">
          <a:xfrm>
            <a:off x="1138024" y="2275899"/>
            <a:ext cx="2928093" cy="406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600">
                <a:solidFill>
                  <a:schemeClr val="bg1"/>
                </a:solidFill>
                <a:latin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400">
                <a:solidFill>
                  <a:schemeClr val="bg1"/>
                </a:solidFill>
                <a:latin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200">
                <a:solidFill>
                  <a:schemeClr val="bg1"/>
                </a:solidFill>
                <a:latin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charset="0"/>
              </a:defRPr>
            </a:lvl9pPr>
          </a:lstStyle>
          <a:p>
            <a:pPr marL="0" marR="0" lvl="0" indent="0" algn="ctr" defTabSz="6096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MS PGothic" panose="020B0600070205080204" pitchFamily="-72" charset="-128"/>
                <a:cs typeface="+mn-cs"/>
              </a:rPr>
              <a:t>Total Patient Population</a:t>
            </a:r>
          </a:p>
        </p:txBody>
      </p:sp>
      <p:sp>
        <p:nvSpPr>
          <p:cNvPr id="19470" name="TextBox 22"/>
          <p:cNvSpPr txBox="1">
            <a:spLocks noChangeArrowheads="1"/>
          </p:cNvSpPr>
          <p:nvPr/>
        </p:nvSpPr>
        <p:spPr bwMode="auto">
          <a:xfrm>
            <a:off x="9126784" y="2620334"/>
            <a:ext cx="2870684" cy="95313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600">
                <a:solidFill>
                  <a:schemeClr val="bg1"/>
                </a:solidFill>
                <a:latin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400">
                <a:solidFill>
                  <a:schemeClr val="bg1"/>
                </a:solidFill>
                <a:latin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200">
                <a:solidFill>
                  <a:schemeClr val="bg1"/>
                </a:solidFill>
                <a:latin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charset="0"/>
              </a:defRPr>
            </a:lvl9pPr>
          </a:lstStyle>
          <a:p>
            <a:pPr marL="0" marR="0" lvl="0" indent="0" algn="l" defTabSz="6096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MS PGothic" panose="020B0600070205080204" pitchFamily="-72" charset="-128"/>
                <a:cs typeface="+mn-cs"/>
              </a:rPr>
              <a:t>	      mOS, Mos</a:t>
            </a:r>
            <a:b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MS PGothic" panose="020B0600070205080204" pitchFamily="-72" charset="-128"/>
                <a:cs typeface="+mn-cs"/>
              </a:rPr>
            </a:b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charset="0"/>
                <a:ea typeface="MS PGothic" panose="020B0600070205080204" pitchFamily="-72" charset="-128"/>
                <a:cs typeface="+mn-cs"/>
              </a:rPr>
              <a:t>ADT + docetaxel   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charset="0"/>
                <a:ea typeface="MS PGothic" panose="020B0600070205080204" pitchFamily="-72" charset="-128"/>
                <a:cs typeface="+mn-cs"/>
              </a:rPr>
              <a:t>	63.5</a:t>
            </a:r>
            <a:b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charset="0"/>
                <a:ea typeface="MS PGothic" panose="020B0600070205080204" pitchFamily="-72" charset="-128"/>
                <a:cs typeface="+mn-cs"/>
              </a:rPr>
            </a:b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charset="0"/>
                <a:ea typeface="MS PGothic" panose="020B0600070205080204" pitchFamily="-72" charset="-128"/>
                <a:cs typeface="+mn-cs"/>
              </a:rPr>
              <a:t>ADT alone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MS PGothic" panose="020B0600070205080204" pitchFamily="-72" charset="-128"/>
                <a:cs typeface="+mn-cs"/>
              </a:rPr>
              <a:t>	 	NR</a:t>
            </a:r>
            <a:b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MS PGothic" panose="020B0600070205080204" pitchFamily="-72" charset="-128"/>
                <a:cs typeface="+mn-cs"/>
              </a:rPr>
            </a:b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MS PGothic" panose="020B0600070205080204" pitchFamily="-72" charset="-128"/>
                <a:cs typeface="+mn-cs"/>
              </a:rPr>
              <a:t>HR: 1.04 (95% CI: 0.70-1.55; </a:t>
            </a:r>
            <a:r>
              <a:rPr kumimoji="0" lang="en-US" alt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MS PGothic" panose="020B0600070205080204" pitchFamily="-72" charset="-128"/>
                <a:cs typeface="+mn-cs"/>
              </a:rPr>
              <a:t>P 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MS PGothic" panose="020B0600070205080204" pitchFamily="-72" charset="-128"/>
                <a:cs typeface="+mn-cs"/>
              </a:rPr>
              <a:t>= .86)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461361" y="2620334"/>
            <a:ext cx="3158855" cy="95313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600">
                <a:solidFill>
                  <a:schemeClr val="bg1"/>
                </a:solidFill>
                <a:latin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400">
                <a:solidFill>
                  <a:schemeClr val="bg1"/>
                </a:solidFill>
                <a:latin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200">
                <a:solidFill>
                  <a:schemeClr val="bg1"/>
                </a:solidFill>
                <a:latin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charset="0"/>
              </a:defRPr>
            </a:lvl9pPr>
          </a:lstStyle>
          <a:p>
            <a:pPr marL="0" marR="0" lvl="0" indent="0" algn="l" defTabSz="6096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MS PGothic" panose="020B0600070205080204" pitchFamily="-72" charset="-128"/>
                <a:cs typeface="+mn-cs"/>
              </a:rPr>
              <a:t>	      mOS, Mos</a:t>
            </a:r>
            <a:b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MS PGothic" panose="020B0600070205080204" pitchFamily="-72" charset="-128"/>
                <a:cs typeface="+mn-cs"/>
              </a:rPr>
            </a:b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charset="0"/>
                <a:ea typeface="MS PGothic" panose="020B0600070205080204" pitchFamily="-72" charset="-128"/>
                <a:cs typeface="+mn-cs"/>
              </a:rPr>
              <a:t>ADT + docetaxel   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charset="0"/>
                <a:ea typeface="MS PGothic" panose="020B0600070205080204" pitchFamily="-72" charset="-128"/>
                <a:cs typeface="+mn-cs"/>
              </a:rPr>
              <a:t>	57.6</a:t>
            </a:r>
            <a:b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charset="0"/>
                <a:ea typeface="MS PGothic" panose="020B0600070205080204" pitchFamily="-72" charset="-128"/>
                <a:cs typeface="+mn-cs"/>
              </a:rPr>
            </a:b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charset="0"/>
                <a:ea typeface="MS PGothic" panose="020B0600070205080204" pitchFamily="-72" charset="-128"/>
                <a:cs typeface="+mn-cs"/>
              </a:rPr>
              <a:t>ADT alone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MS PGothic" panose="020B0600070205080204" pitchFamily="-72" charset="-128"/>
                <a:cs typeface="+mn-cs"/>
              </a:rPr>
              <a:t>		47.2</a:t>
            </a:r>
            <a:b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MS PGothic" panose="020B0600070205080204" pitchFamily="-72" charset="-128"/>
                <a:cs typeface="+mn-cs"/>
              </a:rPr>
            </a:b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MS PGothic" panose="020B0600070205080204" pitchFamily="-72" charset="-128"/>
                <a:cs typeface="+mn-cs"/>
              </a:rPr>
              <a:t>HR: 0.72 (95% CI: 0.59-0.89; </a:t>
            </a:r>
            <a:r>
              <a:rPr kumimoji="0" lang="en-US" alt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MS PGothic" panose="020B0600070205080204" pitchFamily="-72" charset="-128"/>
                <a:cs typeface="+mn-cs"/>
              </a:rPr>
              <a:t>P 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MS PGothic" panose="020B0600070205080204" pitchFamily="-72" charset="-128"/>
                <a:cs typeface="+mn-cs"/>
              </a:rPr>
              <a:t>= .0018)</a:t>
            </a:r>
          </a:p>
        </p:txBody>
      </p:sp>
      <p:sp>
        <p:nvSpPr>
          <p:cNvPr id="3" name="TextBox 20"/>
          <p:cNvSpPr txBox="1">
            <a:spLocks noChangeArrowheads="1"/>
          </p:cNvSpPr>
          <p:nvPr/>
        </p:nvSpPr>
        <p:spPr bwMode="auto">
          <a:xfrm>
            <a:off x="5020237" y="2620334"/>
            <a:ext cx="2870684" cy="95313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600">
                <a:solidFill>
                  <a:schemeClr val="bg1"/>
                </a:solidFill>
                <a:latin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400">
                <a:solidFill>
                  <a:schemeClr val="bg1"/>
                </a:solidFill>
                <a:latin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200">
                <a:solidFill>
                  <a:schemeClr val="bg1"/>
                </a:solidFill>
                <a:latin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charset="0"/>
              </a:defRPr>
            </a:lvl9pPr>
          </a:lstStyle>
          <a:p>
            <a:pPr marL="0" marR="0" lvl="0" indent="0" algn="l" defTabSz="6096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MS PGothic" panose="020B0600070205080204" pitchFamily="-72" charset="-128"/>
                <a:cs typeface="+mn-cs"/>
              </a:rPr>
              <a:t>	      mOS, Mos</a:t>
            </a:r>
            <a:b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MS PGothic" panose="020B0600070205080204" pitchFamily="-72" charset="-128"/>
                <a:cs typeface="+mn-cs"/>
              </a:rPr>
            </a:b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charset="0"/>
                <a:ea typeface="MS PGothic" panose="020B0600070205080204" pitchFamily="-72" charset="-128"/>
                <a:cs typeface="+mn-cs"/>
              </a:rPr>
              <a:t>ADT + docetaxel   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charset="0"/>
                <a:ea typeface="MS PGothic" panose="020B0600070205080204" pitchFamily="-72" charset="-128"/>
                <a:cs typeface="+mn-cs"/>
              </a:rPr>
              <a:t>	51.2</a:t>
            </a:r>
            <a:b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MS PGothic" panose="020B0600070205080204" pitchFamily="-72" charset="-128"/>
                <a:cs typeface="+mn-cs"/>
              </a:rPr>
            </a:b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charset="0"/>
                <a:ea typeface="MS PGothic" panose="020B0600070205080204" pitchFamily="-72" charset="-128"/>
                <a:cs typeface="+mn-cs"/>
              </a:rPr>
              <a:t>ADT alone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MS PGothic" panose="020B0600070205080204" pitchFamily="-72" charset="-128"/>
                <a:cs typeface="+mn-cs"/>
              </a:rPr>
              <a:t>		34.4</a:t>
            </a:r>
            <a:b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MS PGothic" panose="020B0600070205080204" pitchFamily="-72" charset="-128"/>
                <a:cs typeface="+mn-cs"/>
              </a:rPr>
            </a:b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MS PGothic" panose="020B0600070205080204" pitchFamily="-72" charset="-128"/>
                <a:cs typeface="+mn-cs"/>
              </a:rPr>
              <a:t>HR: 0.63 (95% CI: 0.50-0.79; </a:t>
            </a:r>
            <a:r>
              <a:rPr kumimoji="0" lang="en-US" alt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MS PGothic" panose="020B0600070205080204" pitchFamily="-72" charset="-128"/>
                <a:cs typeface="+mn-cs"/>
              </a:rPr>
              <a:t>P 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MS PGothic" panose="020B0600070205080204" pitchFamily="-72" charset="-128"/>
                <a:cs typeface="+mn-cs"/>
              </a:rPr>
              <a:t>&lt; .001)</a:t>
            </a:r>
          </a:p>
        </p:txBody>
      </p:sp>
      <p:sp>
        <p:nvSpPr>
          <p:cNvPr id="19479" name="TextBox 19478"/>
          <p:cNvSpPr txBox="1"/>
          <p:nvPr/>
        </p:nvSpPr>
        <p:spPr bwMode="auto">
          <a:xfrm rot="16200000">
            <a:off x="-444150" y="4427860"/>
            <a:ext cx="21851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Survival (%)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602673" y="3419314"/>
            <a:ext cx="3625831" cy="2968332"/>
            <a:chOff x="696805" y="3419314"/>
            <a:chExt cx="3531699" cy="2968332"/>
          </a:xfrm>
        </p:grpSpPr>
        <p:sp>
          <p:nvSpPr>
            <p:cNvPr id="20" name="TextBox 16"/>
            <p:cNvSpPr txBox="1">
              <a:spLocks noChangeArrowheads="1"/>
            </p:cNvSpPr>
            <p:nvPr/>
          </p:nvSpPr>
          <p:spPr bwMode="auto">
            <a:xfrm>
              <a:off x="830552" y="5987700"/>
              <a:ext cx="3397952" cy="39994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bg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bg1"/>
                  </a:solidFill>
                  <a:latin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bg1"/>
                </a:buClr>
                <a:buFont typeface="Arial" panose="020B0604020202020204" pitchFamily="34" charset="0"/>
                <a:buChar char="‒"/>
                <a:defRPr sz="2600">
                  <a:solidFill>
                    <a:schemeClr val="bg1"/>
                  </a:solidFill>
                  <a:latin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bg1"/>
                </a:buClr>
                <a:buFont typeface="Arial" panose="020B0604020202020204" pitchFamily="34" charset="0"/>
                <a:buChar char="‒"/>
                <a:defRPr sz="2400">
                  <a:solidFill>
                    <a:schemeClr val="bg1"/>
                  </a:solidFill>
                  <a:latin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bg1"/>
                </a:buClr>
                <a:buFont typeface="Arial" panose="020B0604020202020204" pitchFamily="34" charset="0"/>
                <a:buChar char="‒"/>
                <a:defRPr sz="2200">
                  <a:solidFill>
                    <a:schemeClr val="bg1"/>
                  </a:solidFill>
                  <a:latin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bg1"/>
                </a:buClr>
                <a:buFont typeface="Arial" panose="020B0604020202020204" pitchFamily="34" charset="0"/>
                <a:buChar char="‒"/>
                <a:defRPr sz="2000">
                  <a:solidFill>
                    <a:schemeClr val="bg1"/>
                  </a:solidFill>
                  <a:latin typeface="Calibri" panose="020F050202020403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bg1"/>
                </a:buClr>
                <a:buFont typeface="Arial" panose="020B0604020202020204" pitchFamily="34" charset="0"/>
                <a:buChar char="‒"/>
                <a:defRPr sz="2000">
                  <a:solidFill>
                    <a:schemeClr val="bg1"/>
                  </a:solidFill>
                  <a:latin typeface="Calibri" panose="020F050202020403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bg1"/>
                </a:buClr>
                <a:buFont typeface="Arial" panose="020B0604020202020204" pitchFamily="34" charset="0"/>
                <a:buChar char="‒"/>
                <a:defRPr sz="2000">
                  <a:solidFill>
                    <a:schemeClr val="bg1"/>
                  </a:solidFill>
                  <a:latin typeface="Calibri" panose="020F050202020403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bg1"/>
                </a:buClr>
                <a:buFont typeface="Arial" panose="020B0604020202020204" pitchFamily="34" charset="0"/>
                <a:buChar char="‒"/>
                <a:defRPr sz="2000">
                  <a:solidFill>
                    <a:schemeClr val="bg1"/>
                  </a:solidFill>
                  <a:latin typeface="Calibri" panose="020F050202020403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bg1"/>
                </a:buClr>
                <a:buFont typeface="Arial" panose="020B0604020202020204" pitchFamily="34" charset="0"/>
                <a:buChar char="‒"/>
                <a:defRPr sz="2000">
                  <a:solidFill>
                    <a:schemeClr val="bg1"/>
                  </a:solidFill>
                  <a:latin typeface="Calibri" panose="020F0502020204030204" charset="0"/>
                </a:defRPr>
              </a:lvl9pPr>
            </a:lstStyle>
            <a:p>
              <a:pPr marL="0" marR="0" lvl="0" indent="0" algn="ctr" defTabSz="609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charset="0"/>
                  <a:ea typeface="MS PGothic" panose="020B0600070205080204" pitchFamily="-72" charset="-128"/>
                  <a:cs typeface="+mn-cs"/>
                </a:rPr>
                <a:t>Mos</a:t>
              </a:r>
            </a:p>
          </p:txBody>
        </p:sp>
        <p:cxnSp>
          <p:nvCxnSpPr>
            <p:cNvPr id="28" name="Straight Connector 27"/>
            <p:cNvCxnSpPr/>
            <p:nvPr/>
          </p:nvCxnSpPr>
          <p:spPr bwMode="auto">
            <a:xfrm>
              <a:off x="1229171" y="3608596"/>
              <a:ext cx="0" cy="2096515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>
              <a:off x="1218258" y="5695584"/>
              <a:ext cx="2611239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456" name="Straight Connector 19455"/>
            <p:cNvCxnSpPr/>
            <p:nvPr/>
          </p:nvCxnSpPr>
          <p:spPr bwMode="auto">
            <a:xfrm flipH="1">
              <a:off x="1167258" y="3608596"/>
              <a:ext cx="6191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 flipH="1">
              <a:off x="1167258" y="4025791"/>
              <a:ext cx="6191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 flipH="1">
              <a:off x="1167258" y="4442986"/>
              <a:ext cx="6191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 flipH="1">
              <a:off x="1167258" y="4860181"/>
              <a:ext cx="6191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 flipH="1">
              <a:off x="1167258" y="5277376"/>
              <a:ext cx="6191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 flipH="1">
              <a:off x="1167258" y="5694570"/>
              <a:ext cx="6191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460" name="Straight Connector 19459"/>
            <p:cNvCxnSpPr/>
            <p:nvPr/>
          </p:nvCxnSpPr>
          <p:spPr bwMode="auto">
            <a:xfrm>
              <a:off x="1229171" y="5705110"/>
              <a:ext cx="0" cy="64008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>
              <a:off x="1516508" y="5705110"/>
              <a:ext cx="0" cy="64008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>
              <a:off x="1803845" y="5705110"/>
              <a:ext cx="0" cy="64008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Connector 53"/>
            <p:cNvCxnSpPr/>
            <p:nvPr/>
          </p:nvCxnSpPr>
          <p:spPr bwMode="auto">
            <a:xfrm>
              <a:off x="2091182" y="5705110"/>
              <a:ext cx="0" cy="64008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>
              <a:off x="2378519" y="5705110"/>
              <a:ext cx="0" cy="64008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>
              <a:off x="2665856" y="5705110"/>
              <a:ext cx="0" cy="64008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>
              <a:off x="2953193" y="5705110"/>
              <a:ext cx="0" cy="64008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>
              <a:off x="3240530" y="5705110"/>
              <a:ext cx="0" cy="64008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>
              <a:off x="3527867" y="5705110"/>
              <a:ext cx="0" cy="64008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>
              <a:off x="3815208" y="5705110"/>
              <a:ext cx="0" cy="64008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469" name="TextBox 19468"/>
            <p:cNvSpPr txBox="1"/>
            <p:nvPr/>
          </p:nvSpPr>
          <p:spPr bwMode="auto">
            <a:xfrm>
              <a:off x="696805" y="3419314"/>
              <a:ext cx="52946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r" defTabSz="1219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+mn-cs"/>
                </a:rPr>
                <a:t>100</a:t>
              </a:r>
            </a:p>
          </p:txBody>
        </p:sp>
        <p:sp>
          <p:nvSpPr>
            <p:cNvPr id="19471" name="TextBox 19470"/>
            <p:cNvSpPr txBox="1"/>
            <p:nvPr/>
          </p:nvSpPr>
          <p:spPr bwMode="auto">
            <a:xfrm>
              <a:off x="696805" y="3836072"/>
              <a:ext cx="5294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r" defTabSz="1219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+mn-cs"/>
                </a:rPr>
                <a:t>80</a:t>
              </a:r>
            </a:p>
          </p:txBody>
        </p:sp>
        <p:sp>
          <p:nvSpPr>
            <p:cNvPr id="19475" name="TextBox 19474"/>
            <p:cNvSpPr txBox="1"/>
            <p:nvPr/>
          </p:nvSpPr>
          <p:spPr bwMode="auto">
            <a:xfrm>
              <a:off x="696805" y="4252830"/>
              <a:ext cx="5294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r" defTabSz="1219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+mn-cs"/>
                </a:rPr>
                <a:t>60</a:t>
              </a:r>
            </a:p>
          </p:txBody>
        </p:sp>
        <p:sp>
          <p:nvSpPr>
            <p:cNvPr id="19476" name="TextBox 19475"/>
            <p:cNvSpPr txBox="1"/>
            <p:nvPr/>
          </p:nvSpPr>
          <p:spPr bwMode="auto">
            <a:xfrm>
              <a:off x="696805" y="4669588"/>
              <a:ext cx="5294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r" defTabSz="1219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+mn-cs"/>
                </a:rPr>
                <a:t>40</a:t>
              </a:r>
            </a:p>
          </p:txBody>
        </p:sp>
        <p:sp>
          <p:nvSpPr>
            <p:cNvPr id="19477" name="TextBox 19476"/>
            <p:cNvSpPr txBox="1"/>
            <p:nvPr/>
          </p:nvSpPr>
          <p:spPr bwMode="auto">
            <a:xfrm>
              <a:off x="696805" y="5086346"/>
              <a:ext cx="5294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r" defTabSz="1219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+mn-cs"/>
                </a:rPr>
                <a:t>20</a:t>
              </a:r>
            </a:p>
          </p:txBody>
        </p:sp>
        <p:sp>
          <p:nvSpPr>
            <p:cNvPr id="19478" name="TextBox 19477"/>
            <p:cNvSpPr txBox="1"/>
            <p:nvPr/>
          </p:nvSpPr>
          <p:spPr bwMode="auto">
            <a:xfrm>
              <a:off x="696805" y="5503104"/>
              <a:ext cx="5294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r" defTabSz="1219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19480" name="TextBox 19479"/>
            <p:cNvSpPr txBox="1"/>
            <p:nvPr/>
          </p:nvSpPr>
          <p:spPr bwMode="auto">
            <a:xfrm>
              <a:off x="3533875" y="5718062"/>
              <a:ext cx="5842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+mn-cs"/>
                </a:rPr>
                <a:t>108</a:t>
              </a:r>
            </a:p>
          </p:txBody>
        </p:sp>
        <p:sp>
          <p:nvSpPr>
            <p:cNvPr id="19481" name="TextBox 19480"/>
            <p:cNvSpPr txBox="1"/>
            <p:nvPr/>
          </p:nvSpPr>
          <p:spPr bwMode="auto">
            <a:xfrm>
              <a:off x="941945" y="5718062"/>
              <a:ext cx="5842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19482" name="TextBox 19481"/>
            <p:cNvSpPr txBox="1"/>
            <p:nvPr/>
          </p:nvSpPr>
          <p:spPr bwMode="auto">
            <a:xfrm>
              <a:off x="1229937" y="5718062"/>
              <a:ext cx="5842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+mn-cs"/>
                </a:rPr>
                <a:t>12</a:t>
              </a:r>
            </a:p>
          </p:txBody>
        </p:sp>
        <p:sp>
          <p:nvSpPr>
            <p:cNvPr id="19483" name="TextBox 19482"/>
            <p:cNvSpPr txBox="1"/>
            <p:nvPr/>
          </p:nvSpPr>
          <p:spPr bwMode="auto">
            <a:xfrm>
              <a:off x="1517929" y="5718062"/>
              <a:ext cx="5842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+mn-cs"/>
                </a:rPr>
                <a:t>24</a:t>
              </a:r>
            </a:p>
          </p:txBody>
        </p:sp>
        <p:sp>
          <p:nvSpPr>
            <p:cNvPr id="19484" name="TextBox 19483"/>
            <p:cNvSpPr txBox="1"/>
            <p:nvPr/>
          </p:nvSpPr>
          <p:spPr bwMode="auto">
            <a:xfrm>
              <a:off x="1805921" y="5718062"/>
              <a:ext cx="5842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+mn-cs"/>
                </a:rPr>
                <a:t>36</a:t>
              </a:r>
            </a:p>
          </p:txBody>
        </p:sp>
        <p:sp>
          <p:nvSpPr>
            <p:cNvPr id="19485" name="TextBox 19484"/>
            <p:cNvSpPr txBox="1"/>
            <p:nvPr/>
          </p:nvSpPr>
          <p:spPr bwMode="auto">
            <a:xfrm>
              <a:off x="2093913" y="5718062"/>
              <a:ext cx="5842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+mn-cs"/>
                </a:rPr>
                <a:t>48</a:t>
              </a:r>
            </a:p>
          </p:txBody>
        </p:sp>
        <p:sp>
          <p:nvSpPr>
            <p:cNvPr id="19486" name="TextBox 19485"/>
            <p:cNvSpPr txBox="1"/>
            <p:nvPr/>
          </p:nvSpPr>
          <p:spPr bwMode="auto">
            <a:xfrm>
              <a:off x="2381905" y="5718062"/>
              <a:ext cx="5842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+mn-cs"/>
                </a:rPr>
                <a:t>60</a:t>
              </a:r>
            </a:p>
          </p:txBody>
        </p:sp>
        <p:sp>
          <p:nvSpPr>
            <p:cNvPr id="19487" name="TextBox 19486"/>
            <p:cNvSpPr txBox="1"/>
            <p:nvPr/>
          </p:nvSpPr>
          <p:spPr bwMode="auto">
            <a:xfrm>
              <a:off x="2669897" y="5718062"/>
              <a:ext cx="5842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+mn-cs"/>
                </a:rPr>
                <a:t>72</a:t>
              </a:r>
            </a:p>
          </p:txBody>
        </p:sp>
        <p:sp>
          <p:nvSpPr>
            <p:cNvPr id="32" name="TextBox 31"/>
            <p:cNvSpPr txBox="1"/>
            <p:nvPr/>
          </p:nvSpPr>
          <p:spPr bwMode="auto">
            <a:xfrm>
              <a:off x="2957889" y="5718062"/>
              <a:ext cx="5842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+mn-cs"/>
                </a:rPr>
                <a:t>84</a:t>
              </a:r>
            </a:p>
          </p:txBody>
        </p:sp>
        <p:sp>
          <p:nvSpPr>
            <p:cNvPr id="33" name="TextBox 32"/>
            <p:cNvSpPr txBox="1"/>
            <p:nvPr/>
          </p:nvSpPr>
          <p:spPr bwMode="auto">
            <a:xfrm>
              <a:off x="3245881" y="5718062"/>
              <a:ext cx="5842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+mn-cs"/>
                </a:rPr>
                <a:t>96</a:t>
              </a:r>
            </a:p>
          </p:txBody>
        </p:sp>
      </p:grpSp>
      <p:sp>
        <p:nvSpPr>
          <p:cNvPr id="36" name="Freeform: Shape 35"/>
          <p:cNvSpPr/>
          <p:nvPr/>
        </p:nvSpPr>
        <p:spPr bwMode="auto">
          <a:xfrm>
            <a:off x="1283939" y="3619136"/>
            <a:ext cx="1990725" cy="1509713"/>
          </a:xfrm>
          <a:custGeom>
            <a:avLst/>
            <a:gdLst>
              <a:gd name="connsiteX0" fmla="*/ 1990725 w 1990725"/>
              <a:gd name="connsiteY0" fmla="*/ 1509713 h 1509713"/>
              <a:gd name="connsiteX1" fmla="*/ 1862138 w 1990725"/>
              <a:gd name="connsiteY1" fmla="*/ 1509713 h 1509713"/>
              <a:gd name="connsiteX2" fmla="*/ 1862138 w 1990725"/>
              <a:gd name="connsiteY2" fmla="*/ 1445419 h 1509713"/>
              <a:gd name="connsiteX3" fmla="*/ 1731169 w 1990725"/>
              <a:gd name="connsiteY3" fmla="*/ 1445419 h 1509713"/>
              <a:gd name="connsiteX4" fmla="*/ 1731169 w 1990725"/>
              <a:gd name="connsiteY4" fmla="*/ 1395413 h 1509713"/>
              <a:gd name="connsiteX5" fmla="*/ 1600200 w 1990725"/>
              <a:gd name="connsiteY5" fmla="*/ 1395413 h 1509713"/>
              <a:gd name="connsiteX6" fmla="*/ 1600200 w 1990725"/>
              <a:gd name="connsiteY6" fmla="*/ 1376363 h 1509713"/>
              <a:gd name="connsiteX7" fmla="*/ 1581150 w 1990725"/>
              <a:gd name="connsiteY7" fmla="*/ 1376363 h 1509713"/>
              <a:gd name="connsiteX8" fmla="*/ 1581150 w 1990725"/>
              <a:gd name="connsiteY8" fmla="*/ 1345406 h 1509713"/>
              <a:gd name="connsiteX9" fmla="*/ 1464469 w 1990725"/>
              <a:gd name="connsiteY9" fmla="*/ 1345406 h 1509713"/>
              <a:gd name="connsiteX10" fmla="*/ 1464469 w 1990725"/>
              <a:gd name="connsiteY10" fmla="*/ 1326356 h 1509713"/>
              <a:gd name="connsiteX11" fmla="*/ 1450182 w 1990725"/>
              <a:gd name="connsiteY11" fmla="*/ 1326356 h 1509713"/>
              <a:gd name="connsiteX12" fmla="*/ 1450182 w 1990725"/>
              <a:gd name="connsiteY12" fmla="*/ 1307306 h 1509713"/>
              <a:gd name="connsiteX13" fmla="*/ 1438275 w 1990725"/>
              <a:gd name="connsiteY13" fmla="*/ 1307306 h 1509713"/>
              <a:gd name="connsiteX14" fmla="*/ 1438275 w 1990725"/>
              <a:gd name="connsiteY14" fmla="*/ 1276350 h 1509713"/>
              <a:gd name="connsiteX15" fmla="*/ 1385888 w 1990725"/>
              <a:gd name="connsiteY15" fmla="*/ 1276350 h 1509713"/>
              <a:gd name="connsiteX16" fmla="*/ 1385888 w 1990725"/>
              <a:gd name="connsiteY16" fmla="*/ 1245394 h 1509713"/>
              <a:gd name="connsiteX17" fmla="*/ 1338263 w 1990725"/>
              <a:gd name="connsiteY17" fmla="*/ 1245394 h 1509713"/>
              <a:gd name="connsiteX18" fmla="*/ 1338263 w 1990725"/>
              <a:gd name="connsiteY18" fmla="*/ 1221581 h 1509713"/>
              <a:gd name="connsiteX19" fmla="*/ 1276350 w 1990725"/>
              <a:gd name="connsiteY19" fmla="*/ 1221581 h 1509713"/>
              <a:gd name="connsiteX20" fmla="*/ 1276350 w 1990725"/>
              <a:gd name="connsiteY20" fmla="*/ 1197769 h 1509713"/>
              <a:gd name="connsiteX21" fmla="*/ 1252538 w 1990725"/>
              <a:gd name="connsiteY21" fmla="*/ 1197769 h 1509713"/>
              <a:gd name="connsiteX22" fmla="*/ 1252538 w 1990725"/>
              <a:gd name="connsiteY22" fmla="*/ 1171575 h 1509713"/>
              <a:gd name="connsiteX23" fmla="*/ 1221582 w 1990725"/>
              <a:gd name="connsiteY23" fmla="*/ 1171575 h 1509713"/>
              <a:gd name="connsiteX24" fmla="*/ 1221582 w 1990725"/>
              <a:gd name="connsiteY24" fmla="*/ 1147763 h 1509713"/>
              <a:gd name="connsiteX25" fmla="*/ 1195388 w 1990725"/>
              <a:gd name="connsiteY25" fmla="*/ 1147763 h 1509713"/>
              <a:gd name="connsiteX26" fmla="*/ 1195388 w 1990725"/>
              <a:gd name="connsiteY26" fmla="*/ 1147763 h 1509713"/>
              <a:gd name="connsiteX27" fmla="*/ 1176338 w 1990725"/>
              <a:gd name="connsiteY27" fmla="*/ 1128713 h 1509713"/>
              <a:gd name="connsiteX28" fmla="*/ 1159669 w 1990725"/>
              <a:gd name="connsiteY28" fmla="*/ 1112044 h 1509713"/>
              <a:gd name="connsiteX29" fmla="*/ 1159669 w 1990725"/>
              <a:gd name="connsiteY29" fmla="*/ 1112044 h 1509713"/>
              <a:gd name="connsiteX30" fmla="*/ 1131094 w 1990725"/>
              <a:gd name="connsiteY30" fmla="*/ 1112044 h 1509713"/>
              <a:gd name="connsiteX31" fmla="*/ 1131094 w 1990725"/>
              <a:gd name="connsiteY31" fmla="*/ 1062038 h 1509713"/>
              <a:gd name="connsiteX32" fmla="*/ 1102519 w 1990725"/>
              <a:gd name="connsiteY32" fmla="*/ 1062038 h 1509713"/>
              <a:gd name="connsiteX33" fmla="*/ 1102519 w 1990725"/>
              <a:gd name="connsiteY33" fmla="*/ 1062038 h 1509713"/>
              <a:gd name="connsiteX34" fmla="*/ 1088231 w 1990725"/>
              <a:gd name="connsiteY34" fmla="*/ 1047750 h 1509713"/>
              <a:gd name="connsiteX35" fmla="*/ 1088231 w 1990725"/>
              <a:gd name="connsiteY35" fmla="*/ 1023938 h 1509713"/>
              <a:gd name="connsiteX36" fmla="*/ 1066800 w 1990725"/>
              <a:gd name="connsiteY36" fmla="*/ 1026319 h 1509713"/>
              <a:gd name="connsiteX37" fmla="*/ 1040607 w 1990725"/>
              <a:gd name="connsiteY37" fmla="*/ 1026319 h 1509713"/>
              <a:gd name="connsiteX38" fmla="*/ 1040607 w 1990725"/>
              <a:gd name="connsiteY38" fmla="*/ 1026319 h 1509713"/>
              <a:gd name="connsiteX39" fmla="*/ 1002507 w 1990725"/>
              <a:gd name="connsiteY39" fmla="*/ 1026319 h 1509713"/>
              <a:gd name="connsiteX40" fmla="*/ 1002507 w 1990725"/>
              <a:gd name="connsiteY40" fmla="*/ 971550 h 1509713"/>
              <a:gd name="connsiteX41" fmla="*/ 957263 w 1990725"/>
              <a:gd name="connsiteY41" fmla="*/ 971550 h 1509713"/>
              <a:gd name="connsiteX42" fmla="*/ 957263 w 1990725"/>
              <a:gd name="connsiteY42" fmla="*/ 914400 h 1509713"/>
              <a:gd name="connsiteX43" fmla="*/ 897732 w 1990725"/>
              <a:gd name="connsiteY43" fmla="*/ 914400 h 1509713"/>
              <a:gd name="connsiteX44" fmla="*/ 897732 w 1990725"/>
              <a:gd name="connsiteY44" fmla="*/ 890588 h 1509713"/>
              <a:gd name="connsiteX45" fmla="*/ 864394 w 1990725"/>
              <a:gd name="connsiteY45" fmla="*/ 890588 h 1509713"/>
              <a:gd name="connsiteX46" fmla="*/ 864394 w 1990725"/>
              <a:gd name="connsiteY46" fmla="*/ 890588 h 1509713"/>
              <a:gd name="connsiteX47" fmla="*/ 840581 w 1990725"/>
              <a:gd name="connsiteY47" fmla="*/ 866775 h 1509713"/>
              <a:gd name="connsiteX48" fmla="*/ 821532 w 1990725"/>
              <a:gd name="connsiteY48" fmla="*/ 847726 h 1509713"/>
              <a:gd name="connsiteX49" fmla="*/ 776288 w 1990725"/>
              <a:gd name="connsiteY49" fmla="*/ 847726 h 1509713"/>
              <a:gd name="connsiteX50" fmla="*/ 776288 w 1990725"/>
              <a:gd name="connsiteY50" fmla="*/ 816769 h 1509713"/>
              <a:gd name="connsiteX51" fmla="*/ 738188 w 1990725"/>
              <a:gd name="connsiteY51" fmla="*/ 816769 h 1509713"/>
              <a:gd name="connsiteX52" fmla="*/ 738188 w 1990725"/>
              <a:gd name="connsiteY52" fmla="*/ 788194 h 1509713"/>
              <a:gd name="connsiteX53" fmla="*/ 714375 w 1990725"/>
              <a:gd name="connsiteY53" fmla="*/ 788194 h 1509713"/>
              <a:gd name="connsiteX54" fmla="*/ 714375 w 1990725"/>
              <a:gd name="connsiteY54" fmla="*/ 740569 h 1509713"/>
              <a:gd name="connsiteX55" fmla="*/ 676275 w 1990725"/>
              <a:gd name="connsiteY55" fmla="*/ 740569 h 1509713"/>
              <a:gd name="connsiteX56" fmla="*/ 676275 w 1990725"/>
              <a:gd name="connsiteY56" fmla="*/ 702469 h 1509713"/>
              <a:gd name="connsiteX57" fmla="*/ 647700 w 1990725"/>
              <a:gd name="connsiteY57" fmla="*/ 702469 h 1509713"/>
              <a:gd name="connsiteX58" fmla="*/ 647700 w 1990725"/>
              <a:gd name="connsiteY58" fmla="*/ 659606 h 1509713"/>
              <a:gd name="connsiteX59" fmla="*/ 628650 w 1990725"/>
              <a:gd name="connsiteY59" fmla="*/ 659606 h 1509713"/>
              <a:gd name="connsiteX60" fmla="*/ 628650 w 1990725"/>
              <a:gd name="connsiteY60" fmla="*/ 631031 h 1509713"/>
              <a:gd name="connsiteX61" fmla="*/ 604838 w 1990725"/>
              <a:gd name="connsiteY61" fmla="*/ 631031 h 1509713"/>
              <a:gd name="connsiteX62" fmla="*/ 604838 w 1990725"/>
              <a:gd name="connsiteY62" fmla="*/ 578644 h 1509713"/>
              <a:gd name="connsiteX63" fmla="*/ 552450 w 1990725"/>
              <a:gd name="connsiteY63" fmla="*/ 578644 h 1509713"/>
              <a:gd name="connsiteX64" fmla="*/ 552450 w 1990725"/>
              <a:gd name="connsiteY64" fmla="*/ 550069 h 1509713"/>
              <a:gd name="connsiteX65" fmla="*/ 528638 w 1990725"/>
              <a:gd name="connsiteY65" fmla="*/ 550069 h 1509713"/>
              <a:gd name="connsiteX66" fmla="*/ 528638 w 1990725"/>
              <a:gd name="connsiteY66" fmla="*/ 507206 h 1509713"/>
              <a:gd name="connsiteX67" fmla="*/ 495300 w 1990725"/>
              <a:gd name="connsiteY67" fmla="*/ 507206 h 1509713"/>
              <a:gd name="connsiteX68" fmla="*/ 495300 w 1990725"/>
              <a:gd name="connsiteY68" fmla="*/ 476250 h 1509713"/>
              <a:gd name="connsiteX69" fmla="*/ 461963 w 1990725"/>
              <a:gd name="connsiteY69" fmla="*/ 476250 h 1509713"/>
              <a:gd name="connsiteX70" fmla="*/ 461963 w 1990725"/>
              <a:gd name="connsiteY70" fmla="*/ 447675 h 1509713"/>
              <a:gd name="connsiteX71" fmla="*/ 431007 w 1990725"/>
              <a:gd name="connsiteY71" fmla="*/ 447675 h 1509713"/>
              <a:gd name="connsiteX72" fmla="*/ 426244 w 1990725"/>
              <a:gd name="connsiteY72" fmla="*/ 402431 h 1509713"/>
              <a:gd name="connsiteX73" fmla="*/ 407194 w 1990725"/>
              <a:gd name="connsiteY73" fmla="*/ 400050 h 1509713"/>
              <a:gd name="connsiteX74" fmla="*/ 392907 w 1990725"/>
              <a:gd name="connsiteY74" fmla="*/ 364331 h 1509713"/>
              <a:gd name="connsiteX75" fmla="*/ 369094 w 1990725"/>
              <a:gd name="connsiteY75" fmla="*/ 357188 h 1509713"/>
              <a:gd name="connsiteX76" fmla="*/ 357188 w 1990725"/>
              <a:gd name="connsiteY76" fmla="*/ 309563 h 1509713"/>
              <a:gd name="connsiteX77" fmla="*/ 340519 w 1990725"/>
              <a:gd name="connsiteY77" fmla="*/ 304800 h 1509713"/>
              <a:gd name="connsiteX78" fmla="*/ 323850 w 1990725"/>
              <a:gd name="connsiteY78" fmla="*/ 264319 h 1509713"/>
              <a:gd name="connsiteX79" fmla="*/ 323850 w 1990725"/>
              <a:gd name="connsiteY79" fmla="*/ 264319 h 1509713"/>
              <a:gd name="connsiteX80" fmla="*/ 292894 w 1990725"/>
              <a:gd name="connsiteY80" fmla="*/ 216694 h 1509713"/>
              <a:gd name="connsiteX81" fmla="*/ 278607 w 1990725"/>
              <a:gd name="connsiteY81" fmla="*/ 209550 h 1509713"/>
              <a:gd name="connsiteX82" fmla="*/ 259557 w 1990725"/>
              <a:gd name="connsiteY82" fmla="*/ 173831 h 1509713"/>
              <a:gd name="connsiteX83" fmla="*/ 238125 w 1990725"/>
              <a:gd name="connsiteY83" fmla="*/ 150019 h 1509713"/>
              <a:gd name="connsiteX84" fmla="*/ 209550 w 1990725"/>
              <a:gd name="connsiteY84" fmla="*/ 142875 h 1509713"/>
              <a:gd name="connsiteX85" fmla="*/ 207169 w 1990725"/>
              <a:gd name="connsiteY85" fmla="*/ 126206 h 1509713"/>
              <a:gd name="connsiteX86" fmla="*/ 185738 w 1990725"/>
              <a:gd name="connsiteY86" fmla="*/ 126206 h 1509713"/>
              <a:gd name="connsiteX87" fmla="*/ 173832 w 1990725"/>
              <a:gd name="connsiteY87" fmla="*/ 71438 h 1509713"/>
              <a:gd name="connsiteX88" fmla="*/ 138113 w 1990725"/>
              <a:gd name="connsiteY88" fmla="*/ 73819 h 1509713"/>
              <a:gd name="connsiteX89" fmla="*/ 135732 w 1990725"/>
              <a:gd name="connsiteY89" fmla="*/ 52388 h 1509713"/>
              <a:gd name="connsiteX90" fmla="*/ 95250 w 1990725"/>
              <a:gd name="connsiteY90" fmla="*/ 47625 h 1509713"/>
              <a:gd name="connsiteX91" fmla="*/ 95250 w 1990725"/>
              <a:gd name="connsiteY91" fmla="*/ 47625 h 1509713"/>
              <a:gd name="connsiteX92" fmla="*/ 95250 w 1990725"/>
              <a:gd name="connsiteY92" fmla="*/ 47625 h 1509713"/>
              <a:gd name="connsiteX93" fmla="*/ 95250 w 1990725"/>
              <a:gd name="connsiteY93" fmla="*/ 47625 h 1509713"/>
              <a:gd name="connsiteX94" fmla="*/ 95250 w 1990725"/>
              <a:gd name="connsiteY94" fmla="*/ 47625 h 1509713"/>
              <a:gd name="connsiteX95" fmla="*/ 95250 w 1990725"/>
              <a:gd name="connsiteY95" fmla="*/ 28575 h 1509713"/>
              <a:gd name="connsiteX96" fmla="*/ 0 w 1990725"/>
              <a:gd name="connsiteY96" fmla="*/ 28575 h 1509713"/>
              <a:gd name="connsiteX97" fmla="*/ 0 w 1990725"/>
              <a:gd name="connsiteY97" fmla="*/ 0 h 1509713"/>
              <a:gd name="connsiteX0-1" fmla="*/ 1990725 w 1990725"/>
              <a:gd name="connsiteY0-2" fmla="*/ 1509713 h 1509713"/>
              <a:gd name="connsiteX1-3" fmla="*/ 1862138 w 1990725"/>
              <a:gd name="connsiteY1-4" fmla="*/ 1509713 h 1509713"/>
              <a:gd name="connsiteX2-5" fmla="*/ 1862138 w 1990725"/>
              <a:gd name="connsiteY2-6" fmla="*/ 1445419 h 1509713"/>
              <a:gd name="connsiteX3-7" fmla="*/ 1731169 w 1990725"/>
              <a:gd name="connsiteY3-8" fmla="*/ 1445419 h 1509713"/>
              <a:gd name="connsiteX4-9" fmla="*/ 1731169 w 1990725"/>
              <a:gd name="connsiteY4-10" fmla="*/ 1395413 h 1509713"/>
              <a:gd name="connsiteX5-11" fmla="*/ 1600200 w 1990725"/>
              <a:gd name="connsiteY5-12" fmla="*/ 1395413 h 1509713"/>
              <a:gd name="connsiteX6-13" fmla="*/ 1600200 w 1990725"/>
              <a:gd name="connsiteY6-14" fmla="*/ 1376363 h 1509713"/>
              <a:gd name="connsiteX7-15" fmla="*/ 1581150 w 1990725"/>
              <a:gd name="connsiteY7-16" fmla="*/ 1376363 h 1509713"/>
              <a:gd name="connsiteX8-17" fmla="*/ 1581150 w 1990725"/>
              <a:gd name="connsiteY8-18" fmla="*/ 1345406 h 1509713"/>
              <a:gd name="connsiteX9-19" fmla="*/ 1464469 w 1990725"/>
              <a:gd name="connsiteY9-20" fmla="*/ 1345406 h 1509713"/>
              <a:gd name="connsiteX10-21" fmla="*/ 1464469 w 1990725"/>
              <a:gd name="connsiteY10-22" fmla="*/ 1326356 h 1509713"/>
              <a:gd name="connsiteX11-23" fmla="*/ 1450182 w 1990725"/>
              <a:gd name="connsiteY11-24" fmla="*/ 1326356 h 1509713"/>
              <a:gd name="connsiteX12-25" fmla="*/ 1450182 w 1990725"/>
              <a:gd name="connsiteY12-26" fmla="*/ 1307306 h 1509713"/>
              <a:gd name="connsiteX13-27" fmla="*/ 1438275 w 1990725"/>
              <a:gd name="connsiteY13-28" fmla="*/ 1307306 h 1509713"/>
              <a:gd name="connsiteX14-29" fmla="*/ 1438275 w 1990725"/>
              <a:gd name="connsiteY14-30" fmla="*/ 1276350 h 1509713"/>
              <a:gd name="connsiteX15-31" fmla="*/ 1385888 w 1990725"/>
              <a:gd name="connsiteY15-32" fmla="*/ 1276350 h 1509713"/>
              <a:gd name="connsiteX16-33" fmla="*/ 1385888 w 1990725"/>
              <a:gd name="connsiteY16-34" fmla="*/ 1245394 h 1509713"/>
              <a:gd name="connsiteX17-35" fmla="*/ 1338263 w 1990725"/>
              <a:gd name="connsiteY17-36" fmla="*/ 1245394 h 1509713"/>
              <a:gd name="connsiteX18-37" fmla="*/ 1338263 w 1990725"/>
              <a:gd name="connsiteY18-38" fmla="*/ 1221581 h 1509713"/>
              <a:gd name="connsiteX19-39" fmla="*/ 1276350 w 1990725"/>
              <a:gd name="connsiteY19-40" fmla="*/ 1221581 h 1509713"/>
              <a:gd name="connsiteX20-41" fmla="*/ 1276350 w 1990725"/>
              <a:gd name="connsiteY20-42" fmla="*/ 1197769 h 1509713"/>
              <a:gd name="connsiteX21-43" fmla="*/ 1252538 w 1990725"/>
              <a:gd name="connsiteY21-44" fmla="*/ 1197769 h 1509713"/>
              <a:gd name="connsiteX22-45" fmla="*/ 1252538 w 1990725"/>
              <a:gd name="connsiteY22-46" fmla="*/ 1171575 h 1509713"/>
              <a:gd name="connsiteX23-47" fmla="*/ 1221582 w 1990725"/>
              <a:gd name="connsiteY23-48" fmla="*/ 1171575 h 1509713"/>
              <a:gd name="connsiteX24-49" fmla="*/ 1221582 w 1990725"/>
              <a:gd name="connsiteY24-50" fmla="*/ 1147763 h 1509713"/>
              <a:gd name="connsiteX25-51" fmla="*/ 1195388 w 1990725"/>
              <a:gd name="connsiteY25-52" fmla="*/ 1147763 h 1509713"/>
              <a:gd name="connsiteX26-53" fmla="*/ 1195388 w 1990725"/>
              <a:gd name="connsiteY26-54" fmla="*/ 1147763 h 1509713"/>
              <a:gd name="connsiteX27-55" fmla="*/ 1176338 w 1990725"/>
              <a:gd name="connsiteY27-56" fmla="*/ 1128713 h 1509713"/>
              <a:gd name="connsiteX28-57" fmla="*/ 1159669 w 1990725"/>
              <a:gd name="connsiteY28-58" fmla="*/ 1112044 h 1509713"/>
              <a:gd name="connsiteX29-59" fmla="*/ 1159669 w 1990725"/>
              <a:gd name="connsiteY29-60" fmla="*/ 1112044 h 1509713"/>
              <a:gd name="connsiteX30-61" fmla="*/ 1131094 w 1990725"/>
              <a:gd name="connsiteY30-62" fmla="*/ 1112044 h 1509713"/>
              <a:gd name="connsiteX31-63" fmla="*/ 1131094 w 1990725"/>
              <a:gd name="connsiteY31-64" fmla="*/ 1062038 h 1509713"/>
              <a:gd name="connsiteX32-65" fmla="*/ 1102519 w 1990725"/>
              <a:gd name="connsiteY32-66" fmla="*/ 1062038 h 1509713"/>
              <a:gd name="connsiteX33-67" fmla="*/ 1102519 w 1990725"/>
              <a:gd name="connsiteY33-68" fmla="*/ 1062038 h 1509713"/>
              <a:gd name="connsiteX34-69" fmla="*/ 1088231 w 1990725"/>
              <a:gd name="connsiteY34-70" fmla="*/ 1047750 h 1509713"/>
              <a:gd name="connsiteX35-71" fmla="*/ 1088231 w 1990725"/>
              <a:gd name="connsiteY35-72" fmla="*/ 1023938 h 1509713"/>
              <a:gd name="connsiteX36-73" fmla="*/ 1066800 w 1990725"/>
              <a:gd name="connsiteY36-74" fmla="*/ 1026319 h 1509713"/>
              <a:gd name="connsiteX37-75" fmla="*/ 1040607 w 1990725"/>
              <a:gd name="connsiteY37-76" fmla="*/ 1026319 h 1509713"/>
              <a:gd name="connsiteX38-77" fmla="*/ 1040607 w 1990725"/>
              <a:gd name="connsiteY38-78" fmla="*/ 1026319 h 1509713"/>
              <a:gd name="connsiteX39-79" fmla="*/ 1002507 w 1990725"/>
              <a:gd name="connsiteY39-80" fmla="*/ 1026319 h 1509713"/>
              <a:gd name="connsiteX40-81" fmla="*/ 1002507 w 1990725"/>
              <a:gd name="connsiteY40-82" fmla="*/ 971550 h 1509713"/>
              <a:gd name="connsiteX41-83" fmla="*/ 957263 w 1990725"/>
              <a:gd name="connsiteY41-84" fmla="*/ 971550 h 1509713"/>
              <a:gd name="connsiteX42-85" fmla="*/ 957263 w 1990725"/>
              <a:gd name="connsiteY42-86" fmla="*/ 914400 h 1509713"/>
              <a:gd name="connsiteX43-87" fmla="*/ 897732 w 1990725"/>
              <a:gd name="connsiteY43-88" fmla="*/ 914400 h 1509713"/>
              <a:gd name="connsiteX44-89" fmla="*/ 897732 w 1990725"/>
              <a:gd name="connsiteY44-90" fmla="*/ 890588 h 1509713"/>
              <a:gd name="connsiteX45-91" fmla="*/ 864394 w 1990725"/>
              <a:gd name="connsiteY45-92" fmla="*/ 890588 h 1509713"/>
              <a:gd name="connsiteX46-93" fmla="*/ 864394 w 1990725"/>
              <a:gd name="connsiteY46-94" fmla="*/ 890588 h 1509713"/>
              <a:gd name="connsiteX47-95" fmla="*/ 840581 w 1990725"/>
              <a:gd name="connsiteY47-96" fmla="*/ 866775 h 1509713"/>
              <a:gd name="connsiteX48-97" fmla="*/ 821532 w 1990725"/>
              <a:gd name="connsiteY48-98" fmla="*/ 847726 h 1509713"/>
              <a:gd name="connsiteX49-99" fmla="*/ 776288 w 1990725"/>
              <a:gd name="connsiteY49-100" fmla="*/ 847726 h 1509713"/>
              <a:gd name="connsiteX50-101" fmla="*/ 776288 w 1990725"/>
              <a:gd name="connsiteY50-102" fmla="*/ 816769 h 1509713"/>
              <a:gd name="connsiteX51-103" fmla="*/ 738188 w 1990725"/>
              <a:gd name="connsiteY51-104" fmla="*/ 816769 h 1509713"/>
              <a:gd name="connsiteX52-105" fmla="*/ 738188 w 1990725"/>
              <a:gd name="connsiteY52-106" fmla="*/ 788194 h 1509713"/>
              <a:gd name="connsiteX53-107" fmla="*/ 714375 w 1990725"/>
              <a:gd name="connsiteY53-108" fmla="*/ 788194 h 1509713"/>
              <a:gd name="connsiteX54-109" fmla="*/ 714375 w 1990725"/>
              <a:gd name="connsiteY54-110" fmla="*/ 740569 h 1509713"/>
              <a:gd name="connsiteX55-111" fmla="*/ 676275 w 1990725"/>
              <a:gd name="connsiteY55-112" fmla="*/ 740569 h 1509713"/>
              <a:gd name="connsiteX56-113" fmla="*/ 676275 w 1990725"/>
              <a:gd name="connsiteY56-114" fmla="*/ 702469 h 1509713"/>
              <a:gd name="connsiteX57-115" fmla="*/ 647700 w 1990725"/>
              <a:gd name="connsiteY57-116" fmla="*/ 702469 h 1509713"/>
              <a:gd name="connsiteX58-117" fmla="*/ 647700 w 1990725"/>
              <a:gd name="connsiteY58-118" fmla="*/ 659606 h 1509713"/>
              <a:gd name="connsiteX59-119" fmla="*/ 628650 w 1990725"/>
              <a:gd name="connsiteY59-120" fmla="*/ 659606 h 1509713"/>
              <a:gd name="connsiteX60-121" fmla="*/ 628650 w 1990725"/>
              <a:gd name="connsiteY60-122" fmla="*/ 631031 h 1509713"/>
              <a:gd name="connsiteX61-123" fmla="*/ 604838 w 1990725"/>
              <a:gd name="connsiteY61-124" fmla="*/ 631031 h 1509713"/>
              <a:gd name="connsiteX62-125" fmla="*/ 604838 w 1990725"/>
              <a:gd name="connsiteY62-126" fmla="*/ 578644 h 1509713"/>
              <a:gd name="connsiteX63-127" fmla="*/ 552450 w 1990725"/>
              <a:gd name="connsiteY63-128" fmla="*/ 578644 h 1509713"/>
              <a:gd name="connsiteX64-129" fmla="*/ 552450 w 1990725"/>
              <a:gd name="connsiteY64-130" fmla="*/ 550069 h 1509713"/>
              <a:gd name="connsiteX65-131" fmla="*/ 528638 w 1990725"/>
              <a:gd name="connsiteY65-132" fmla="*/ 550069 h 1509713"/>
              <a:gd name="connsiteX66-133" fmla="*/ 528638 w 1990725"/>
              <a:gd name="connsiteY66-134" fmla="*/ 507206 h 1509713"/>
              <a:gd name="connsiteX67-135" fmla="*/ 495300 w 1990725"/>
              <a:gd name="connsiteY67-136" fmla="*/ 507206 h 1509713"/>
              <a:gd name="connsiteX68-137" fmla="*/ 495300 w 1990725"/>
              <a:gd name="connsiteY68-138" fmla="*/ 476250 h 1509713"/>
              <a:gd name="connsiteX69-139" fmla="*/ 461963 w 1990725"/>
              <a:gd name="connsiteY69-140" fmla="*/ 476250 h 1509713"/>
              <a:gd name="connsiteX70-141" fmla="*/ 461963 w 1990725"/>
              <a:gd name="connsiteY70-142" fmla="*/ 447675 h 1509713"/>
              <a:gd name="connsiteX71-143" fmla="*/ 431007 w 1990725"/>
              <a:gd name="connsiteY71-144" fmla="*/ 447675 h 1509713"/>
              <a:gd name="connsiteX72-145" fmla="*/ 426244 w 1990725"/>
              <a:gd name="connsiteY72-146" fmla="*/ 402431 h 1509713"/>
              <a:gd name="connsiteX73-147" fmla="*/ 407194 w 1990725"/>
              <a:gd name="connsiteY73-148" fmla="*/ 400050 h 1509713"/>
              <a:gd name="connsiteX74-149" fmla="*/ 392907 w 1990725"/>
              <a:gd name="connsiteY74-150" fmla="*/ 364331 h 1509713"/>
              <a:gd name="connsiteX75-151" fmla="*/ 369094 w 1990725"/>
              <a:gd name="connsiteY75-152" fmla="*/ 357188 h 1509713"/>
              <a:gd name="connsiteX76-153" fmla="*/ 357188 w 1990725"/>
              <a:gd name="connsiteY76-154" fmla="*/ 309563 h 1509713"/>
              <a:gd name="connsiteX77-155" fmla="*/ 340519 w 1990725"/>
              <a:gd name="connsiteY77-156" fmla="*/ 304800 h 1509713"/>
              <a:gd name="connsiteX78-157" fmla="*/ 323850 w 1990725"/>
              <a:gd name="connsiteY78-158" fmla="*/ 264319 h 1509713"/>
              <a:gd name="connsiteX79-159" fmla="*/ 323850 w 1990725"/>
              <a:gd name="connsiteY79-160" fmla="*/ 264319 h 1509713"/>
              <a:gd name="connsiteX80-161" fmla="*/ 292894 w 1990725"/>
              <a:gd name="connsiteY80-162" fmla="*/ 216694 h 1509713"/>
              <a:gd name="connsiteX81-163" fmla="*/ 278607 w 1990725"/>
              <a:gd name="connsiteY81-164" fmla="*/ 209550 h 1509713"/>
              <a:gd name="connsiteX82-165" fmla="*/ 250032 w 1990725"/>
              <a:gd name="connsiteY82-166" fmla="*/ 176213 h 1509713"/>
              <a:gd name="connsiteX83-167" fmla="*/ 238125 w 1990725"/>
              <a:gd name="connsiteY83-168" fmla="*/ 150019 h 1509713"/>
              <a:gd name="connsiteX84-169" fmla="*/ 209550 w 1990725"/>
              <a:gd name="connsiteY84-170" fmla="*/ 142875 h 1509713"/>
              <a:gd name="connsiteX85-171" fmla="*/ 207169 w 1990725"/>
              <a:gd name="connsiteY85-172" fmla="*/ 126206 h 1509713"/>
              <a:gd name="connsiteX86-173" fmla="*/ 185738 w 1990725"/>
              <a:gd name="connsiteY86-174" fmla="*/ 126206 h 1509713"/>
              <a:gd name="connsiteX87-175" fmla="*/ 173832 w 1990725"/>
              <a:gd name="connsiteY87-176" fmla="*/ 71438 h 1509713"/>
              <a:gd name="connsiteX88-177" fmla="*/ 138113 w 1990725"/>
              <a:gd name="connsiteY88-178" fmla="*/ 73819 h 1509713"/>
              <a:gd name="connsiteX89-179" fmla="*/ 135732 w 1990725"/>
              <a:gd name="connsiteY89-180" fmla="*/ 52388 h 1509713"/>
              <a:gd name="connsiteX90-181" fmla="*/ 95250 w 1990725"/>
              <a:gd name="connsiteY90-182" fmla="*/ 47625 h 1509713"/>
              <a:gd name="connsiteX91-183" fmla="*/ 95250 w 1990725"/>
              <a:gd name="connsiteY91-184" fmla="*/ 47625 h 1509713"/>
              <a:gd name="connsiteX92-185" fmla="*/ 95250 w 1990725"/>
              <a:gd name="connsiteY92-186" fmla="*/ 47625 h 1509713"/>
              <a:gd name="connsiteX93-187" fmla="*/ 95250 w 1990725"/>
              <a:gd name="connsiteY93-188" fmla="*/ 47625 h 1509713"/>
              <a:gd name="connsiteX94-189" fmla="*/ 95250 w 1990725"/>
              <a:gd name="connsiteY94-190" fmla="*/ 47625 h 1509713"/>
              <a:gd name="connsiteX95-191" fmla="*/ 95250 w 1990725"/>
              <a:gd name="connsiteY95-192" fmla="*/ 28575 h 1509713"/>
              <a:gd name="connsiteX96-193" fmla="*/ 0 w 1990725"/>
              <a:gd name="connsiteY96-194" fmla="*/ 28575 h 1509713"/>
              <a:gd name="connsiteX97-195" fmla="*/ 0 w 1990725"/>
              <a:gd name="connsiteY97-196" fmla="*/ 0 h 15097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</a:cxnLst>
            <a:rect l="l" t="t" r="r" b="b"/>
            <a:pathLst>
              <a:path w="1990725" h="1509713">
                <a:moveTo>
                  <a:pt x="1990725" y="1509713"/>
                </a:moveTo>
                <a:lnTo>
                  <a:pt x="1862138" y="1509713"/>
                </a:lnTo>
                <a:lnTo>
                  <a:pt x="1862138" y="1445419"/>
                </a:lnTo>
                <a:lnTo>
                  <a:pt x="1731169" y="1445419"/>
                </a:lnTo>
                <a:lnTo>
                  <a:pt x="1731169" y="1395413"/>
                </a:lnTo>
                <a:lnTo>
                  <a:pt x="1600200" y="1395413"/>
                </a:lnTo>
                <a:lnTo>
                  <a:pt x="1600200" y="1376363"/>
                </a:lnTo>
                <a:lnTo>
                  <a:pt x="1581150" y="1376363"/>
                </a:lnTo>
                <a:lnTo>
                  <a:pt x="1581150" y="1345406"/>
                </a:lnTo>
                <a:lnTo>
                  <a:pt x="1464469" y="1345406"/>
                </a:lnTo>
                <a:lnTo>
                  <a:pt x="1464469" y="1326356"/>
                </a:lnTo>
                <a:lnTo>
                  <a:pt x="1450182" y="1326356"/>
                </a:lnTo>
                <a:lnTo>
                  <a:pt x="1450182" y="1307306"/>
                </a:lnTo>
                <a:lnTo>
                  <a:pt x="1438275" y="1307306"/>
                </a:lnTo>
                <a:lnTo>
                  <a:pt x="1438275" y="1276350"/>
                </a:lnTo>
                <a:lnTo>
                  <a:pt x="1385888" y="1276350"/>
                </a:lnTo>
                <a:lnTo>
                  <a:pt x="1385888" y="1245394"/>
                </a:lnTo>
                <a:lnTo>
                  <a:pt x="1338263" y="1245394"/>
                </a:lnTo>
                <a:lnTo>
                  <a:pt x="1338263" y="1221581"/>
                </a:lnTo>
                <a:lnTo>
                  <a:pt x="1276350" y="1221581"/>
                </a:lnTo>
                <a:lnTo>
                  <a:pt x="1276350" y="1197769"/>
                </a:lnTo>
                <a:lnTo>
                  <a:pt x="1252538" y="1197769"/>
                </a:lnTo>
                <a:lnTo>
                  <a:pt x="1252538" y="1171575"/>
                </a:lnTo>
                <a:lnTo>
                  <a:pt x="1221582" y="1171575"/>
                </a:lnTo>
                <a:lnTo>
                  <a:pt x="1221582" y="1147763"/>
                </a:lnTo>
                <a:lnTo>
                  <a:pt x="1195388" y="1147763"/>
                </a:lnTo>
                <a:lnTo>
                  <a:pt x="1195388" y="1147763"/>
                </a:lnTo>
                <a:lnTo>
                  <a:pt x="1176338" y="1128713"/>
                </a:lnTo>
                <a:lnTo>
                  <a:pt x="1159669" y="1112044"/>
                </a:lnTo>
                <a:lnTo>
                  <a:pt x="1159669" y="1112044"/>
                </a:lnTo>
                <a:lnTo>
                  <a:pt x="1131094" y="1112044"/>
                </a:lnTo>
                <a:lnTo>
                  <a:pt x="1131094" y="1062038"/>
                </a:lnTo>
                <a:lnTo>
                  <a:pt x="1102519" y="1062038"/>
                </a:lnTo>
                <a:lnTo>
                  <a:pt x="1102519" y="1062038"/>
                </a:lnTo>
                <a:lnTo>
                  <a:pt x="1088231" y="1047750"/>
                </a:lnTo>
                <a:lnTo>
                  <a:pt x="1088231" y="1023938"/>
                </a:lnTo>
                <a:lnTo>
                  <a:pt x="1066800" y="1026319"/>
                </a:lnTo>
                <a:lnTo>
                  <a:pt x="1040607" y="1026319"/>
                </a:lnTo>
                <a:lnTo>
                  <a:pt x="1040607" y="1026319"/>
                </a:lnTo>
                <a:lnTo>
                  <a:pt x="1002507" y="1026319"/>
                </a:lnTo>
                <a:lnTo>
                  <a:pt x="1002507" y="971550"/>
                </a:lnTo>
                <a:lnTo>
                  <a:pt x="957263" y="971550"/>
                </a:lnTo>
                <a:lnTo>
                  <a:pt x="957263" y="914400"/>
                </a:lnTo>
                <a:lnTo>
                  <a:pt x="897732" y="914400"/>
                </a:lnTo>
                <a:lnTo>
                  <a:pt x="897732" y="890588"/>
                </a:lnTo>
                <a:lnTo>
                  <a:pt x="864394" y="890588"/>
                </a:lnTo>
                <a:lnTo>
                  <a:pt x="864394" y="890588"/>
                </a:lnTo>
                <a:lnTo>
                  <a:pt x="840581" y="866775"/>
                </a:lnTo>
                <a:lnTo>
                  <a:pt x="821532" y="847726"/>
                </a:lnTo>
                <a:lnTo>
                  <a:pt x="776288" y="847726"/>
                </a:lnTo>
                <a:lnTo>
                  <a:pt x="776288" y="816769"/>
                </a:lnTo>
                <a:lnTo>
                  <a:pt x="738188" y="816769"/>
                </a:lnTo>
                <a:lnTo>
                  <a:pt x="738188" y="788194"/>
                </a:lnTo>
                <a:lnTo>
                  <a:pt x="714375" y="788194"/>
                </a:lnTo>
                <a:lnTo>
                  <a:pt x="714375" y="740569"/>
                </a:lnTo>
                <a:lnTo>
                  <a:pt x="676275" y="740569"/>
                </a:lnTo>
                <a:lnTo>
                  <a:pt x="676275" y="702469"/>
                </a:lnTo>
                <a:lnTo>
                  <a:pt x="647700" y="702469"/>
                </a:lnTo>
                <a:lnTo>
                  <a:pt x="647700" y="659606"/>
                </a:lnTo>
                <a:lnTo>
                  <a:pt x="628650" y="659606"/>
                </a:lnTo>
                <a:lnTo>
                  <a:pt x="628650" y="631031"/>
                </a:lnTo>
                <a:lnTo>
                  <a:pt x="604838" y="631031"/>
                </a:lnTo>
                <a:lnTo>
                  <a:pt x="604838" y="578644"/>
                </a:lnTo>
                <a:lnTo>
                  <a:pt x="552450" y="578644"/>
                </a:lnTo>
                <a:lnTo>
                  <a:pt x="552450" y="550069"/>
                </a:lnTo>
                <a:lnTo>
                  <a:pt x="528638" y="550069"/>
                </a:lnTo>
                <a:lnTo>
                  <a:pt x="528638" y="507206"/>
                </a:lnTo>
                <a:lnTo>
                  <a:pt x="495300" y="507206"/>
                </a:lnTo>
                <a:lnTo>
                  <a:pt x="495300" y="476250"/>
                </a:lnTo>
                <a:lnTo>
                  <a:pt x="461963" y="476250"/>
                </a:lnTo>
                <a:lnTo>
                  <a:pt x="461963" y="447675"/>
                </a:lnTo>
                <a:lnTo>
                  <a:pt x="431007" y="447675"/>
                </a:lnTo>
                <a:lnTo>
                  <a:pt x="426244" y="402431"/>
                </a:lnTo>
                <a:lnTo>
                  <a:pt x="407194" y="400050"/>
                </a:lnTo>
                <a:lnTo>
                  <a:pt x="392907" y="364331"/>
                </a:lnTo>
                <a:lnTo>
                  <a:pt x="369094" y="357188"/>
                </a:lnTo>
                <a:lnTo>
                  <a:pt x="357188" y="309563"/>
                </a:lnTo>
                <a:lnTo>
                  <a:pt x="340519" y="304800"/>
                </a:lnTo>
                <a:lnTo>
                  <a:pt x="323850" y="264319"/>
                </a:lnTo>
                <a:lnTo>
                  <a:pt x="323850" y="264319"/>
                </a:lnTo>
                <a:lnTo>
                  <a:pt x="292894" y="216694"/>
                </a:lnTo>
                <a:lnTo>
                  <a:pt x="278607" y="209550"/>
                </a:lnTo>
                <a:lnTo>
                  <a:pt x="250032" y="176213"/>
                </a:lnTo>
                <a:lnTo>
                  <a:pt x="238125" y="150019"/>
                </a:lnTo>
                <a:lnTo>
                  <a:pt x="209550" y="142875"/>
                </a:lnTo>
                <a:lnTo>
                  <a:pt x="207169" y="126206"/>
                </a:lnTo>
                <a:lnTo>
                  <a:pt x="185738" y="126206"/>
                </a:lnTo>
                <a:lnTo>
                  <a:pt x="173832" y="71438"/>
                </a:lnTo>
                <a:lnTo>
                  <a:pt x="138113" y="73819"/>
                </a:lnTo>
                <a:lnTo>
                  <a:pt x="135732" y="52388"/>
                </a:lnTo>
                <a:lnTo>
                  <a:pt x="95250" y="47625"/>
                </a:lnTo>
                <a:lnTo>
                  <a:pt x="95250" y="47625"/>
                </a:lnTo>
                <a:lnTo>
                  <a:pt x="95250" y="47625"/>
                </a:lnTo>
                <a:lnTo>
                  <a:pt x="95250" y="47625"/>
                </a:lnTo>
                <a:lnTo>
                  <a:pt x="95250" y="47625"/>
                </a:lnTo>
                <a:lnTo>
                  <a:pt x="95250" y="28575"/>
                </a:lnTo>
                <a:lnTo>
                  <a:pt x="0" y="28575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accent3"/>
            </a:solidFill>
            <a:miter lim="800000"/>
          </a:ln>
        </p:spPr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5" name="Freeform: Shape 34"/>
          <p:cNvSpPr/>
          <p:nvPr/>
        </p:nvSpPr>
        <p:spPr bwMode="auto">
          <a:xfrm>
            <a:off x="1241077" y="3614374"/>
            <a:ext cx="2528887" cy="1581150"/>
          </a:xfrm>
          <a:custGeom>
            <a:avLst/>
            <a:gdLst>
              <a:gd name="connsiteX0" fmla="*/ 2528887 w 2528887"/>
              <a:gd name="connsiteY0" fmla="*/ 1581150 h 1581150"/>
              <a:gd name="connsiteX1" fmla="*/ 1888331 w 2528887"/>
              <a:gd name="connsiteY1" fmla="*/ 1581150 h 1581150"/>
              <a:gd name="connsiteX2" fmla="*/ 1888331 w 2528887"/>
              <a:gd name="connsiteY2" fmla="*/ 1538287 h 1581150"/>
              <a:gd name="connsiteX3" fmla="*/ 1874044 w 2528887"/>
              <a:gd name="connsiteY3" fmla="*/ 1538287 h 1581150"/>
              <a:gd name="connsiteX4" fmla="*/ 1874044 w 2528887"/>
              <a:gd name="connsiteY4" fmla="*/ 1495425 h 1581150"/>
              <a:gd name="connsiteX5" fmla="*/ 1835944 w 2528887"/>
              <a:gd name="connsiteY5" fmla="*/ 1495425 h 1581150"/>
              <a:gd name="connsiteX6" fmla="*/ 1835944 w 2528887"/>
              <a:gd name="connsiteY6" fmla="*/ 1462087 h 1581150"/>
              <a:gd name="connsiteX7" fmla="*/ 1802606 w 2528887"/>
              <a:gd name="connsiteY7" fmla="*/ 1462087 h 1581150"/>
              <a:gd name="connsiteX8" fmla="*/ 1802606 w 2528887"/>
              <a:gd name="connsiteY8" fmla="*/ 1426368 h 1581150"/>
              <a:gd name="connsiteX9" fmla="*/ 1776412 w 2528887"/>
              <a:gd name="connsiteY9" fmla="*/ 1426368 h 1581150"/>
              <a:gd name="connsiteX10" fmla="*/ 1776412 w 2528887"/>
              <a:gd name="connsiteY10" fmla="*/ 1383506 h 1581150"/>
              <a:gd name="connsiteX11" fmla="*/ 1740694 w 2528887"/>
              <a:gd name="connsiteY11" fmla="*/ 1383506 h 1581150"/>
              <a:gd name="connsiteX12" fmla="*/ 1740694 w 2528887"/>
              <a:gd name="connsiteY12" fmla="*/ 1321593 h 1581150"/>
              <a:gd name="connsiteX13" fmla="*/ 1714500 w 2528887"/>
              <a:gd name="connsiteY13" fmla="*/ 1321593 h 1581150"/>
              <a:gd name="connsiteX14" fmla="*/ 1714500 w 2528887"/>
              <a:gd name="connsiteY14" fmla="*/ 1290637 h 1581150"/>
              <a:gd name="connsiteX15" fmla="*/ 1659731 w 2528887"/>
              <a:gd name="connsiteY15" fmla="*/ 1290637 h 1581150"/>
              <a:gd name="connsiteX16" fmla="*/ 1659731 w 2528887"/>
              <a:gd name="connsiteY16" fmla="*/ 1233487 h 1581150"/>
              <a:gd name="connsiteX17" fmla="*/ 1609725 w 2528887"/>
              <a:gd name="connsiteY17" fmla="*/ 1233487 h 1581150"/>
              <a:gd name="connsiteX18" fmla="*/ 1609725 w 2528887"/>
              <a:gd name="connsiteY18" fmla="*/ 1214437 h 1581150"/>
              <a:gd name="connsiteX19" fmla="*/ 1590675 w 2528887"/>
              <a:gd name="connsiteY19" fmla="*/ 1214437 h 1581150"/>
              <a:gd name="connsiteX20" fmla="*/ 1590675 w 2528887"/>
              <a:gd name="connsiteY20" fmla="*/ 1193006 h 1581150"/>
              <a:gd name="connsiteX21" fmla="*/ 1528762 w 2528887"/>
              <a:gd name="connsiteY21" fmla="*/ 1193006 h 1581150"/>
              <a:gd name="connsiteX22" fmla="*/ 1528762 w 2528887"/>
              <a:gd name="connsiteY22" fmla="*/ 1154906 h 1581150"/>
              <a:gd name="connsiteX23" fmla="*/ 1469231 w 2528887"/>
              <a:gd name="connsiteY23" fmla="*/ 1154906 h 1581150"/>
              <a:gd name="connsiteX24" fmla="*/ 1469231 w 2528887"/>
              <a:gd name="connsiteY24" fmla="*/ 1126331 h 1581150"/>
              <a:gd name="connsiteX25" fmla="*/ 1428750 w 2528887"/>
              <a:gd name="connsiteY25" fmla="*/ 1126331 h 1581150"/>
              <a:gd name="connsiteX26" fmla="*/ 1428750 w 2528887"/>
              <a:gd name="connsiteY26" fmla="*/ 1095375 h 1581150"/>
              <a:gd name="connsiteX27" fmla="*/ 1395412 w 2528887"/>
              <a:gd name="connsiteY27" fmla="*/ 1095375 h 1581150"/>
              <a:gd name="connsiteX28" fmla="*/ 1395412 w 2528887"/>
              <a:gd name="connsiteY28" fmla="*/ 1057275 h 1581150"/>
              <a:gd name="connsiteX29" fmla="*/ 1371600 w 2528887"/>
              <a:gd name="connsiteY29" fmla="*/ 1057275 h 1581150"/>
              <a:gd name="connsiteX30" fmla="*/ 1371600 w 2528887"/>
              <a:gd name="connsiteY30" fmla="*/ 1000125 h 1581150"/>
              <a:gd name="connsiteX31" fmla="*/ 1338262 w 2528887"/>
              <a:gd name="connsiteY31" fmla="*/ 1000125 h 1581150"/>
              <a:gd name="connsiteX32" fmla="*/ 1338262 w 2528887"/>
              <a:gd name="connsiteY32" fmla="*/ 971550 h 1581150"/>
              <a:gd name="connsiteX33" fmla="*/ 1288256 w 2528887"/>
              <a:gd name="connsiteY33" fmla="*/ 971550 h 1581150"/>
              <a:gd name="connsiteX34" fmla="*/ 1288256 w 2528887"/>
              <a:gd name="connsiteY34" fmla="*/ 940593 h 1581150"/>
              <a:gd name="connsiteX35" fmla="*/ 1243012 w 2528887"/>
              <a:gd name="connsiteY35" fmla="*/ 940593 h 1581150"/>
              <a:gd name="connsiteX36" fmla="*/ 1243012 w 2528887"/>
              <a:gd name="connsiteY36" fmla="*/ 904875 h 1581150"/>
              <a:gd name="connsiteX37" fmla="*/ 1216819 w 2528887"/>
              <a:gd name="connsiteY37" fmla="*/ 904875 h 1581150"/>
              <a:gd name="connsiteX38" fmla="*/ 1216819 w 2528887"/>
              <a:gd name="connsiteY38" fmla="*/ 873918 h 1581150"/>
              <a:gd name="connsiteX39" fmla="*/ 1176337 w 2528887"/>
              <a:gd name="connsiteY39" fmla="*/ 873918 h 1581150"/>
              <a:gd name="connsiteX40" fmla="*/ 1176337 w 2528887"/>
              <a:gd name="connsiteY40" fmla="*/ 847725 h 1581150"/>
              <a:gd name="connsiteX41" fmla="*/ 1150144 w 2528887"/>
              <a:gd name="connsiteY41" fmla="*/ 847725 h 1581150"/>
              <a:gd name="connsiteX42" fmla="*/ 1150144 w 2528887"/>
              <a:gd name="connsiteY42" fmla="*/ 833437 h 1581150"/>
              <a:gd name="connsiteX43" fmla="*/ 1150144 w 2528887"/>
              <a:gd name="connsiteY43" fmla="*/ 833437 h 1581150"/>
              <a:gd name="connsiteX44" fmla="*/ 1133475 w 2528887"/>
              <a:gd name="connsiteY44" fmla="*/ 816768 h 1581150"/>
              <a:gd name="connsiteX45" fmla="*/ 1083469 w 2528887"/>
              <a:gd name="connsiteY45" fmla="*/ 816768 h 1581150"/>
              <a:gd name="connsiteX46" fmla="*/ 1083469 w 2528887"/>
              <a:gd name="connsiteY46" fmla="*/ 771525 h 1581150"/>
              <a:gd name="connsiteX47" fmla="*/ 1059656 w 2528887"/>
              <a:gd name="connsiteY47" fmla="*/ 771525 h 1581150"/>
              <a:gd name="connsiteX48" fmla="*/ 1059656 w 2528887"/>
              <a:gd name="connsiteY48" fmla="*/ 750093 h 1581150"/>
              <a:gd name="connsiteX49" fmla="*/ 1059656 w 2528887"/>
              <a:gd name="connsiteY49" fmla="*/ 750093 h 1581150"/>
              <a:gd name="connsiteX50" fmla="*/ 1033462 w 2528887"/>
              <a:gd name="connsiteY50" fmla="*/ 723899 h 1581150"/>
              <a:gd name="connsiteX51" fmla="*/ 997744 w 2528887"/>
              <a:gd name="connsiteY51" fmla="*/ 723899 h 1581150"/>
              <a:gd name="connsiteX52" fmla="*/ 997744 w 2528887"/>
              <a:gd name="connsiteY52" fmla="*/ 697706 h 1581150"/>
              <a:gd name="connsiteX53" fmla="*/ 962025 w 2528887"/>
              <a:gd name="connsiteY53" fmla="*/ 697706 h 1581150"/>
              <a:gd name="connsiteX54" fmla="*/ 962025 w 2528887"/>
              <a:gd name="connsiteY54" fmla="*/ 671512 h 1581150"/>
              <a:gd name="connsiteX55" fmla="*/ 914400 w 2528887"/>
              <a:gd name="connsiteY55" fmla="*/ 671512 h 1581150"/>
              <a:gd name="connsiteX56" fmla="*/ 914400 w 2528887"/>
              <a:gd name="connsiteY56" fmla="*/ 635793 h 1581150"/>
              <a:gd name="connsiteX57" fmla="*/ 881062 w 2528887"/>
              <a:gd name="connsiteY57" fmla="*/ 635793 h 1581150"/>
              <a:gd name="connsiteX58" fmla="*/ 881062 w 2528887"/>
              <a:gd name="connsiteY58" fmla="*/ 590550 h 1581150"/>
              <a:gd name="connsiteX59" fmla="*/ 831056 w 2528887"/>
              <a:gd name="connsiteY59" fmla="*/ 590550 h 1581150"/>
              <a:gd name="connsiteX60" fmla="*/ 831056 w 2528887"/>
              <a:gd name="connsiteY60" fmla="*/ 559593 h 1581150"/>
              <a:gd name="connsiteX61" fmla="*/ 783431 w 2528887"/>
              <a:gd name="connsiteY61" fmla="*/ 559593 h 1581150"/>
              <a:gd name="connsiteX62" fmla="*/ 783431 w 2528887"/>
              <a:gd name="connsiteY62" fmla="*/ 528637 h 1581150"/>
              <a:gd name="connsiteX63" fmla="*/ 752475 w 2528887"/>
              <a:gd name="connsiteY63" fmla="*/ 528637 h 1581150"/>
              <a:gd name="connsiteX64" fmla="*/ 752475 w 2528887"/>
              <a:gd name="connsiteY64" fmla="*/ 507206 h 1581150"/>
              <a:gd name="connsiteX65" fmla="*/ 726281 w 2528887"/>
              <a:gd name="connsiteY65" fmla="*/ 507206 h 1581150"/>
              <a:gd name="connsiteX66" fmla="*/ 726281 w 2528887"/>
              <a:gd name="connsiteY66" fmla="*/ 483393 h 1581150"/>
              <a:gd name="connsiteX67" fmla="*/ 697706 w 2528887"/>
              <a:gd name="connsiteY67" fmla="*/ 483393 h 1581150"/>
              <a:gd name="connsiteX68" fmla="*/ 697706 w 2528887"/>
              <a:gd name="connsiteY68" fmla="*/ 483393 h 1581150"/>
              <a:gd name="connsiteX69" fmla="*/ 676275 w 2528887"/>
              <a:gd name="connsiteY69" fmla="*/ 461962 h 1581150"/>
              <a:gd name="connsiteX70" fmla="*/ 676275 w 2528887"/>
              <a:gd name="connsiteY70" fmla="*/ 442912 h 1581150"/>
              <a:gd name="connsiteX71" fmla="*/ 640556 w 2528887"/>
              <a:gd name="connsiteY71" fmla="*/ 442912 h 1581150"/>
              <a:gd name="connsiteX72" fmla="*/ 640556 w 2528887"/>
              <a:gd name="connsiteY72" fmla="*/ 407193 h 1581150"/>
              <a:gd name="connsiteX73" fmla="*/ 619125 w 2528887"/>
              <a:gd name="connsiteY73" fmla="*/ 407193 h 1581150"/>
              <a:gd name="connsiteX74" fmla="*/ 619125 w 2528887"/>
              <a:gd name="connsiteY74" fmla="*/ 373856 h 1581150"/>
              <a:gd name="connsiteX75" fmla="*/ 583406 w 2528887"/>
              <a:gd name="connsiteY75" fmla="*/ 373856 h 1581150"/>
              <a:gd name="connsiteX76" fmla="*/ 583406 w 2528887"/>
              <a:gd name="connsiteY76" fmla="*/ 352425 h 1581150"/>
              <a:gd name="connsiteX77" fmla="*/ 561975 w 2528887"/>
              <a:gd name="connsiteY77" fmla="*/ 352425 h 1581150"/>
              <a:gd name="connsiteX78" fmla="*/ 561975 w 2528887"/>
              <a:gd name="connsiteY78" fmla="*/ 326231 h 1581150"/>
              <a:gd name="connsiteX79" fmla="*/ 538162 w 2528887"/>
              <a:gd name="connsiteY79" fmla="*/ 326231 h 1581150"/>
              <a:gd name="connsiteX80" fmla="*/ 538162 w 2528887"/>
              <a:gd name="connsiteY80" fmla="*/ 314325 h 1581150"/>
              <a:gd name="connsiteX81" fmla="*/ 504825 w 2528887"/>
              <a:gd name="connsiteY81" fmla="*/ 314325 h 1581150"/>
              <a:gd name="connsiteX82" fmla="*/ 504825 w 2528887"/>
              <a:gd name="connsiteY82" fmla="*/ 314325 h 1581150"/>
              <a:gd name="connsiteX83" fmla="*/ 488156 w 2528887"/>
              <a:gd name="connsiteY83" fmla="*/ 297656 h 1581150"/>
              <a:gd name="connsiteX84" fmla="*/ 473869 w 2528887"/>
              <a:gd name="connsiteY84" fmla="*/ 283369 h 1581150"/>
              <a:gd name="connsiteX85" fmla="*/ 452437 w 2528887"/>
              <a:gd name="connsiteY85" fmla="*/ 283369 h 1581150"/>
              <a:gd name="connsiteX86" fmla="*/ 452437 w 2528887"/>
              <a:gd name="connsiteY86" fmla="*/ 240506 h 1581150"/>
              <a:gd name="connsiteX87" fmla="*/ 426244 w 2528887"/>
              <a:gd name="connsiteY87" fmla="*/ 240506 h 1581150"/>
              <a:gd name="connsiteX88" fmla="*/ 426244 w 2528887"/>
              <a:gd name="connsiteY88" fmla="*/ 214312 h 1581150"/>
              <a:gd name="connsiteX89" fmla="*/ 385762 w 2528887"/>
              <a:gd name="connsiteY89" fmla="*/ 214312 h 1581150"/>
              <a:gd name="connsiteX90" fmla="*/ 385762 w 2528887"/>
              <a:gd name="connsiteY90" fmla="*/ 188118 h 1581150"/>
              <a:gd name="connsiteX91" fmla="*/ 361950 w 2528887"/>
              <a:gd name="connsiteY91" fmla="*/ 188118 h 1581150"/>
              <a:gd name="connsiteX92" fmla="*/ 361950 w 2528887"/>
              <a:gd name="connsiteY92" fmla="*/ 166687 h 1581150"/>
              <a:gd name="connsiteX93" fmla="*/ 321469 w 2528887"/>
              <a:gd name="connsiteY93" fmla="*/ 166687 h 1581150"/>
              <a:gd name="connsiteX94" fmla="*/ 321469 w 2528887"/>
              <a:gd name="connsiteY94" fmla="*/ 130968 h 1581150"/>
              <a:gd name="connsiteX95" fmla="*/ 280987 w 2528887"/>
              <a:gd name="connsiteY95" fmla="*/ 130968 h 1581150"/>
              <a:gd name="connsiteX96" fmla="*/ 280987 w 2528887"/>
              <a:gd name="connsiteY96" fmla="*/ 102393 h 1581150"/>
              <a:gd name="connsiteX97" fmla="*/ 252412 w 2528887"/>
              <a:gd name="connsiteY97" fmla="*/ 102393 h 1581150"/>
              <a:gd name="connsiteX98" fmla="*/ 252412 w 2528887"/>
              <a:gd name="connsiteY98" fmla="*/ 73818 h 1581150"/>
              <a:gd name="connsiteX99" fmla="*/ 216694 w 2528887"/>
              <a:gd name="connsiteY99" fmla="*/ 73818 h 1581150"/>
              <a:gd name="connsiteX100" fmla="*/ 216694 w 2528887"/>
              <a:gd name="connsiteY100" fmla="*/ 54768 h 1581150"/>
              <a:gd name="connsiteX101" fmla="*/ 183356 w 2528887"/>
              <a:gd name="connsiteY101" fmla="*/ 54768 h 1581150"/>
              <a:gd name="connsiteX102" fmla="*/ 183356 w 2528887"/>
              <a:gd name="connsiteY102" fmla="*/ 23812 h 1581150"/>
              <a:gd name="connsiteX103" fmla="*/ 116681 w 2528887"/>
              <a:gd name="connsiteY103" fmla="*/ 23812 h 1581150"/>
              <a:gd name="connsiteX104" fmla="*/ 116681 w 2528887"/>
              <a:gd name="connsiteY104" fmla="*/ 11906 h 1581150"/>
              <a:gd name="connsiteX105" fmla="*/ 69056 w 2528887"/>
              <a:gd name="connsiteY105" fmla="*/ 11906 h 1581150"/>
              <a:gd name="connsiteX106" fmla="*/ 69056 w 2528887"/>
              <a:gd name="connsiteY106" fmla="*/ 11906 h 1581150"/>
              <a:gd name="connsiteX107" fmla="*/ 69056 w 2528887"/>
              <a:gd name="connsiteY107" fmla="*/ 0 h 1581150"/>
              <a:gd name="connsiteX108" fmla="*/ 0 w 2528887"/>
              <a:gd name="connsiteY108" fmla="*/ 0 h 158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2528887" h="1581150">
                <a:moveTo>
                  <a:pt x="2528887" y="1581150"/>
                </a:moveTo>
                <a:lnTo>
                  <a:pt x="1888331" y="1581150"/>
                </a:lnTo>
                <a:lnTo>
                  <a:pt x="1888331" y="1538287"/>
                </a:lnTo>
                <a:lnTo>
                  <a:pt x="1874044" y="1538287"/>
                </a:lnTo>
                <a:lnTo>
                  <a:pt x="1874044" y="1495425"/>
                </a:lnTo>
                <a:lnTo>
                  <a:pt x="1835944" y="1495425"/>
                </a:lnTo>
                <a:lnTo>
                  <a:pt x="1835944" y="1462087"/>
                </a:lnTo>
                <a:lnTo>
                  <a:pt x="1802606" y="1462087"/>
                </a:lnTo>
                <a:lnTo>
                  <a:pt x="1802606" y="1426368"/>
                </a:lnTo>
                <a:lnTo>
                  <a:pt x="1776412" y="1426368"/>
                </a:lnTo>
                <a:lnTo>
                  <a:pt x="1776412" y="1383506"/>
                </a:lnTo>
                <a:lnTo>
                  <a:pt x="1740694" y="1383506"/>
                </a:lnTo>
                <a:lnTo>
                  <a:pt x="1740694" y="1321593"/>
                </a:lnTo>
                <a:lnTo>
                  <a:pt x="1714500" y="1321593"/>
                </a:lnTo>
                <a:lnTo>
                  <a:pt x="1714500" y="1290637"/>
                </a:lnTo>
                <a:lnTo>
                  <a:pt x="1659731" y="1290637"/>
                </a:lnTo>
                <a:lnTo>
                  <a:pt x="1659731" y="1233487"/>
                </a:lnTo>
                <a:lnTo>
                  <a:pt x="1609725" y="1233487"/>
                </a:lnTo>
                <a:lnTo>
                  <a:pt x="1609725" y="1214437"/>
                </a:lnTo>
                <a:lnTo>
                  <a:pt x="1590675" y="1214437"/>
                </a:lnTo>
                <a:lnTo>
                  <a:pt x="1590675" y="1193006"/>
                </a:lnTo>
                <a:lnTo>
                  <a:pt x="1528762" y="1193006"/>
                </a:lnTo>
                <a:lnTo>
                  <a:pt x="1528762" y="1154906"/>
                </a:lnTo>
                <a:lnTo>
                  <a:pt x="1469231" y="1154906"/>
                </a:lnTo>
                <a:lnTo>
                  <a:pt x="1469231" y="1126331"/>
                </a:lnTo>
                <a:lnTo>
                  <a:pt x="1428750" y="1126331"/>
                </a:lnTo>
                <a:lnTo>
                  <a:pt x="1428750" y="1095375"/>
                </a:lnTo>
                <a:lnTo>
                  <a:pt x="1395412" y="1095375"/>
                </a:lnTo>
                <a:lnTo>
                  <a:pt x="1395412" y="1057275"/>
                </a:lnTo>
                <a:lnTo>
                  <a:pt x="1371600" y="1057275"/>
                </a:lnTo>
                <a:lnTo>
                  <a:pt x="1371600" y="1000125"/>
                </a:lnTo>
                <a:lnTo>
                  <a:pt x="1338262" y="1000125"/>
                </a:lnTo>
                <a:lnTo>
                  <a:pt x="1338262" y="971550"/>
                </a:lnTo>
                <a:lnTo>
                  <a:pt x="1288256" y="971550"/>
                </a:lnTo>
                <a:lnTo>
                  <a:pt x="1288256" y="940593"/>
                </a:lnTo>
                <a:lnTo>
                  <a:pt x="1243012" y="940593"/>
                </a:lnTo>
                <a:lnTo>
                  <a:pt x="1243012" y="904875"/>
                </a:lnTo>
                <a:lnTo>
                  <a:pt x="1216819" y="904875"/>
                </a:lnTo>
                <a:lnTo>
                  <a:pt x="1216819" y="873918"/>
                </a:lnTo>
                <a:lnTo>
                  <a:pt x="1176337" y="873918"/>
                </a:lnTo>
                <a:lnTo>
                  <a:pt x="1176337" y="847725"/>
                </a:lnTo>
                <a:lnTo>
                  <a:pt x="1150144" y="847725"/>
                </a:lnTo>
                <a:lnTo>
                  <a:pt x="1150144" y="833437"/>
                </a:lnTo>
                <a:lnTo>
                  <a:pt x="1150144" y="833437"/>
                </a:lnTo>
                <a:lnTo>
                  <a:pt x="1133475" y="816768"/>
                </a:lnTo>
                <a:lnTo>
                  <a:pt x="1083469" y="816768"/>
                </a:lnTo>
                <a:lnTo>
                  <a:pt x="1083469" y="771525"/>
                </a:lnTo>
                <a:lnTo>
                  <a:pt x="1059656" y="771525"/>
                </a:lnTo>
                <a:lnTo>
                  <a:pt x="1059656" y="750093"/>
                </a:lnTo>
                <a:lnTo>
                  <a:pt x="1059656" y="750093"/>
                </a:lnTo>
                <a:lnTo>
                  <a:pt x="1033462" y="723899"/>
                </a:lnTo>
                <a:lnTo>
                  <a:pt x="997744" y="723899"/>
                </a:lnTo>
                <a:lnTo>
                  <a:pt x="997744" y="697706"/>
                </a:lnTo>
                <a:lnTo>
                  <a:pt x="962025" y="697706"/>
                </a:lnTo>
                <a:lnTo>
                  <a:pt x="962025" y="671512"/>
                </a:lnTo>
                <a:lnTo>
                  <a:pt x="914400" y="671512"/>
                </a:lnTo>
                <a:lnTo>
                  <a:pt x="914400" y="635793"/>
                </a:lnTo>
                <a:lnTo>
                  <a:pt x="881062" y="635793"/>
                </a:lnTo>
                <a:lnTo>
                  <a:pt x="881062" y="590550"/>
                </a:lnTo>
                <a:lnTo>
                  <a:pt x="831056" y="590550"/>
                </a:lnTo>
                <a:lnTo>
                  <a:pt x="831056" y="559593"/>
                </a:lnTo>
                <a:lnTo>
                  <a:pt x="783431" y="559593"/>
                </a:lnTo>
                <a:lnTo>
                  <a:pt x="783431" y="528637"/>
                </a:lnTo>
                <a:lnTo>
                  <a:pt x="752475" y="528637"/>
                </a:lnTo>
                <a:lnTo>
                  <a:pt x="752475" y="507206"/>
                </a:lnTo>
                <a:lnTo>
                  <a:pt x="726281" y="507206"/>
                </a:lnTo>
                <a:lnTo>
                  <a:pt x="726281" y="483393"/>
                </a:lnTo>
                <a:lnTo>
                  <a:pt x="697706" y="483393"/>
                </a:lnTo>
                <a:lnTo>
                  <a:pt x="697706" y="483393"/>
                </a:lnTo>
                <a:lnTo>
                  <a:pt x="676275" y="461962"/>
                </a:lnTo>
                <a:lnTo>
                  <a:pt x="676275" y="442912"/>
                </a:lnTo>
                <a:lnTo>
                  <a:pt x="640556" y="442912"/>
                </a:lnTo>
                <a:lnTo>
                  <a:pt x="640556" y="407193"/>
                </a:lnTo>
                <a:lnTo>
                  <a:pt x="619125" y="407193"/>
                </a:lnTo>
                <a:lnTo>
                  <a:pt x="619125" y="373856"/>
                </a:lnTo>
                <a:lnTo>
                  <a:pt x="583406" y="373856"/>
                </a:lnTo>
                <a:lnTo>
                  <a:pt x="583406" y="352425"/>
                </a:lnTo>
                <a:lnTo>
                  <a:pt x="561975" y="352425"/>
                </a:lnTo>
                <a:lnTo>
                  <a:pt x="561975" y="326231"/>
                </a:lnTo>
                <a:lnTo>
                  <a:pt x="538162" y="326231"/>
                </a:lnTo>
                <a:lnTo>
                  <a:pt x="538162" y="314325"/>
                </a:lnTo>
                <a:lnTo>
                  <a:pt x="504825" y="314325"/>
                </a:lnTo>
                <a:lnTo>
                  <a:pt x="504825" y="314325"/>
                </a:lnTo>
                <a:lnTo>
                  <a:pt x="488156" y="297656"/>
                </a:lnTo>
                <a:lnTo>
                  <a:pt x="473869" y="283369"/>
                </a:lnTo>
                <a:lnTo>
                  <a:pt x="452437" y="283369"/>
                </a:lnTo>
                <a:lnTo>
                  <a:pt x="452437" y="240506"/>
                </a:lnTo>
                <a:lnTo>
                  <a:pt x="426244" y="240506"/>
                </a:lnTo>
                <a:lnTo>
                  <a:pt x="426244" y="214312"/>
                </a:lnTo>
                <a:lnTo>
                  <a:pt x="385762" y="214312"/>
                </a:lnTo>
                <a:lnTo>
                  <a:pt x="385762" y="188118"/>
                </a:lnTo>
                <a:lnTo>
                  <a:pt x="361950" y="188118"/>
                </a:lnTo>
                <a:lnTo>
                  <a:pt x="361950" y="166687"/>
                </a:lnTo>
                <a:lnTo>
                  <a:pt x="321469" y="166687"/>
                </a:lnTo>
                <a:lnTo>
                  <a:pt x="321469" y="130968"/>
                </a:lnTo>
                <a:lnTo>
                  <a:pt x="280987" y="130968"/>
                </a:lnTo>
                <a:lnTo>
                  <a:pt x="280987" y="102393"/>
                </a:lnTo>
                <a:lnTo>
                  <a:pt x="252412" y="102393"/>
                </a:lnTo>
                <a:lnTo>
                  <a:pt x="252412" y="73818"/>
                </a:lnTo>
                <a:lnTo>
                  <a:pt x="216694" y="73818"/>
                </a:lnTo>
                <a:lnTo>
                  <a:pt x="216694" y="54768"/>
                </a:lnTo>
                <a:lnTo>
                  <a:pt x="183356" y="54768"/>
                </a:lnTo>
                <a:lnTo>
                  <a:pt x="183356" y="23812"/>
                </a:lnTo>
                <a:lnTo>
                  <a:pt x="116681" y="23812"/>
                </a:lnTo>
                <a:lnTo>
                  <a:pt x="116681" y="11906"/>
                </a:lnTo>
                <a:lnTo>
                  <a:pt x="69056" y="11906"/>
                </a:lnTo>
                <a:lnTo>
                  <a:pt x="69056" y="11906"/>
                </a:lnTo>
                <a:lnTo>
                  <a:pt x="69056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accent1"/>
            </a:solidFill>
            <a:miter lim="800000"/>
          </a:ln>
        </p:spPr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" name="Freeform: Shape 39"/>
          <p:cNvSpPr/>
          <p:nvPr/>
        </p:nvSpPr>
        <p:spPr bwMode="auto">
          <a:xfrm>
            <a:off x="4981575" y="3625850"/>
            <a:ext cx="1990725" cy="1733550"/>
          </a:xfrm>
          <a:custGeom>
            <a:avLst/>
            <a:gdLst>
              <a:gd name="connsiteX0" fmla="*/ 1990725 w 1990725"/>
              <a:gd name="connsiteY0" fmla="*/ 1733550 h 1733550"/>
              <a:gd name="connsiteX1" fmla="*/ 1851025 w 1990725"/>
              <a:gd name="connsiteY1" fmla="*/ 1733550 h 1733550"/>
              <a:gd name="connsiteX2" fmla="*/ 1851025 w 1990725"/>
              <a:gd name="connsiteY2" fmla="*/ 1619250 h 1733550"/>
              <a:gd name="connsiteX3" fmla="*/ 1752600 w 1990725"/>
              <a:gd name="connsiteY3" fmla="*/ 1619250 h 1733550"/>
              <a:gd name="connsiteX4" fmla="*/ 1752600 w 1990725"/>
              <a:gd name="connsiteY4" fmla="*/ 1558925 h 1733550"/>
              <a:gd name="connsiteX5" fmla="*/ 1616075 w 1990725"/>
              <a:gd name="connsiteY5" fmla="*/ 1558925 h 1733550"/>
              <a:gd name="connsiteX6" fmla="*/ 1616075 w 1990725"/>
              <a:gd name="connsiteY6" fmla="*/ 1527175 h 1733550"/>
              <a:gd name="connsiteX7" fmla="*/ 1470025 w 1990725"/>
              <a:gd name="connsiteY7" fmla="*/ 1527175 h 1733550"/>
              <a:gd name="connsiteX8" fmla="*/ 1470025 w 1990725"/>
              <a:gd name="connsiteY8" fmla="*/ 1482725 h 1733550"/>
              <a:gd name="connsiteX9" fmla="*/ 1454150 w 1990725"/>
              <a:gd name="connsiteY9" fmla="*/ 1482725 h 1733550"/>
              <a:gd name="connsiteX10" fmla="*/ 1454150 w 1990725"/>
              <a:gd name="connsiteY10" fmla="*/ 1435100 h 1733550"/>
              <a:gd name="connsiteX11" fmla="*/ 1400175 w 1990725"/>
              <a:gd name="connsiteY11" fmla="*/ 1435100 h 1733550"/>
              <a:gd name="connsiteX12" fmla="*/ 1400175 w 1990725"/>
              <a:gd name="connsiteY12" fmla="*/ 1412875 h 1733550"/>
              <a:gd name="connsiteX13" fmla="*/ 1349375 w 1990725"/>
              <a:gd name="connsiteY13" fmla="*/ 1412875 h 1733550"/>
              <a:gd name="connsiteX14" fmla="*/ 1349375 w 1990725"/>
              <a:gd name="connsiteY14" fmla="*/ 1412875 h 1733550"/>
              <a:gd name="connsiteX15" fmla="*/ 1304925 w 1990725"/>
              <a:gd name="connsiteY15" fmla="*/ 1412875 h 1733550"/>
              <a:gd name="connsiteX16" fmla="*/ 1304925 w 1990725"/>
              <a:gd name="connsiteY16" fmla="*/ 1377950 h 1733550"/>
              <a:gd name="connsiteX17" fmla="*/ 1263650 w 1990725"/>
              <a:gd name="connsiteY17" fmla="*/ 1377950 h 1733550"/>
              <a:gd name="connsiteX18" fmla="*/ 1263650 w 1990725"/>
              <a:gd name="connsiteY18" fmla="*/ 1320800 h 1733550"/>
              <a:gd name="connsiteX19" fmla="*/ 1222375 w 1990725"/>
              <a:gd name="connsiteY19" fmla="*/ 1320800 h 1733550"/>
              <a:gd name="connsiteX20" fmla="*/ 1222375 w 1990725"/>
              <a:gd name="connsiteY20" fmla="*/ 1279525 h 1733550"/>
              <a:gd name="connsiteX21" fmla="*/ 1158875 w 1990725"/>
              <a:gd name="connsiteY21" fmla="*/ 1279525 h 1733550"/>
              <a:gd name="connsiteX22" fmla="*/ 1158875 w 1990725"/>
              <a:gd name="connsiteY22" fmla="*/ 1244600 h 1733550"/>
              <a:gd name="connsiteX23" fmla="*/ 1130300 w 1990725"/>
              <a:gd name="connsiteY23" fmla="*/ 1244600 h 1733550"/>
              <a:gd name="connsiteX24" fmla="*/ 1130300 w 1990725"/>
              <a:gd name="connsiteY24" fmla="*/ 1222375 h 1733550"/>
              <a:gd name="connsiteX25" fmla="*/ 1095375 w 1990725"/>
              <a:gd name="connsiteY25" fmla="*/ 1222375 h 1733550"/>
              <a:gd name="connsiteX26" fmla="*/ 1095375 w 1990725"/>
              <a:gd name="connsiteY26" fmla="*/ 1184275 h 1733550"/>
              <a:gd name="connsiteX27" fmla="*/ 1057275 w 1990725"/>
              <a:gd name="connsiteY27" fmla="*/ 1184275 h 1733550"/>
              <a:gd name="connsiteX28" fmla="*/ 1057275 w 1990725"/>
              <a:gd name="connsiteY28" fmla="*/ 1184275 h 1733550"/>
              <a:gd name="connsiteX29" fmla="*/ 1057275 w 1990725"/>
              <a:gd name="connsiteY29" fmla="*/ 1184275 h 1733550"/>
              <a:gd name="connsiteX30" fmla="*/ 1057275 w 1990725"/>
              <a:gd name="connsiteY30" fmla="*/ 1155700 h 1733550"/>
              <a:gd name="connsiteX31" fmla="*/ 996950 w 1990725"/>
              <a:gd name="connsiteY31" fmla="*/ 1155700 h 1733550"/>
              <a:gd name="connsiteX32" fmla="*/ 996950 w 1990725"/>
              <a:gd name="connsiteY32" fmla="*/ 1120775 h 1733550"/>
              <a:gd name="connsiteX33" fmla="*/ 968375 w 1990725"/>
              <a:gd name="connsiteY33" fmla="*/ 1120775 h 1733550"/>
              <a:gd name="connsiteX34" fmla="*/ 968375 w 1990725"/>
              <a:gd name="connsiteY34" fmla="*/ 1069975 h 1733550"/>
              <a:gd name="connsiteX35" fmla="*/ 917575 w 1990725"/>
              <a:gd name="connsiteY35" fmla="*/ 1069975 h 1733550"/>
              <a:gd name="connsiteX36" fmla="*/ 917575 w 1990725"/>
              <a:gd name="connsiteY36" fmla="*/ 1028700 h 1733550"/>
              <a:gd name="connsiteX37" fmla="*/ 857250 w 1990725"/>
              <a:gd name="connsiteY37" fmla="*/ 1028700 h 1733550"/>
              <a:gd name="connsiteX38" fmla="*/ 857250 w 1990725"/>
              <a:gd name="connsiteY38" fmla="*/ 974725 h 1733550"/>
              <a:gd name="connsiteX39" fmla="*/ 793750 w 1990725"/>
              <a:gd name="connsiteY39" fmla="*/ 974725 h 1733550"/>
              <a:gd name="connsiteX40" fmla="*/ 793750 w 1990725"/>
              <a:gd name="connsiteY40" fmla="*/ 939800 h 1733550"/>
              <a:gd name="connsiteX41" fmla="*/ 765175 w 1990725"/>
              <a:gd name="connsiteY41" fmla="*/ 939800 h 1733550"/>
              <a:gd name="connsiteX42" fmla="*/ 765175 w 1990725"/>
              <a:gd name="connsiteY42" fmla="*/ 898525 h 1733550"/>
              <a:gd name="connsiteX43" fmla="*/ 733425 w 1990725"/>
              <a:gd name="connsiteY43" fmla="*/ 898525 h 1733550"/>
              <a:gd name="connsiteX44" fmla="*/ 733425 w 1990725"/>
              <a:gd name="connsiteY44" fmla="*/ 847725 h 1733550"/>
              <a:gd name="connsiteX45" fmla="*/ 698500 w 1990725"/>
              <a:gd name="connsiteY45" fmla="*/ 847725 h 1733550"/>
              <a:gd name="connsiteX46" fmla="*/ 698500 w 1990725"/>
              <a:gd name="connsiteY46" fmla="*/ 803275 h 1733550"/>
              <a:gd name="connsiteX47" fmla="*/ 666750 w 1990725"/>
              <a:gd name="connsiteY47" fmla="*/ 803275 h 1733550"/>
              <a:gd name="connsiteX48" fmla="*/ 666750 w 1990725"/>
              <a:gd name="connsiteY48" fmla="*/ 742950 h 1733550"/>
              <a:gd name="connsiteX49" fmla="*/ 631825 w 1990725"/>
              <a:gd name="connsiteY49" fmla="*/ 742950 h 1733550"/>
              <a:gd name="connsiteX50" fmla="*/ 631825 w 1990725"/>
              <a:gd name="connsiteY50" fmla="*/ 695325 h 1733550"/>
              <a:gd name="connsiteX51" fmla="*/ 584200 w 1990725"/>
              <a:gd name="connsiteY51" fmla="*/ 695325 h 1733550"/>
              <a:gd name="connsiteX52" fmla="*/ 584200 w 1990725"/>
              <a:gd name="connsiteY52" fmla="*/ 644525 h 1733550"/>
              <a:gd name="connsiteX53" fmla="*/ 539750 w 1990725"/>
              <a:gd name="connsiteY53" fmla="*/ 644525 h 1733550"/>
              <a:gd name="connsiteX54" fmla="*/ 539750 w 1990725"/>
              <a:gd name="connsiteY54" fmla="*/ 600075 h 1733550"/>
              <a:gd name="connsiteX55" fmla="*/ 504825 w 1990725"/>
              <a:gd name="connsiteY55" fmla="*/ 600075 h 1733550"/>
              <a:gd name="connsiteX56" fmla="*/ 504825 w 1990725"/>
              <a:gd name="connsiteY56" fmla="*/ 571500 h 1733550"/>
              <a:gd name="connsiteX57" fmla="*/ 476250 w 1990725"/>
              <a:gd name="connsiteY57" fmla="*/ 571500 h 1733550"/>
              <a:gd name="connsiteX58" fmla="*/ 476250 w 1990725"/>
              <a:gd name="connsiteY58" fmla="*/ 527050 h 1733550"/>
              <a:gd name="connsiteX59" fmla="*/ 447675 w 1990725"/>
              <a:gd name="connsiteY59" fmla="*/ 527050 h 1733550"/>
              <a:gd name="connsiteX60" fmla="*/ 447675 w 1990725"/>
              <a:gd name="connsiteY60" fmla="*/ 476250 h 1733550"/>
              <a:gd name="connsiteX61" fmla="*/ 447675 w 1990725"/>
              <a:gd name="connsiteY61" fmla="*/ 476250 h 1733550"/>
              <a:gd name="connsiteX62" fmla="*/ 419100 w 1990725"/>
              <a:gd name="connsiteY62" fmla="*/ 447675 h 1733550"/>
              <a:gd name="connsiteX63" fmla="*/ 419100 w 1990725"/>
              <a:gd name="connsiteY63" fmla="*/ 447675 h 1733550"/>
              <a:gd name="connsiteX64" fmla="*/ 396875 w 1990725"/>
              <a:gd name="connsiteY64" fmla="*/ 447675 h 1733550"/>
              <a:gd name="connsiteX65" fmla="*/ 396875 w 1990725"/>
              <a:gd name="connsiteY65" fmla="*/ 396875 h 1733550"/>
              <a:gd name="connsiteX66" fmla="*/ 368300 w 1990725"/>
              <a:gd name="connsiteY66" fmla="*/ 396875 h 1733550"/>
              <a:gd name="connsiteX67" fmla="*/ 368300 w 1990725"/>
              <a:gd name="connsiteY67" fmla="*/ 349250 h 1733550"/>
              <a:gd name="connsiteX68" fmla="*/ 355600 w 1990725"/>
              <a:gd name="connsiteY68" fmla="*/ 336550 h 1733550"/>
              <a:gd name="connsiteX69" fmla="*/ 355600 w 1990725"/>
              <a:gd name="connsiteY69" fmla="*/ 301625 h 1733550"/>
              <a:gd name="connsiteX70" fmla="*/ 320675 w 1990725"/>
              <a:gd name="connsiteY70" fmla="*/ 301625 h 1733550"/>
              <a:gd name="connsiteX71" fmla="*/ 320675 w 1990725"/>
              <a:gd name="connsiteY71" fmla="*/ 244475 h 1733550"/>
              <a:gd name="connsiteX72" fmla="*/ 292100 w 1990725"/>
              <a:gd name="connsiteY72" fmla="*/ 244475 h 1733550"/>
              <a:gd name="connsiteX73" fmla="*/ 292100 w 1990725"/>
              <a:gd name="connsiteY73" fmla="*/ 200025 h 1733550"/>
              <a:gd name="connsiteX74" fmla="*/ 241300 w 1990725"/>
              <a:gd name="connsiteY74" fmla="*/ 200025 h 1733550"/>
              <a:gd name="connsiteX75" fmla="*/ 241300 w 1990725"/>
              <a:gd name="connsiteY75" fmla="*/ 146050 h 1733550"/>
              <a:gd name="connsiteX76" fmla="*/ 212725 w 1990725"/>
              <a:gd name="connsiteY76" fmla="*/ 146050 h 1733550"/>
              <a:gd name="connsiteX77" fmla="*/ 212725 w 1990725"/>
              <a:gd name="connsiteY77" fmla="*/ 85725 h 1733550"/>
              <a:gd name="connsiteX78" fmla="*/ 161925 w 1990725"/>
              <a:gd name="connsiteY78" fmla="*/ 85725 h 1733550"/>
              <a:gd name="connsiteX79" fmla="*/ 161925 w 1990725"/>
              <a:gd name="connsiteY79" fmla="*/ 57150 h 1733550"/>
              <a:gd name="connsiteX80" fmla="*/ 92075 w 1990725"/>
              <a:gd name="connsiteY80" fmla="*/ 57150 h 1733550"/>
              <a:gd name="connsiteX81" fmla="*/ 92075 w 1990725"/>
              <a:gd name="connsiteY81" fmla="*/ 25400 h 1733550"/>
              <a:gd name="connsiteX82" fmla="*/ 34925 w 1990725"/>
              <a:gd name="connsiteY82" fmla="*/ 25400 h 1733550"/>
              <a:gd name="connsiteX83" fmla="*/ 34925 w 1990725"/>
              <a:gd name="connsiteY83" fmla="*/ 0 h 1733550"/>
              <a:gd name="connsiteX84" fmla="*/ 0 w 1990725"/>
              <a:gd name="connsiteY84" fmla="*/ 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990725" h="1733550">
                <a:moveTo>
                  <a:pt x="1990725" y="1733550"/>
                </a:moveTo>
                <a:lnTo>
                  <a:pt x="1851025" y="1733550"/>
                </a:lnTo>
                <a:lnTo>
                  <a:pt x="1851025" y="1619250"/>
                </a:lnTo>
                <a:lnTo>
                  <a:pt x="1752600" y="1619250"/>
                </a:lnTo>
                <a:lnTo>
                  <a:pt x="1752600" y="1558925"/>
                </a:lnTo>
                <a:lnTo>
                  <a:pt x="1616075" y="1558925"/>
                </a:lnTo>
                <a:lnTo>
                  <a:pt x="1616075" y="1527175"/>
                </a:lnTo>
                <a:lnTo>
                  <a:pt x="1470025" y="1527175"/>
                </a:lnTo>
                <a:lnTo>
                  <a:pt x="1470025" y="1482725"/>
                </a:lnTo>
                <a:lnTo>
                  <a:pt x="1454150" y="1482725"/>
                </a:lnTo>
                <a:lnTo>
                  <a:pt x="1454150" y="1435100"/>
                </a:lnTo>
                <a:lnTo>
                  <a:pt x="1400175" y="1435100"/>
                </a:lnTo>
                <a:lnTo>
                  <a:pt x="1400175" y="1412875"/>
                </a:lnTo>
                <a:lnTo>
                  <a:pt x="1349375" y="1412875"/>
                </a:lnTo>
                <a:lnTo>
                  <a:pt x="1349375" y="1412875"/>
                </a:lnTo>
                <a:lnTo>
                  <a:pt x="1304925" y="1412875"/>
                </a:lnTo>
                <a:lnTo>
                  <a:pt x="1304925" y="1377950"/>
                </a:lnTo>
                <a:lnTo>
                  <a:pt x="1263650" y="1377950"/>
                </a:lnTo>
                <a:lnTo>
                  <a:pt x="1263650" y="1320800"/>
                </a:lnTo>
                <a:lnTo>
                  <a:pt x="1222375" y="1320800"/>
                </a:lnTo>
                <a:lnTo>
                  <a:pt x="1222375" y="1279525"/>
                </a:lnTo>
                <a:lnTo>
                  <a:pt x="1158875" y="1279525"/>
                </a:lnTo>
                <a:lnTo>
                  <a:pt x="1158875" y="1244600"/>
                </a:lnTo>
                <a:lnTo>
                  <a:pt x="1130300" y="1244600"/>
                </a:lnTo>
                <a:lnTo>
                  <a:pt x="1130300" y="1222375"/>
                </a:lnTo>
                <a:lnTo>
                  <a:pt x="1095375" y="1222375"/>
                </a:lnTo>
                <a:lnTo>
                  <a:pt x="1095375" y="1184275"/>
                </a:lnTo>
                <a:lnTo>
                  <a:pt x="1057275" y="1184275"/>
                </a:lnTo>
                <a:lnTo>
                  <a:pt x="1057275" y="1184275"/>
                </a:lnTo>
                <a:lnTo>
                  <a:pt x="1057275" y="1184275"/>
                </a:lnTo>
                <a:lnTo>
                  <a:pt x="1057275" y="1155700"/>
                </a:lnTo>
                <a:lnTo>
                  <a:pt x="996950" y="1155700"/>
                </a:lnTo>
                <a:lnTo>
                  <a:pt x="996950" y="1120775"/>
                </a:lnTo>
                <a:lnTo>
                  <a:pt x="968375" y="1120775"/>
                </a:lnTo>
                <a:lnTo>
                  <a:pt x="968375" y="1069975"/>
                </a:lnTo>
                <a:lnTo>
                  <a:pt x="917575" y="1069975"/>
                </a:lnTo>
                <a:lnTo>
                  <a:pt x="917575" y="1028700"/>
                </a:lnTo>
                <a:lnTo>
                  <a:pt x="857250" y="1028700"/>
                </a:lnTo>
                <a:lnTo>
                  <a:pt x="857250" y="974725"/>
                </a:lnTo>
                <a:lnTo>
                  <a:pt x="793750" y="974725"/>
                </a:lnTo>
                <a:lnTo>
                  <a:pt x="793750" y="939800"/>
                </a:lnTo>
                <a:lnTo>
                  <a:pt x="765175" y="939800"/>
                </a:lnTo>
                <a:lnTo>
                  <a:pt x="765175" y="898525"/>
                </a:lnTo>
                <a:lnTo>
                  <a:pt x="733425" y="898525"/>
                </a:lnTo>
                <a:lnTo>
                  <a:pt x="733425" y="847725"/>
                </a:lnTo>
                <a:lnTo>
                  <a:pt x="698500" y="847725"/>
                </a:lnTo>
                <a:lnTo>
                  <a:pt x="698500" y="803275"/>
                </a:lnTo>
                <a:lnTo>
                  <a:pt x="666750" y="803275"/>
                </a:lnTo>
                <a:lnTo>
                  <a:pt x="666750" y="742950"/>
                </a:lnTo>
                <a:lnTo>
                  <a:pt x="631825" y="742950"/>
                </a:lnTo>
                <a:lnTo>
                  <a:pt x="631825" y="695325"/>
                </a:lnTo>
                <a:lnTo>
                  <a:pt x="584200" y="695325"/>
                </a:lnTo>
                <a:lnTo>
                  <a:pt x="584200" y="644525"/>
                </a:lnTo>
                <a:lnTo>
                  <a:pt x="539750" y="644525"/>
                </a:lnTo>
                <a:lnTo>
                  <a:pt x="539750" y="600075"/>
                </a:lnTo>
                <a:lnTo>
                  <a:pt x="504825" y="600075"/>
                </a:lnTo>
                <a:lnTo>
                  <a:pt x="504825" y="571500"/>
                </a:lnTo>
                <a:lnTo>
                  <a:pt x="476250" y="571500"/>
                </a:lnTo>
                <a:lnTo>
                  <a:pt x="476250" y="527050"/>
                </a:lnTo>
                <a:lnTo>
                  <a:pt x="447675" y="527050"/>
                </a:lnTo>
                <a:lnTo>
                  <a:pt x="447675" y="476250"/>
                </a:lnTo>
                <a:lnTo>
                  <a:pt x="447675" y="476250"/>
                </a:lnTo>
                <a:lnTo>
                  <a:pt x="419100" y="447675"/>
                </a:lnTo>
                <a:lnTo>
                  <a:pt x="419100" y="447675"/>
                </a:lnTo>
                <a:lnTo>
                  <a:pt x="396875" y="447675"/>
                </a:lnTo>
                <a:lnTo>
                  <a:pt x="396875" y="396875"/>
                </a:lnTo>
                <a:lnTo>
                  <a:pt x="368300" y="396875"/>
                </a:lnTo>
                <a:lnTo>
                  <a:pt x="368300" y="349250"/>
                </a:lnTo>
                <a:lnTo>
                  <a:pt x="355600" y="336550"/>
                </a:lnTo>
                <a:lnTo>
                  <a:pt x="355600" y="301625"/>
                </a:lnTo>
                <a:lnTo>
                  <a:pt x="320675" y="301625"/>
                </a:lnTo>
                <a:lnTo>
                  <a:pt x="320675" y="244475"/>
                </a:lnTo>
                <a:lnTo>
                  <a:pt x="292100" y="244475"/>
                </a:lnTo>
                <a:lnTo>
                  <a:pt x="292100" y="200025"/>
                </a:lnTo>
                <a:lnTo>
                  <a:pt x="241300" y="200025"/>
                </a:lnTo>
                <a:lnTo>
                  <a:pt x="241300" y="146050"/>
                </a:lnTo>
                <a:lnTo>
                  <a:pt x="212725" y="146050"/>
                </a:lnTo>
                <a:lnTo>
                  <a:pt x="212725" y="85725"/>
                </a:lnTo>
                <a:lnTo>
                  <a:pt x="161925" y="85725"/>
                </a:lnTo>
                <a:lnTo>
                  <a:pt x="161925" y="57150"/>
                </a:lnTo>
                <a:lnTo>
                  <a:pt x="92075" y="57150"/>
                </a:lnTo>
                <a:lnTo>
                  <a:pt x="92075" y="25400"/>
                </a:lnTo>
                <a:lnTo>
                  <a:pt x="34925" y="25400"/>
                </a:lnTo>
                <a:lnTo>
                  <a:pt x="34925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accent3"/>
            </a:solidFill>
            <a:miter lim="800000"/>
          </a:ln>
        </p:spPr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" name="Freeform: Shape 38"/>
          <p:cNvSpPr/>
          <p:nvPr/>
        </p:nvSpPr>
        <p:spPr bwMode="auto">
          <a:xfrm>
            <a:off x="4978400" y="3606800"/>
            <a:ext cx="2479675" cy="1543050"/>
          </a:xfrm>
          <a:custGeom>
            <a:avLst/>
            <a:gdLst>
              <a:gd name="connsiteX0" fmla="*/ 2479675 w 2479675"/>
              <a:gd name="connsiteY0" fmla="*/ 1543050 h 1543050"/>
              <a:gd name="connsiteX1" fmla="*/ 1800225 w 2479675"/>
              <a:gd name="connsiteY1" fmla="*/ 1543050 h 1543050"/>
              <a:gd name="connsiteX2" fmla="*/ 1800225 w 2479675"/>
              <a:gd name="connsiteY2" fmla="*/ 1492250 h 1543050"/>
              <a:gd name="connsiteX3" fmla="*/ 1762125 w 2479675"/>
              <a:gd name="connsiteY3" fmla="*/ 1492250 h 1543050"/>
              <a:gd name="connsiteX4" fmla="*/ 1762125 w 2479675"/>
              <a:gd name="connsiteY4" fmla="*/ 1425575 h 1543050"/>
              <a:gd name="connsiteX5" fmla="*/ 1762125 w 2479675"/>
              <a:gd name="connsiteY5" fmla="*/ 1425575 h 1543050"/>
              <a:gd name="connsiteX6" fmla="*/ 1762125 w 2479675"/>
              <a:gd name="connsiteY6" fmla="*/ 1371600 h 1543050"/>
              <a:gd name="connsiteX7" fmla="*/ 1701800 w 2479675"/>
              <a:gd name="connsiteY7" fmla="*/ 1371600 h 1543050"/>
              <a:gd name="connsiteX8" fmla="*/ 1701800 w 2479675"/>
              <a:gd name="connsiteY8" fmla="*/ 1273175 h 1543050"/>
              <a:gd name="connsiteX9" fmla="*/ 1625600 w 2479675"/>
              <a:gd name="connsiteY9" fmla="*/ 1273175 h 1543050"/>
              <a:gd name="connsiteX10" fmla="*/ 1625600 w 2479675"/>
              <a:gd name="connsiteY10" fmla="*/ 1228725 h 1543050"/>
              <a:gd name="connsiteX11" fmla="*/ 1577975 w 2479675"/>
              <a:gd name="connsiteY11" fmla="*/ 1228725 h 1543050"/>
              <a:gd name="connsiteX12" fmla="*/ 1577975 w 2479675"/>
              <a:gd name="connsiteY12" fmla="*/ 1200150 h 1543050"/>
              <a:gd name="connsiteX13" fmla="*/ 1577975 w 2479675"/>
              <a:gd name="connsiteY13" fmla="*/ 1200150 h 1543050"/>
              <a:gd name="connsiteX14" fmla="*/ 1558925 w 2479675"/>
              <a:gd name="connsiteY14" fmla="*/ 1181100 h 1543050"/>
              <a:gd name="connsiteX15" fmla="*/ 1511300 w 2479675"/>
              <a:gd name="connsiteY15" fmla="*/ 1181100 h 1543050"/>
              <a:gd name="connsiteX16" fmla="*/ 1511300 w 2479675"/>
              <a:gd name="connsiteY16" fmla="*/ 1143000 h 1543050"/>
              <a:gd name="connsiteX17" fmla="*/ 1355725 w 2479675"/>
              <a:gd name="connsiteY17" fmla="*/ 1143000 h 1543050"/>
              <a:gd name="connsiteX18" fmla="*/ 1355725 w 2479675"/>
              <a:gd name="connsiteY18" fmla="*/ 1104900 h 1543050"/>
              <a:gd name="connsiteX19" fmla="*/ 1355725 w 2479675"/>
              <a:gd name="connsiteY19" fmla="*/ 1104900 h 1543050"/>
              <a:gd name="connsiteX20" fmla="*/ 1333500 w 2479675"/>
              <a:gd name="connsiteY20" fmla="*/ 1082675 h 1543050"/>
              <a:gd name="connsiteX21" fmla="*/ 1320800 w 2479675"/>
              <a:gd name="connsiteY21" fmla="*/ 1069975 h 1543050"/>
              <a:gd name="connsiteX22" fmla="*/ 1320800 w 2479675"/>
              <a:gd name="connsiteY22" fmla="*/ 1038225 h 1543050"/>
              <a:gd name="connsiteX23" fmla="*/ 1222375 w 2479675"/>
              <a:gd name="connsiteY23" fmla="*/ 1038225 h 1543050"/>
              <a:gd name="connsiteX24" fmla="*/ 1222375 w 2479675"/>
              <a:gd name="connsiteY24" fmla="*/ 1003300 h 1543050"/>
              <a:gd name="connsiteX25" fmla="*/ 1203325 w 2479675"/>
              <a:gd name="connsiteY25" fmla="*/ 1003300 h 1543050"/>
              <a:gd name="connsiteX26" fmla="*/ 1203325 w 2479675"/>
              <a:gd name="connsiteY26" fmla="*/ 968375 h 1543050"/>
              <a:gd name="connsiteX27" fmla="*/ 1149350 w 2479675"/>
              <a:gd name="connsiteY27" fmla="*/ 968375 h 1543050"/>
              <a:gd name="connsiteX28" fmla="*/ 1149350 w 2479675"/>
              <a:gd name="connsiteY28" fmla="*/ 920750 h 1543050"/>
              <a:gd name="connsiteX29" fmla="*/ 1111250 w 2479675"/>
              <a:gd name="connsiteY29" fmla="*/ 920750 h 1543050"/>
              <a:gd name="connsiteX30" fmla="*/ 1111250 w 2479675"/>
              <a:gd name="connsiteY30" fmla="*/ 869950 h 1543050"/>
              <a:gd name="connsiteX31" fmla="*/ 1063625 w 2479675"/>
              <a:gd name="connsiteY31" fmla="*/ 869950 h 1543050"/>
              <a:gd name="connsiteX32" fmla="*/ 1063625 w 2479675"/>
              <a:gd name="connsiteY32" fmla="*/ 825500 h 1543050"/>
              <a:gd name="connsiteX33" fmla="*/ 1025525 w 2479675"/>
              <a:gd name="connsiteY33" fmla="*/ 825500 h 1543050"/>
              <a:gd name="connsiteX34" fmla="*/ 1025525 w 2479675"/>
              <a:gd name="connsiteY34" fmla="*/ 790575 h 1543050"/>
              <a:gd name="connsiteX35" fmla="*/ 987425 w 2479675"/>
              <a:gd name="connsiteY35" fmla="*/ 790575 h 1543050"/>
              <a:gd name="connsiteX36" fmla="*/ 987425 w 2479675"/>
              <a:gd name="connsiteY36" fmla="*/ 768350 h 1543050"/>
              <a:gd name="connsiteX37" fmla="*/ 936625 w 2479675"/>
              <a:gd name="connsiteY37" fmla="*/ 768350 h 1543050"/>
              <a:gd name="connsiteX38" fmla="*/ 936625 w 2479675"/>
              <a:gd name="connsiteY38" fmla="*/ 736600 h 1543050"/>
              <a:gd name="connsiteX39" fmla="*/ 901700 w 2479675"/>
              <a:gd name="connsiteY39" fmla="*/ 736600 h 1543050"/>
              <a:gd name="connsiteX40" fmla="*/ 901700 w 2479675"/>
              <a:gd name="connsiteY40" fmla="*/ 692150 h 1543050"/>
              <a:gd name="connsiteX41" fmla="*/ 860425 w 2479675"/>
              <a:gd name="connsiteY41" fmla="*/ 692150 h 1543050"/>
              <a:gd name="connsiteX42" fmla="*/ 860425 w 2479675"/>
              <a:gd name="connsiteY42" fmla="*/ 650875 h 1543050"/>
              <a:gd name="connsiteX43" fmla="*/ 809625 w 2479675"/>
              <a:gd name="connsiteY43" fmla="*/ 650875 h 1543050"/>
              <a:gd name="connsiteX44" fmla="*/ 809625 w 2479675"/>
              <a:gd name="connsiteY44" fmla="*/ 619125 h 1543050"/>
              <a:gd name="connsiteX45" fmla="*/ 762000 w 2479675"/>
              <a:gd name="connsiteY45" fmla="*/ 619125 h 1543050"/>
              <a:gd name="connsiteX46" fmla="*/ 762000 w 2479675"/>
              <a:gd name="connsiteY46" fmla="*/ 568325 h 1543050"/>
              <a:gd name="connsiteX47" fmla="*/ 717550 w 2479675"/>
              <a:gd name="connsiteY47" fmla="*/ 568325 h 1543050"/>
              <a:gd name="connsiteX48" fmla="*/ 717550 w 2479675"/>
              <a:gd name="connsiteY48" fmla="*/ 536575 h 1543050"/>
              <a:gd name="connsiteX49" fmla="*/ 654050 w 2479675"/>
              <a:gd name="connsiteY49" fmla="*/ 536575 h 1543050"/>
              <a:gd name="connsiteX50" fmla="*/ 654050 w 2479675"/>
              <a:gd name="connsiteY50" fmla="*/ 495300 h 1543050"/>
              <a:gd name="connsiteX51" fmla="*/ 619125 w 2479675"/>
              <a:gd name="connsiteY51" fmla="*/ 495300 h 1543050"/>
              <a:gd name="connsiteX52" fmla="*/ 619125 w 2479675"/>
              <a:gd name="connsiteY52" fmla="*/ 434975 h 1543050"/>
              <a:gd name="connsiteX53" fmla="*/ 577850 w 2479675"/>
              <a:gd name="connsiteY53" fmla="*/ 434975 h 1543050"/>
              <a:gd name="connsiteX54" fmla="*/ 577850 w 2479675"/>
              <a:gd name="connsiteY54" fmla="*/ 409575 h 1543050"/>
              <a:gd name="connsiteX55" fmla="*/ 577850 w 2479675"/>
              <a:gd name="connsiteY55" fmla="*/ 409575 h 1543050"/>
              <a:gd name="connsiteX56" fmla="*/ 577850 w 2479675"/>
              <a:gd name="connsiteY56" fmla="*/ 371475 h 1543050"/>
              <a:gd name="connsiteX57" fmla="*/ 460375 w 2479675"/>
              <a:gd name="connsiteY57" fmla="*/ 371475 h 1543050"/>
              <a:gd name="connsiteX58" fmla="*/ 460375 w 2479675"/>
              <a:gd name="connsiteY58" fmla="*/ 320675 h 1543050"/>
              <a:gd name="connsiteX59" fmla="*/ 460375 w 2479675"/>
              <a:gd name="connsiteY59" fmla="*/ 320675 h 1543050"/>
              <a:gd name="connsiteX60" fmla="*/ 460375 w 2479675"/>
              <a:gd name="connsiteY60" fmla="*/ 282575 h 1543050"/>
              <a:gd name="connsiteX61" fmla="*/ 419100 w 2479675"/>
              <a:gd name="connsiteY61" fmla="*/ 282575 h 1543050"/>
              <a:gd name="connsiteX62" fmla="*/ 419100 w 2479675"/>
              <a:gd name="connsiteY62" fmla="*/ 247650 h 1543050"/>
              <a:gd name="connsiteX63" fmla="*/ 358775 w 2479675"/>
              <a:gd name="connsiteY63" fmla="*/ 247650 h 1543050"/>
              <a:gd name="connsiteX64" fmla="*/ 358775 w 2479675"/>
              <a:gd name="connsiteY64" fmla="*/ 206375 h 1543050"/>
              <a:gd name="connsiteX65" fmla="*/ 311150 w 2479675"/>
              <a:gd name="connsiteY65" fmla="*/ 206375 h 1543050"/>
              <a:gd name="connsiteX66" fmla="*/ 311150 w 2479675"/>
              <a:gd name="connsiteY66" fmla="*/ 158750 h 1543050"/>
              <a:gd name="connsiteX67" fmla="*/ 282575 w 2479675"/>
              <a:gd name="connsiteY67" fmla="*/ 158750 h 1543050"/>
              <a:gd name="connsiteX68" fmla="*/ 282575 w 2479675"/>
              <a:gd name="connsiteY68" fmla="*/ 130175 h 1543050"/>
              <a:gd name="connsiteX69" fmla="*/ 247650 w 2479675"/>
              <a:gd name="connsiteY69" fmla="*/ 130175 h 1543050"/>
              <a:gd name="connsiteX70" fmla="*/ 247650 w 2479675"/>
              <a:gd name="connsiteY70" fmla="*/ 98425 h 1543050"/>
              <a:gd name="connsiteX71" fmla="*/ 196850 w 2479675"/>
              <a:gd name="connsiteY71" fmla="*/ 98425 h 1543050"/>
              <a:gd name="connsiteX72" fmla="*/ 196850 w 2479675"/>
              <a:gd name="connsiteY72" fmla="*/ 60325 h 1543050"/>
              <a:gd name="connsiteX73" fmla="*/ 161925 w 2479675"/>
              <a:gd name="connsiteY73" fmla="*/ 60325 h 1543050"/>
              <a:gd name="connsiteX74" fmla="*/ 161925 w 2479675"/>
              <a:gd name="connsiteY74" fmla="*/ 28575 h 1543050"/>
              <a:gd name="connsiteX75" fmla="*/ 98425 w 2479675"/>
              <a:gd name="connsiteY75" fmla="*/ 28575 h 1543050"/>
              <a:gd name="connsiteX76" fmla="*/ 98425 w 2479675"/>
              <a:gd name="connsiteY76" fmla="*/ 0 h 1543050"/>
              <a:gd name="connsiteX77" fmla="*/ 0 w 2479675"/>
              <a:gd name="connsiteY77" fmla="*/ 0 h 1543050"/>
              <a:gd name="connsiteX0-1" fmla="*/ 2479675 w 2479675"/>
              <a:gd name="connsiteY0-2" fmla="*/ 1543050 h 1543050"/>
              <a:gd name="connsiteX1-3" fmla="*/ 1800225 w 2479675"/>
              <a:gd name="connsiteY1-4" fmla="*/ 1543050 h 1543050"/>
              <a:gd name="connsiteX2-5" fmla="*/ 1800225 w 2479675"/>
              <a:gd name="connsiteY2-6" fmla="*/ 1492250 h 1543050"/>
              <a:gd name="connsiteX3-7" fmla="*/ 1762125 w 2479675"/>
              <a:gd name="connsiteY3-8" fmla="*/ 1492250 h 1543050"/>
              <a:gd name="connsiteX4-9" fmla="*/ 1762125 w 2479675"/>
              <a:gd name="connsiteY4-10" fmla="*/ 1425575 h 1543050"/>
              <a:gd name="connsiteX5-11" fmla="*/ 1762125 w 2479675"/>
              <a:gd name="connsiteY5-12" fmla="*/ 1425575 h 1543050"/>
              <a:gd name="connsiteX6-13" fmla="*/ 1762125 w 2479675"/>
              <a:gd name="connsiteY6-14" fmla="*/ 1371600 h 1543050"/>
              <a:gd name="connsiteX7-15" fmla="*/ 1701800 w 2479675"/>
              <a:gd name="connsiteY7-16" fmla="*/ 1371600 h 1543050"/>
              <a:gd name="connsiteX8-17" fmla="*/ 1701800 w 2479675"/>
              <a:gd name="connsiteY8-18" fmla="*/ 1273175 h 1543050"/>
              <a:gd name="connsiteX9-19" fmla="*/ 1625600 w 2479675"/>
              <a:gd name="connsiteY9-20" fmla="*/ 1273175 h 1543050"/>
              <a:gd name="connsiteX10-21" fmla="*/ 1625600 w 2479675"/>
              <a:gd name="connsiteY10-22" fmla="*/ 1228725 h 1543050"/>
              <a:gd name="connsiteX11-23" fmla="*/ 1577975 w 2479675"/>
              <a:gd name="connsiteY11-24" fmla="*/ 1228725 h 1543050"/>
              <a:gd name="connsiteX12-25" fmla="*/ 1577975 w 2479675"/>
              <a:gd name="connsiteY12-26" fmla="*/ 1200150 h 1543050"/>
              <a:gd name="connsiteX13-27" fmla="*/ 1577975 w 2479675"/>
              <a:gd name="connsiteY13-28" fmla="*/ 1200150 h 1543050"/>
              <a:gd name="connsiteX14-29" fmla="*/ 1558925 w 2479675"/>
              <a:gd name="connsiteY14-30" fmla="*/ 1181100 h 1543050"/>
              <a:gd name="connsiteX15-31" fmla="*/ 1511300 w 2479675"/>
              <a:gd name="connsiteY15-32" fmla="*/ 1181100 h 1543050"/>
              <a:gd name="connsiteX16-33" fmla="*/ 1511300 w 2479675"/>
              <a:gd name="connsiteY16-34" fmla="*/ 1143000 h 1543050"/>
              <a:gd name="connsiteX17-35" fmla="*/ 1355725 w 2479675"/>
              <a:gd name="connsiteY17-36" fmla="*/ 1143000 h 1543050"/>
              <a:gd name="connsiteX18-37" fmla="*/ 1355725 w 2479675"/>
              <a:gd name="connsiteY18-38" fmla="*/ 1104900 h 1543050"/>
              <a:gd name="connsiteX19-39" fmla="*/ 1355725 w 2479675"/>
              <a:gd name="connsiteY19-40" fmla="*/ 1104900 h 1543050"/>
              <a:gd name="connsiteX20-41" fmla="*/ 1333500 w 2479675"/>
              <a:gd name="connsiteY20-42" fmla="*/ 1082675 h 1543050"/>
              <a:gd name="connsiteX21-43" fmla="*/ 1320800 w 2479675"/>
              <a:gd name="connsiteY21-44" fmla="*/ 1069975 h 1543050"/>
              <a:gd name="connsiteX22-45" fmla="*/ 1320800 w 2479675"/>
              <a:gd name="connsiteY22-46" fmla="*/ 1038225 h 1543050"/>
              <a:gd name="connsiteX23-47" fmla="*/ 1222375 w 2479675"/>
              <a:gd name="connsiteY23-48" fmla="*/ 1038225 h 1543050"/>
              <a:gd name="connsiteX24-49" fmla="*/ 1222375 w 2479675"/>
              <a:gd name="connsiteY24-50" fmla="*/ 1003300 h 1543050"/>
              <a:gd name="connsiteX25-51" fmla="*/ 1203325 w 2479675"/>
              <a:gd name="connsiteY25-52" fmla="*/ 1003300 h 1543050"/>
              <a:gd name="connsiteX26-53" fmla="*/ 1203325 w 2479675"/>
              <a:gd name="connsiteY26-54" fmla="*/ 968375 h 1543050"/>
              <a:gd name="connsiteX27-55" fmla="*/ 1149350 w 2479675"/>
              <a:gd name="connsiteY27-56" fmla="*/ 968375 h 1543050"/>
              <a:gd name="connsiteX28-57" fmla="*/ 1149350 w 2479675"/>
              <a:gd name="connsiteY28-58" fmla="*/ 920750 h 1543050"/>
              <a:gd name="connsiteX29-59" fmla="*/ 1111250 w 2479675"/>
              <a:gd name="connsiteY29-60" fmla="*/ 920750 h 1543050"/>
              <a:gd name="connsiteX30-61" fmla="*/ 1111250 w 2479675"/>
              <a:gd name="connsiteY30-62" fmla="*/ 869950 h 1543050"/>
              <a:gd name="connsiteX31-63" fmla="*/ 1063625 w 2479675"/>
              <a:gd name="connsiteY31-64" fmla="*/ 869950 h 1543050"/>
              <a:gd name="connsiteX32-65" fmla="*/ 1063625 w 2479675"/>
              <a:gd name="connsiteY32-66" fmla="*/ 825500 h 1543050"/>
              <a:gd name="connsiteX33-67" fmla="*/ 1025525 w 2479675"/>
              <a:gd name="connsiteY33-68" fmla="*/ 825500 h 1543050"/>
              <a:gd name="connsiteX34-69" fmla="*/ 1025525 w 2479675"/>
              <a:gd name="connsiteY34-70" fmla="*/ 790575 h 1543050"/>
              <a:gd name="connsiteX35-71" fmla="*/ 987425 w 2479675"/>
              <a:gd name="connsiteY35-72" fmla="*/ 790575 h 1543050"/>
              <a:gd name="connsiteX36-73" fmla="*/ 987425 w 2479675"/>
              <a:gd name="connsiteY36-74" fmla="*/ 768350 h 1543050"/>
              <a:gd name="connsiteX37-75" fmla="*/ 936625 w 2479675"/>
              <a:gd name="connsiteY37-76" fmla="*/ 768350 h 1543050"/>
              <a:gd name="connsiteX38-77" fmla="*/ 936625 w 2479675"/>
              <a:gd name="connsiteY38-78" fmla="*/ 736600 h 1543050"/>
              <a:gd name="connsiteX39-79" fmla="*/ 901700 w 2479675"/>
              <a:gd name="connsiteY39-80" fmla="*/ 736600 h 1543050"/>
              <a:gd name="connsiteX40-81" fmla="*/ 901700 w 2479675"/>
              <a:gd name="connsiteY40-82" fmla="*/ 692150 h 1543050"/>
              <a:gd name="connsiteX41-83" fmla="*/ 860425 w 2479675"/>
              <a:gd name="connsiteY41-84" fmla="*/ 692150 h 1543050"/>
              <a:gd name="connsiteX42-85" fmla="*/ 860425 w 2479675"/>
              <a:gd name="connsiteY42-86" fmla="*/ 650875 h 1543050"/>
              <a:gd name="connsiteX43-87" fmla="*/ 809625 w 2479675"/>
              <a:gd name="connsiteY43-88" fmla="*/ 650875 h 1543050"/>
              <a:gd name="connsiteX44-89" fmla="*/ 809625 w 2479675"/>
              <a:gd name="connsiteY44-90" fmla="*/ 619125 h 1543050"/>
              <a:gd name="connsiteX45-91" fmla="*/ 762000 w 2479675"/>
              <a:gd name="connsiteY45-92" fmla="*/ 619125 h 1543050"/>
              <a:gd name="connsiteX46-93" fmla="*/ 762000 w 2479675"/>
              <a:gd name="connsiteY46-94" fmla="*/ 568325 h 1543050"/>
              <a:gd name="connsiteX47-95" fmla="*/ 717550 w 2479675"/>
              <a:gd name="connsiteY47-96" fmla="*/ 568325 h 1543050"/>
              <a:gd name="connsiteX48-97" fmla="*/ 717550 w 2479675"/>
              <a:gd name="connsiteY48-98" fmla="*/ 536575 h 1543050"/>
              <a:gd name="connsiteX49-99" fmla="*/ 654050 w 2479675"/>
              <a:gd name="connsiteY49-100" fmla="*/ 536575 h 1543050"/>
              <a:gd name="connsiteX50-101" fmla="*/ 654050 w 2479675"/>
              <a:gd name="connsiteY50-102" fmla="*/ 495300 h 1543050"/>
              <a:gd name="connsiteX51-103" fmla="*/ 619125 w 2479675"/>
              <a:gd name="connsiteY51-104" fmla="*/ 495300 h 1543050"/>
              <a:gd name="connsiteX52-105" fmla="*/ 619125 w 2479675"/>
              <a:gd name="connsiteY52-106" fmla="*/ 434975 h 1543050"/>
              <a:gd name="connsiteX53-107" fmla="*/ 577850 w 2479675"/>
              <a:gd name="connsiteY53-108" fmla="*/ 434975 h 1543050"/>
              <a:gd name="connsiteX54-109" fmla="*/ 577850 w 2479675"/>
              <a:gd name="connsiteY54-110" fmla="*/ 409575 h 1543050"/>
              <a:gd name="connsiteX55-111" fmla="*/ 577850 w 2479675"/>
              <a:gd name="connsiteY55-112" fmla="*/ 409575 h 1543050"/>
              <a:gd name="connsiteX56-113" fmla="*/ 577850 w 2479675"/>
              <a:gd name="connsiteY56-114" fmla="*/ 371475 h 1543050"/>
              <a:gd name="connsiteX57-115" fmla="*/ 457200 w 2479675"/>
              <a:gd name="connsiteY57-116" fmla="*/ 355600 h 1543050"/>
              <a:gd name="connsiteX58-117" fmla="*/ 460375 w 2479675"/>
              <a:gd name="connsiteY58-118" fmla="*/ 320675 h 1543050"/>
              <a:gd name="connsiteX59-119" fmla="*/ 460375 w 2479675"/>
              <a:gd name="connsiteY59-120" fmla="*/ 320675 h 1543050"/>
              <a:gd name="connsiteX60-121" fmla="*/ 460375 w 2479675"/>
              <a:gd name="connsiteY60-122" fmla="*/ 282575 h 1543050"/>
              <a:gd name="connsiteX61-123" fmla="*/ 419100 w 2479675"/>
              <a:gd name="connsiteY61-124" fmla="*/ 282575 h 1543050"/>
              <a:gd name="connsiteX62-125" fmla="*/ 419100 w 2479675"/>
              <a:gd name="connsiteY62-126" fmla="*/ 247650 h 1543050"/>
              <a:gd name="connsiteX63-127" fmla="*/ 358775 w 2479675"/>
              <a:gd name="connsiteY63-128" fmla="*/ 247650 h 1543050"/>
              <a:gd name="connsiteX64-129" fmla="*/ 358775 w 2479675"/>
              <a:gd name="connsiteY64-130" fmla="*/ 206375 h 1543050"/>
              <a:gd name="connsiteX65-131" fmla="*/ 311150 w 2479675"/>
              <a:gd name="connsiteY65-132" fmla="*/ 206375 h 1543050"/>
              <a:gd name="connsiteX66-133" fmla="*/ 311150 w 2479675"/>
              <a:gd name="connsiteY66-134" fmla="*/ 158750 h 1543050"/>
              <a:gd name="connsiteX67-135" fmla="*/ 282575 w 2479675"/>
              <a:gd name="connsiteY67-136" fmla="*/ 158750 h 1543050"/>
              <a:gd name="connsiteX68-137" fmla="*/ 282575 w 2479675"/>
              <a:gd name="connsiteY68-138" fmla="*/ 130175 h 1543050"/>
              <a:gd name="connsiteX69-139" fmla="*/ 247650 w 2479675"/>
              <a:gd name="connsiteY69-140" fmla="*/ 130175 h 1543050"/>
              <a:gd name="connsiteX70-141" fmla="*/ 247650 w 2479675"/>
              <a:gd name="connsiteY70-142" fmla="*/ 98425 h 1543050"/>
              <a:gd name="connsiteX71-143" fmla="*/ 196850 w 2479675"/>
              <a:gd name="connsiteY71-144" fmla="*/ 98425 h 1543050"/>
              <a:gd name="connsiteX72-145" fmla="*/ 196850 w 2479675"/>
              <a:gd name="connsiteY72-146" fmla="*/ 60325 h 1543050"/>
              <a:gd name="connsiteX73-147" fmla="*/ 161925 w 2479675"/>
              <a:gd name="connsiteY73-148" fmla="*/ 60325 h 1543050"/>
              <a:gd name="connsiteX74-149" fmla="*/ 161925 w 2479675"/>
              <a:gd name="connsiteY74-150" fmla="*/ 28575 h 1543050"/>
              <a:gd name="connsiteX75-151" fmla="*/ 98425 w 2479675"/>
              <a:gd name="connsiteY75-152" fmla="*/ 28575 h 1543050"/>
              <a:gd name="connsiteX76-153" fmla="*/ 98425 w 2479675"/>
              <a:gd name="connsiteY76-154" fmla="*/ 0 h 1543050"/>
              <a:gd name="connsiteX77-155" fmla="*/ 0 w 2479675"/>
              <a:gd name="connsiteY77-156" fmla="*/ 0 h 1543050"/>
              <a:gd name="connsiteX0-157" fmla="*/ 2479675 w 2479675"/>
              <a:gd name="connsiteY0-158" fmla="*/ 1543050 h 1543050"/>
              <a:gd name="connsiteX1-159" fmla="*/ 1800225 w 2479675"/>
              <a:gd name="connsiteY1-160" fmla="*/ 1543050 h 1543050"/>
              <a:gd name="connsiteX2-161" fmla="*/ 1800225 w 2479675"/>
              <a:gd name="connsiteY2-162" fmla="*/ 1492250 h 1543050"/>
              <a:gd name="connsiteX3-163" fmla="*/ 1762125 w 2479675"/>
              <a:gd name="connsiteY3-164" fmla="*/ 1492250 h 1543050"/>
              <a:gd name="connsiteX4-165" fmla="*/ 1762125 w 2479675"/>
              <a:gd name="connsiteY4-166" fmla="*/ 1425575 h 1543050"/>
              <a:gd name="connsiteX5-167" fmla="*/ 1762125 w 2479675"/>
              <a:gd name="connsiteY5-168" fmla="*/ 1425575 h 1543050"/>
              <a:gd name="connsiteX6-169" fmla="*/ 1762125 w 2479675"/>
              <a:gd name="connsiteY6-170" fmla="*/ 1371600 h 1543050"/>
              <a:gd name="connsiteX7-171" fmla="*/ 1701800 w 2479675"/>
              <a:gd name="connsiteY7-172" fmla="*/ 1371600 h 1543050"/>
              <a:gd name="connsiteX8-173" fmla="*/ 1701800 w 2479675"/>
              <a:gd name="connsiteY8-174" fmla="*/ 1273175 h 1543050"/>
              <a:gd name="connsiteX9-175" fmla="*/ 1625600 w 2479675"/>
              <a:gd name="connsiteY9-176" fmla="*/ 1273175 h 1543050"/>
              <a:gd name="connsiteX10-177" fmla="*/ 1625600 w 2479675"/>
              <a:gd name="connsiteY10-178" fmla="*/ 1228725 h 1543050"/>
              <a:gd name="connsiteX11-179" fmla="*/ 1577975 w 2479675"/>
              <a:gd name="connsiteY11-180" fmla="*/ 1228725 h 1543050"/>
              <a:gd name="connsiteX12-181" fmla="*/ 1577975 w 2479675"/>
              <a:gd name="connsiteY12-182" fmla="*/ 1200150 h 1543050"/>
              <a:gd name="connsiteX13-183" fmla="*/ 1577975 w 2479675"/>
              <a:gd name="connsiteY13-184" fmla="*/ 1200150 h 1543050"/>
              <a:gd name="connsiteX14-185" fmla="*/ 1558925 w 2479675"/>
              <a:gd name="connsiteY14-186" fmla="*/ 1181100 h 1543050"/>
              <a:gd name="connsiteX15-187" fmla="*/ 1511300 w 2479675"/>
              <a:gd name="connsiteY15-188" fmla="*/ 1181100 h 1543050"/>
              <a:gd name="connsiteX16-189" fmla="*/ 1511300 w 2479675"/>
              <a:gd name="connsiteY16-190" fmla="*/ 1143000 h 1543050"/>
              <a:gd name="connsiteX17-191" fmla="*/ 1355725 w 2479675"/>
              <a:gd name="connsiteY17-192" fmla="*/ 1143000 h 1543050"/>
              <a:gd name="connsiteX18-193" fmla="*/ 1355725 w 2479675"/>
              <a:gd name="connsiteY18-194" fmla="*/ 1104900 h 1543050"/>
              <a:gd name="connsiteX19-195" fmla="*/ 1355725 w 2479675"/>
              <a:gd name="connsiteY19-196" fmla="*/ 1104900 h 1543050"/>
              <a:gd name="connsiteX20-197" fmla="*/ 1333500 w 2479675"/>
              <a:gd name="connsiteY20-198" fmla="*/ 1082675 h 1543050"/>
              <a:gd name="connsiteX21-199" fmla="*/ 1320800 w 2479675"/>
              <a:gd name="connsiteY21-200" fmla="*/ 1069975 h 1543050"/>
              <a:gd name="connsiteX22-201" fmla="*/ 1320800 w 2479675"/>
              <a:gd name="connsiteY22-202" fmla="*/ 1038225 h 1543050"/>
              <a:gd name="connsiteX23-203" fmla="*/ 1222375 w 2479675"/>
              <a:gd name="connsiteY23-204" fmla="*/ 1038225 h 1543050"/>
              <a:gd name="connsiteX24-205" fmla="*/ 1222375 w 2479675"/>
              <a:gd name="connsiteY24-206" fmla="*/ 1003300 h 1543050"/>
              <a:gd name="connsiteX25-207" fmla="*/ 1203325 w 2479675"/>
              <a:gd name="connsiteY25-208" fmla="*/ 1003300 h 1543050"/>
              <a:gd name="connsiteX26-209" fmla="*/ 1203325 w 2479675"/>
              <a:gd name="connsiteY26-210" fmla="*/ 968375 h 1543050"/>
              <a:gd name="connsiteX27-211" fmla="*/ 1149350 w 2479675"/>
              <a:gd name="connsiteY27-212" fmla="*/ 968375 h 1543050"/>
              <a:gd name="connsiteX28-213" fmla="*/ 1149350 w 2479675"/>
              <a:gd name="connsiteY28-214" fmla="*/ 920750 h 1543050"/>
              <a:gd name="connsiteX29-215" fmla="*/ 1111250 w 2479675"/>
              <a:gd name="connsiteY29-216" fmla="*/ 920750 h 1543050"/>
              <a:gd name="connsiteX30-217" fmla="*/ 1111250 w 2479675"/>
              <a:gd name="connsiteY30-218" fmla="*/ 869950 h 1543050"/>
              <a:gd name="connsiteX31-219" fmla="*/ 1063625 w 2479675"/>
              <a:gd name="connsiteY31-220" fmla="*/ 869950 h 1543050"/>
              <a:gd name="connsiteX32-221" fmla="*/ 1063625 w 2479675"/>
              <a:gd name="connsiteY32-222" fmla="*/ 825500 h 1543050"/>
              <a:gd name="connsiteX33-223" fmla="*/ 1025525 w 2479675"/>
              <a:gd name="connsiteY33-224" fmla="*/ 825500 h 1543050"/>
              <a:gd name="connsiteX34-225" fmla="*/ 1025525 w 2479675"/>
              <a:gd name="connsiteY34-226" fmla="*/ 790575 h 1543050"/>
              <a:gd name="connsiteX35-227" fmla="*/ 987425 w 2479675"/>
              <a:gd name="connsiteY35-228" fmla="*/ 790575 h 1543050"/>
              <a:gd name="connsiteX36-229" fmla="*/ 987425 w 2479675"/>
              <a:gd name="connsiteY36-230" fmla="*/ 768350 h 1543050"/>
              <a:gd name="connsiteX37-231" fmla="*/ 936625 w 2479675"/>
              <a:gd name="connsiteY37-232" fmla="*/ 768350 h 1543050"/>
              <a:gd name="connsiteX38-233" fmla="*/ 936625 w 2479675"/>
              <a:gd name="connsiteY38-234" fmla="*/ 736600 h 1543050"/>
              <a:gd name="connsiteX39-235" fmla="*/ 901700 w 2479675"/>
              <a:gd name="connsiteY39-236" fmla="*/ 736600 h 1543050"/>
              <a:gd name="connsiteX40-237" fmla="*/ 901700 w 2479675"/>
              <a:gd name="connsiteY40-238" fmla="*/ 692150 h 1543050"/>
              <a:gd name="connsiteX41-239" fmla="*/ 860425 w 2479675"/>
              <a:gd name="connsiteY41-240" fmla="*/ 692150 h 1543050"/>
              <a:gd name="connsiteX42-241" fmla="*/ 860425 w 2479675"/>
              <a:gd name="connsiteY42-242" fmla="*/ 650875 h 1543050"/>
              <a:gd name="connsiteX43-243" fmla="*/ 809625 w 2479675"/>
              <a:gd name="connsiteY43-244" fmla="*/ 650875 h 1543050"/>
              <a:gd name="connsiteX44-245" fmla="*/ 809625 w 2479675"/>
              <a:gd name="connsiteY44-246" fmla="*/ 619125 h 1543050"/>
              <a:gd name="connsiteX45-247" fmla="*/ 762000 w 2479675"/>
              <a:gd name="connsiteY45-248" fmla="*/ 619125 h 1543050"/>
              <a:gd name="connsiteX46-249" fmla="*/ 762000 w 2479675"/>
              <a:gd name="connsiteY46-250" fmla="*/ 568325 h 1543050"/>
              <a:gd name="connsiteX47-251" fmla="*/ 717550 w 2479675"/>
              <a:gd name="connsiteY47-252" fmla="*/ 568325 h 1543050"/>
              <a:gd name="connsiteX48-253" fmla="*/ 717550 w 2479675"/>
              <a:gd name="connsiteY48-254" fmla="*/ 536575 h 1543050"/>
              <a:gd name="connsiteX49-255" fmla="*/ 654050 w 2479675"/>
              <a:gd name="connsiteY49-256" fmla="*/ 536575 h 1543050"/>
              <a:gd name="connsiteX50-257" fmla="*/ 654050 w 2479675"/>
              <a:gd name="connsiteY50-258" fmla="*/ 495300 h 1543050"/>
              <a:gd name="connsiteX51-259" fmla="*/ 619125 w 2479675"/>
              <a:gd name="connsiteY51-260" fmla="*/ 495300 h 1543050"/>
              <a:gd name="connsiteX52-261" fmla="*/ 619125 w 2479675"/>
              <a:gd name="connsiteY52-262" fmla="*/ 434975 h 1543050"/>
              <a:gd name="connsiteX53-263" fmla="*/ 577850 w 2479675"/>
              <a:gd name="connsiteY53-264" fmla="*/ 434975 h 1543050"/>
              <a:gd name="connsiteX54-265" fmla="*/ 577850 w 2479675"/>
              <a:gd name="connsiteY54-266" fmla="*/ 409575 h 1543050"/>
              <a:gd name="connsiteX55-267" fmla="*/ 577850 w 2479675"/>
              <a:gd name="connsiteY55-268" fmla="*/ 409575 h 1543050"/>
              <a:gd name="connsiteX56-269" fmla="*/ 552450 w 2479675"/>
              <a:gd name="connsiteY56-270" fmla="*/ 381000 h 1543050"/>
              <a:gd name="connsiteX57-271" fmla="*/ 457200 w 2479675"/>
              <a:gd name="connsiteY57-272" fmla="*/ 355600 h 1543050"/>
              <a:gd name="connsiteX58-273" fmla="*/ 460375 w 2479675"/>
              <a:gd name="connsiteY58-274" fmla="*/ 320675 h 1543050"/>
              <a:gd name="connsiteX59-275" fmla="*/ 460375 w 2479675"/>
              <a:gd name="connsiteY59-276" fmla="*/ 320675 h 1543050"/>
              <a:gd name="connsiteX60-277" fmla="*/ 460375 w 2479675"/>
              <a:gd name="connsiteY60-278" fmla="*/ 282575 h 1543050"/>
              <a:gd name="connsiteX61-279" fmla="*/ 419100 w 2479675"/>
              <a:gd name="connsiteY61-280" fmla="*/ 282575 h 1543050"/>
              <a:gd name="connsiteX62-281" fmla="*/ 419100 w 2479675"/>
              <a:gd name="connsiteY62-282" fmla="*/ 247650 h 1543050"/>
              <a:gd name="connsiteX63-283" fmla="*/ 358775 w 2479675"/>
              <a:gd name="connsiteY63-284" fmla="*/ 247650 h 1543050"/>
              <a:gd name="connsiteX64-285" fmla="*/ 358775 w 2479675"/>
              <a:gd name="connsiteY64-286" fmla="*/ 206375 h 1543050"/>
              <a:gd name="connsiteX65-287" fmla="*/ 311150 w 2479675"/>
              <a:gd name="connsiteY65-288" fmla="*/ 206375 h 1543050"/>
              <a:gd name="connsiteX66-289" fmla="*/ 311150 w 2479675"/>
              <a:gd name="connsiteY66-290" fmla="*/ 158750 h 1543050"/>
              <a:gd name="connsiteX67-291" fmla="*/ 282575 w 2479675"/>
              <a:gd name="connsiteY67-292" fmla="*/ 158750 h 1543050"/>
              <a:gd name="connsiteX68-293" fmla="*/ 282575 w 2479675"/>
              <a:gd name="connsiteY68-294" fmla="*/ 130175 h 1543050"/>
              <a:gd name="connsiteX69-295" fmla="*/ 247650 w 2479675"/>
              <a:gd name="connsiteY69-296" fmla="*/ 130175 h 1543050"/>
              <a:gd name="connsiteX70-297" fmla="*/ 247650 w 2479675"/>
              <a:gd name="connsiteY70-298" fmla="*/ 98425 h 1543050"/>
              <a:gd name="connsiteX71-299" fmla="*/ 196850 w 2479675"/>
              <a:gd name="connsiteY71-300" fmla="*/ 98425 h 1543050"/>
              <a:gd name="connsiteX72-301" fmla="*/ 196850 w 2479675"/>
              <a:gd name="connsiteY72-302" fmla="*/ 60325 h 1543050"/>
              <a:gd name="connsiteX73-303" fmla="*/ 161925 w 2479675"/>
              <a:gd name="connsiteY73-304" fmla="*/ 60325 h 1543050"/>
              <a:gd name="connsiteX74-305" fmla="*/ 161925 w 2479675"/>
              <a:gd name="connsiteY74-306" fmla="*/ 28575 h 1543050"/>
              <a:gd name="connsiteX75-307" fmla="*/ 98425 w 2479675"/>
              <a:gd name="connsiteY75-308" fmla="*/ 28575 h 1543050"/>
              <a:gd name="connsiteX76-309" fmla="*/ 98425 w 2479675"/>
              <a:gd name="connsiteY76-310" fmla="*/ 0 h 1543050"/>
              <a:gd name="connsiteX77-311" fmla="*/ 0 w 2479675"/>
              <a:gd name="connsiteY77-312" fmla="*/ 0 h 15430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</a:cxnLst>
            <a:rect l="l" t="t" r="r" b="b"/>
            <a:pathLst>
              <a:path w="2479675" h="1543050">
                <a:moveTo>
                  <a:pt x="2479675" y="1543050"/>
                </a:moveTo>
                <a:lnTo>
                  <a:pt x="1800225" y="1543050"/>
                </a:lnTo>
                <a:lnTo>
                  <a:pt x="1800225" y="1492250"/>
                </a:lnTo>
                <a:lnTo>
                  <a:pt x="1762125" y="1492250"/>
                </a:lnTo>
                <a:lnTo>
                  <a:pt x="1762125" y="1425575"/>
                </a:lnTo>
                <a:lnTo>
                  <a:pt x="1762125" y="1425575"/>
                </a:lnTo>
                <a:lnTo>
                  <a:pt x="1762125" y="1371600"/>
                </a:lnTo>
                <a:lnTo>
                  <a:pt x="1701800" y="1371600"/>
                </a:lnTo>
                <a:lnTo>
                  <a:pt x="1701800" y="1273175"/>
                </a:lnTo>
                <a:lnTo>
                  <a:pt x="1625600" y="1273175"/>
                </a:lnTo>
                <a:lnTo>
                  <a:pt x="1625600" y="1228725"/>
                </a:lnTo>
                <a:lnTo>
                  <a:pt x="1577975" y="1228725"/>
                </a:lnTo>
                <a:lnTo>
                  <a:pt x="1577975" y="1200150"/>
                </a:lnTo>
                <a:lnTo>
                  <a:pt x="1577975" y="1200150"/>
                </a:lnTo>
                <a:lnTo>
                  <a:pt x="1558925" y="1181100"/>
                </a:lnTo>
                <a:lnTo>
                  <a:pt x="1511300" y="1181100"/>
                </a:lnTo>
                <a:lnTo>
                  <a:pt x="1511300" y="1143000"/>
                </a:lnTo>
                <a:lnTo>
                  <a:pt x="1355725" y="1143000"/>
                </a:lnTo>
                <a:lnTo>
                  <a:pt x="1355725" y="1104900"/>
                </a:lnTo>
                <a:lnTo>
                  <a:pt x="1355725" y="1104900"/>
                </a:lnTo>
                <a:lnTo>
                  <a:pt x="1333500" y="1082675"/>
                </a:lnTo>
                <a:lnTo>
                  <a:pt x="1320800" y="1069975"/>
                </a:lnTo>
                <a:lnTo>
                  <a:pt x="1320800" y="1038225"/>
                </a:lnTo>
                <a:lnTo>
                  <a:pt x="1222375" y="1038225"/>
                </a:lnTo>
                <a:lnTo>
                  <a:pt x="1222375" y="1003300"/>
                </a:lnTo>
                <a:lnTo>
                  <a:pt x="1203325" y="1003300"/>
                </a:lnTo>
                <a:lnTo>
                  <a:pt x="1203325" y="968375"/>
                </a:lnTo>
                <a:lnTo>
                  <a:pt x="1149350" y="968375"/>
                </a:lnTo>
                <a:lnTo>
                  <a:pt x="1149350" y="920750"/>
                </a:lnTo>
                <a:lnTo>
                  <a:pt x="1111250" y="920750"/>
                </a:lnTo>
                <a:lnTo>
                  <a:pt x="1111250" y="869950"/>
                </a:lnTo>
                <a:lnTo>
                  <a:pt x="1063625" y="869950"/>
                </a:lnTo>
                <a:lnTo>
                  <a:pt x="1063625" y="825500"/>
                </a:lnTo>
                <a:lnTo>
                  <a:pt x="1025525" y="825500"/>
                </a:lnTo>
                <a:lnTo>
                  <a:pt x="1025525" y="790575"/>
                </a:lnTo>
                <a:lnTo>
                  <a:pt x="987425" y="790575"/>
                </a:lnTo>
                <a:lnTo>
                  <a:pt x="987425" y="768350"/>
                </a:lnTo>
                <a:lnTo>
                  <a:pt x="936625" y="768350"/>
                </a:lnTo>
                <a:lnTo>
                  <a:pt x="936625" y="736600"/>
                </a:lnTo>
                <a:lnTo>
                  <a:pt x="901700" y="736600"/>
                </a:lnTo>
                <a:lnTo>
                  <a:pt x="901700" y="692150"/>
                </a:lnTo>
                <a:lnTo>
                  <a:pt x="860425" y="692150"/>
                </a:lnTo>
                <a:lnTo>
                  <a:pt x="860425" y="650875"/>
                </a:lnTo>
                <a:lnTo>
                  <a:pt x="809625" y="650875"/>
                </a:lnTo>
                <a:lnTo>
                  <a:pt x="809625" y="619125"/>
                </a:lnTo>
                <a:lnTo>
                  <a:pt x="762000" y="619125"/>
                </a:lnTo>
                <a:lnTo>
                  <a:pt x="762000" y="568325"/>
                </a:lnTo>
                <a:lnTo>
                  <a:pt x="717550" y="568325"/>
                </a:lnTo>
                <a:lnTo>
                  <a:pt x="717550" y="536575"/>
                </a:lnTo>
                <a:lnTo>
                  <a:pt x="654050" y="536575"/>
                </a:lnTo>
                <a:lnTo>
                  <a:pt x="654050" y="495300"/>
                </a:lnTo>
                <a:lnTo>
                  <a:pt x="619125" y="495300"/>
                </a:lnTo>
                <a:lnTo>
                  <a:pt x="619125" y="434975"/>
                </a:lnTo>
                <a:lnTo>
                  <a:pt x="577850" y="434975"/>
                </a:lnTo>
                <a:lnTo>
                  <a:pt x="577850" y="409575"/>
                </a:lnTo>
                <a:lnTo>
                  <a:pt x="577850" y="409575"/>
                </a:lnTo>
                <a:lnTo>
                  <a:pt x="552450" y="381000"/>
                </a:lnTo>
                <a:lnTo>
                  <a:pt x="457200" y="355600"/>
                </a:lnTo>
                <a:lnTo>
                  <a:pt x="460375" y="320675"/>
                </a:lnTo>
                <a:lnTo>
                  <a:pt x="460375" y="320675"/>
                </a:lnTo>
                <a:lnTo>
                  <a:pt x="460375" y="282575"/>
                </a:lnTo>
                <a:lnTo>
                  <a:pt x="419100" y="282575"/>
                </a:lnTo>
                <a:lnTo>
                  <a:pt x="419100" y="247650"/>
                </a:lnTo>
                <a:lnTo>
                  <a:pt x="358775" y="247650"/>
                </a:lnTo>
                <a:lnTo>
                  <a:pt x="358775" y="206375"/>
                </a:lnTo>
                <a:lnTo>
                  <a:pt x="311150" y="206375"/>
                </a:lnTo>
                <a:lnTo>
                  <a:pt x="311150" y="158750"/>
                </a:lnTo>
                <a:lnTo>
                  <a:pt x="282575" y="158750"/>
                </a:lnTo>
                <a:lnTo>
                  <a:pt x="282575" y="130175"/>
                </a:lnTo>
                <a:lnTo>
                  <a:pt x="247650" y="130175"/>
                </a:lnTo>
                <a:lnTo>
                  <a:pt x="247650" y="98425"/>
                </a:lnTo>
                <a:lnTo>
                  <a:pt x="196850" y="98425"/>
                </a:lnTo>
                <a:lnTo>
                  <a:pt x="196850" y="60325"/>
                </a:lnTo>
                <a:lnTo>
                  <a:pt x="161925" y="60325"/>
                </a:lnTo>
                <a:lnTo>
                  <a:pt x="161925" y="28575"/>
                </a:lnTo>
                <a:lnTo>
                  <a:pt x="98425" y="28575"/>
                </a:lnTo>
                <a:lnTo>
                  <a:pt x="98425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accent1"/>
            </a:solidFill>
            <a:miter lim="800000"/>
          </a:ln>
        </p:spPr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1" name="Freeform: Shape 60"/>
          <p:cNvSpPr/>
          <p:nvPr/>
        </p:nvSpPr>
        <p:spPr bwMode="auto">
          <a:xfrm>
            <a:off x="8950325" y="3619500"/>
            <a:ext cx="1974850" cy="1387475"/>
          </a:xfrm>
          <a:custGeom>
            <a:avLst/>
            <a:gdLst>
              <a:gd name="connsiteX0" fmla="*/ 0 w 1974850"/>
              <a:gd name="connsiteY0" fmla="*/ 0 h 1387475"/>
              <a:gd name="connsiteX1" fmla="*/ 174625 w 1974850"/>
              <a:gd name="connsiteY1" fmla="*/ 0 h 1387475"/>
              <a:gd name="connsiteX2" fmla="*/ 174625 w 1974850"/>
              <a:gd name="connsiteY2" fmla="*/ 22225 h 1387475"/>
              <a:gd name="connsiteX3" fmla="*/ 342900 w 1974850"/>
              <a:gd name="connsiteY3" fmla="*/ 22225 h 1387475"/>
              <a:gd name="connsiteX4" fmla="*/ 342900 w 1974850"/>
              <a:gd name="connsiteY4" fmla="*/ 57150 h 1387475"/>
              <a:gd name="connsiteX5" fmla="*/ 396875 w 1974850"/>
              <a:gd name="connsiteY5" fmla="*/ 57150 h 1387475"/>
              <a:gd name="connsiteX6" fmla="*/ 396875 w 1974850"/>
              <a:gd name="connsiteY6" fmla="*/ 101600 h 1387475"/>
              <a:gd name="connsiteX7" fmla="*/ 466725 w 1974850"/>
              <a:gd name="connsiteY7" fmla="*/ 101600 h 1387475"/>
              <a:gd name="connsiteX8" fmla="*/ 466725 w 1974850"/>
              <a:gd name="connsiteY8" fmla="*/ 123825 h 1387475"/>
              <a:gd name="connsiteX9" fmla="*/ 523875 w 1974850"/>
              <a:gd name="connsiteY9" fmla="*/ 123825 h 1387475"/>
              <a:gd name="connsiteX10" fmla="*/ 523875 w 1974850"/>
              <a:gd name="connsiteY10" fmla="*/ 149225 h 1387475"/>
              <a:gd name="connsiteX11" fmla="*/ 546100 w 1974850"/>
              <a:gd name="connsiteY11" fmla="*/ 149225 h 1387475"/>
              <a:gd name="connsiteX12" fmla="*/ 546100 w 1974850"/>
              <a:gd name="connsiteY12" fmla="*/ 187325 h 1387475"/>
              <a:gd name="connsiteX13" fmla="*/ 568325 w 1974850"/>
              <a:gd name="connsiteY13" fmla="*/ 187325 h 1387475"/>
              <a:gd name="connsiteX14" fmla="*/ 568325 w 1974850"/>
              <a:gd name="connsiteY14" fmla="*/ 187325 h 1387475"/>
              <a:gd name="connsiteX15" fmla="*/ 596900 w 1974850"/>
              <a:gd name="connsiteY15" fmla="*/ 215900 h 1387475"/>
              <a:gd name="connsiteX16" fmla="*/ 641350 w 1974850"/>
              <a:gd name="connsiteY16" fmla="*/ 215900 h 1387475"/>
              <a:gd name="connsiteX17" fmla="*/ 641350 w 1974850"/>
              <a:gd name="connsiteY17" fmla="*/ 260350 h 1387475"/>
              <a:gd name="connsiteX18" fmla="*/ 679450 w 1974850"/>
              <a:gd name="connsiteY18" fmla="*/ 260350 h 1387475"/>
              <a:gd name="connsiteX19" fmla="*/ 679450 w 1974850"/>
              <a:gd name="connsiteY19" fmla="*/ 304800 h 1387475"/>
              <a:gd name="connsiteX20" fmla="*/ 742950 w 1974850"/>
              <a:gd name="connsiteY20" fmla="*/ 304800 h 1387475"/>
              <a:gd name="connsiteX21" fmla="*/ 742950 w 1974850"/>
              <a:gd name="connsiteY21" fmla="*/ 304800 h 1387475"/>
              <a:gd name="connsiteX22" fmla="*/ 806450 w 1974850"/>
              <a:gd name="connsiteY22" fmla="*/ 304800 h 1387475"/>
              <a:gd name="connsiteX23" fmla="*/ 806450 w 1974850"/>
              <a:gd name="connsiteY23" fmla="*/ 342900 h 1387475"/>
              <a:gd name="connsiteX24" fmla="*/ 841375 w 1974850"/>
              <a:gd name="connsiteY24" fmla="*/ 342900 h 1387475"/>
              <a:gd name="connsiteX25" fmla="*/ 841375 w 1974850"/>
              <a:gd name="connsiteY25" fmla="*/ 384175 h 1387475"/>
              <a:gd name="connsiteX26" fmla="*/ 879475 w 1974850"/>
              <a:gd name="connsiteY26" fmla="*/ 384175 h 1387475"/>
              <a:gd name="connsiteX27" fmla="*/ 879475 w 1974850"/>
              <a:gd name="connsiteY27" fmla="*/ 406400 h 1387475"/>
              <a:gd name="connsiteX28" fmla="*/ 908050 w 1974850"/>
              <a:gd name="connsiteY28" fmla="*/ 406400 h 1387475"/>
              <a:gd name="connsiteX29" fmla="*/ 908050 w 1974850"/>
              <a:gd name="connsiteY29" fmla="*/ 434975 h 1387475"/>
              <a:gd name="connsiteX30" fmla="*/ 993775 w 1974850"/>
              <a:gd name="connsiteY30" fmla="*/ 434975 h 1387475"/>
              <a:gd name="connsiteX31" fmla="*/ 993775 w 1974850"/>
              <a:gd name="connsiteY31" fmla="*/ 476250 h 1387475"/>
              <a:gd name="connsiteX32" fmla="*/ 1022350 w 1974850"/>
              <a:gd name="connsiteY32" fmla="*/ 476250 h 1387475"/>
              <a:gd name="connsiteX33" fmla="*/ 1022350 w 1974850"/>
              <a:gd name="connsiteY33" fmla="*/ 511175 h 1387475"/>
              <a:gd name="connsiteX34" fmla="*/ 1054100 w 1974850"/>
              <a:gd name="connsiteY34" fmla="*/ 511175 h 1387475"/>
              <a:gd name="connsiteX35" fmla="*/ 1054100 w 1974850"/>
              <a:gd name="connsiteY35" fmla="*/ 527050 h 1387475"/>
              <a:gd name="connsiteX36" fmla="*/ 1146175 w 1974850"/>
              <a:gd name="connsiteY36" fmla="*/ 527050 h 1387475"/>
              <a:gd name="connsiteX37" fmla="*/ 1146175 w 1974850"/>
              <a:gd name="connsiteY37" fmla="*/ 558800 h 1387475"/>
              <a:gd name="connsiteX38" fmla="*/ 1196975 w 1974850"/>
              <a:gd name="connsiteY38" fmla="*/ 558800 h 1387475"/>
              <a:gd name="connsiteX39" fmla="*/ 1196975 w 1974850"/>
              <a:gd name="connsiteY39" fmla="*/ 558800 h 1387475"/>
              <a:gd name="connsiteX40" fmla="*/ 1196975 w 1974850"/>
              <a:gd name="connsiteY40" fmla="*/ 587375 h 1387475"/>
              <a:gd name="connsiteX41" fmla="*/ 1235075 w 1974850"/>
              <a:gd name="connsiteY41" fmla="*/ 587375 h 1387475"/>
              <a:gd name="connsiteX42" fmla="*/ 1235075 w 1974850"/>
              <a:gd name="connsiteY42" fmla="*/ 669925 h 1387475"/>
              <a:gd name="connsiteX43" fmla="*/ 1308100 w 1974850"/>
              <a:gd name="connsiteY43" fmla="*/ 669925 h 1387475"/>
              <a:gd name="connsiteX44" fmla="*/ 1308100 w 1974850"/>
              <a:gd name="connsiteY44" fmla="*/ 669925 h 1387475"/>
              <a:gd name="connsiteX45" fmla="*/ 1327150 w 1974850"/>
              <a:gd name="connsiteY45" fmla="*/ 688975 h 1387475"/>
              <a:gd name="connsiteX46" fmla="*/ 1327150 w 1974850"/>
              <a:gd name="connsiteY46" fmla="*/ 781050 h 1387475"/>
              <a:gd name="connsiteX47" fmla="*/ 1352550 w 1974850"/>
              <a:gd name="connsiteY47" fmla="*/ 781050 h 1387475"/>
              <a:gd name="connsiteX48" fmla="*/ 1352550 w 1974850"/>
              <a:gd name="connsiteY48" fmla="*/ 835025 h 1387475"/>
              <a:gd name="connsiteX49" fmla="*/ 1377950 w 1974850"/>
              <a:gd name="connsiteY49" fmla="*/ 835025 h 1387475"/>
              <a:gd name="connsiteX50" fmla="*/ 1377950 w 1974850"/>
              <a:gd name="connsiteY50" fmla="*/ 895350 h 1387475"/>
              <a:gd name="connsiteX51" fmla="*/ 1409700 w 1974850"/>
              <a:gd name="connsiteY51" fmla="*/ 895350 h 1387475"/>
              <a:gd name="connsiteX52" fmla="*/ 1409700 w 1974850"/>
              <a:gd name="connsiteY52" fmla="*/ 952500 h 1387475"/>
              <a:gd name="connsiteX53" fmla="*/ 1463675 w 1974850"/>
              <a:gd name="connsiteY53" fmla="*/ 952500 h 1387475"/>
              <a:gd name="connsiteX54" fmla="*/ 1463675 w 1974850"/>
              <a:gd name="connsiteY54" fmla="*/ 1044575 h 1387475"/>
              <a:gd name="connsiteX55" fmla="*/ 1606550 w 1974850"/>
              <a:gd name="connsiteY55" fmla="*/ 1044575 h 1387475"/>
              <a:gd name="connsiteX56" fmla="*/ 1612900 w 1974850"/>
              <a:gd name="connsiteY56" fmla="*/ 1073150 h 1387475"/>
              <a:gd name="connsiteX57" fmla="*/ 1612900 w 1974850"/>
              <a:gd name="connsiteY57" fmla="*/ 1120775 h 1387475"/>
              <a:gd name="connsiteX58" fmla="*/ 1676400 w 1974850"/>
              <a:gd name="connsiteY58" fmla="*/ 1120775 h 1387475"/>
              <a:gd name="connsiteX59" fmla="*/ 1676400 w 1974850"/>
              <a:gd name="connsiteY59" fmla="*/ 1184275 h 1387475"/>
              <a:gd name="connsiteX60" fmla="*/ 1816100 w 1974850"/>
              <a:gd name="connsiteY60" fmla="*/ 1184275 h 1387475"/>
              <a:gd name="connsiteX61" fmla="*/ 1816100 w 1974850"/>
              <a:gd name="connsiteY61" fmla="*/ 1292225 h 1387475"/>
              <a:gd name="connsiteX62" fmla="*/ 1847850 w 1974850"/>
              <a:gd name="connsiteY62" fmla="*/ 1292225 h 1387475"/>
              <a:gd name="connsiteX63" fmla="*/ 1847850 w 1974850"/>
              <a:gd name="connsiteY63" fmla="*/ 1387475 h 1387475"/>
              <a:gd name="connsiteX64" fmla="*/ 1974850 w 1974850"/>
              <a:gd name="connsiteY64" fmla="*/ 1387475 h 138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974850" h="1387475">
                <a:moveTo>
                  <a:pt x="0" y="0"/>
                </a:moveTo>
                <a:lnTo>
                  <a:pt x="174625" y="0"/>
                </a:lnTo>
                <a:lnTo>
                  <a:pt x="174625" y="22225"/>
                </a:lnTo>
                <a:lnTo>
                  <a:pt x="342900" y="22225"/>
                </a:lnTo>
                <a:lnTo>
                  <a:pt x="342900" y="57150"/>
                </a:lnTo>
                <a:lnTo>
                  <a:pt x="396875" y="57150"/>
                </a:lnTo>
                <a:lnTo>
                  <a:pt x="396875" y="101600"/>
                </a:lnTo>
                <a:lnTo>
                  <a:pt x="466725" y="101600"/>
                </a:lnTo>
                <a:lnTo>
                  <a:pt x="466725" y="123825"/>
                </a:lnTo>
                <a:lnTo>
                  <a:pt x="523875" y="123825"/>
                </a:lnTo>
                <a:lnTo>
                  <a:pt x="523875" y="149225"/>
                </a:lnTo>
                <a:lnTo>
                  <a:pt x="546100" y="149225"/>
                </a:lnTo>
                <a:lnTo>
                  <a:pt x="546100" y="187325"/>
                </a:lnTo>
                <a:lnTo>
                  <a:pt x="568325" y="187325"/>
                </a:lnTo>
                <a:lnTo>
                  <a:pt x="568325" y="187325"/>
                </a:lnTo>
                <a:lnTo>
                  <a:pt x="596900" y="215900"/>
                </a:lnTo>
                <a:lnTo>
                  <a:pt x="641350" y="215900"/>
                </a:lnTo>
                <a:lnTo>
                  <a:pt x="641350" y="260350"/>
                </a:lnTo>
                <a:lnTo>
                  <a:pt x="679450" y="260350"/>
                </a:lnTo>
                <a:lnTo>
                  <a:pt x="679450" y="304800"/>
                </a:lnTo>
                <a:lnTo>
                  <a:pt x="742950" y="304800"/>
                </a:lnTo>
                <a:lnTo>
                  <a:pt x="742950" y="304800"/>
                </a:lnTo>
                <a:lnTo>
                  <a:pt x="806450" y="304800"/>
                </a:lnTo>
                <a:lnTo>
                  <a:pt x="806450" y="342900"/>
                </a:lnTo>
                <a:lnTo>
                  <a:pt x="841375" y="342900"/>
                </a:lnTo>
                <a:lnTo>
                  <a:pt x="841375" y="384175"/>
                </a:lnTo>
                <a:lnTo>
                  <a:pt x="879475" y="384175"/>
                </a:lnTo>
                <a:lnTo>
                  <a:pt x="879475" y="406400"/>
                </a:lnTo>
                <a:lnTo>
                  <a:pt x="908050" y="406400"/>
                </a:lnTo>
                <a:lnTo>
                  <a:pt x="908050" y="434975"/>
                </a:lnTo>
                <a:lnTo>
                  <a:pt x="993775" y="434975"/>
                </a:lnTo>
                <a:lnTo>
                  <a:pt x="993775" y="476250"/>
                </a:lnTo>
                <a:lnTo>
                  <a:pt x="1022350" y="476250"/>
                </a:lnTo>
                <a:lnTo>
                  <a:pt x="1022350" y="511175"/>
                </a:lnTo>
                <a:lnTo>
                  <a:pt x="1054100" y="511175"/>
                </a:lnTo>
                <a:lnTo>
                  <a:pt x="1054100" y="527050"/>
                </a:lnTo>
                <a:lnTo>
                  <a:pt x="1146175" y="527050"/>
                </a:lnTo>
                <a:lnTo>
                  <a:pt x="1146175" y="558800"/>
                </a:lnTo>
                <a:lnTo>
                  <a:pt x="1196975" y="558800"/>
                </a:lnTo>
                <a:lnTo>
                  <a:pt x="1196975" y="558800"/>
                </a:lnTo>
                <a:lnTo>
                  <a:pt x="1196975" y="587375"/>
                </a:lnTo>
                <a:lnTo>
                  <a:pt x="1235075" y="587375"/>
                </a:lnTo>
                <a:lnTo>
                  <a:pt x="1235075" y="669925"/>
                </a:lnTo>
                <a:lnTo>
                  <a:pt x="1308100" y="669925"/>
                </a:lnTo>
                <a:lnTo>
                  <a:pt x="1308100" y="669925"/>
                </a:lnTo>
                <a:lnTo>
                  <a:pt x="1327150" y="688975"/>
                </a:lnTo>
                <a:lnTo>
                  <a:pt x="1327150" y="781050"/>
                </a:lnTo>
                <a:lnTo>
                  <a:pt x="1352550" y="781050"/>
                </a:lnTo>
                <a:lnTo>
                  <a:pt x="1352550" y="835025"/>
                </a:lnTo>
                <a:lnTo>
                  <a:pt x="1377950" y="835025"/>
                </a:lnTo>
                <a:lnTo>
                  <a:pt x="1377950" y="895350"/>
                </a:lnTo>
                <a:lnTo>
                  <a:pt x="1409700" y="895350"/>
                </a:lnTo>
                <a:lnTo>
                  <a:pt x="1409700" y="952500"/>
                </a:lnTo>
                <a:lnTo>
                  <a:pt x="1463675" y="952500"/>
                </a:lnTo>
                <a:lnTo>
                  <a:pt x="1463675" y="1044575"/>
                </a:lnTo>
                <a:lnTo>
                  <a:pt x="1606550" y="1044575"/>
                </a:lnTo>
                <a:lnTo>
                  <a:pt x="1612900" y="1073150"/>
                </a:lnTo>
                <a:lnTo>
                  <a:pt x="1612900" y="1120775"/>
                </a:lnTo>
                <a:lnTo>
                  <a:pt x="1676400" y="1120775"/>
                </a:lnTo>
                <a:lnTo>
                  <a:pt x="1676400" y="1184275"/>
                </a:lnTo>
                <a:lnTo>
                  <a:pt x="1816100" y="1184275"/>
                </a:lnTo>
                <a:lnTo>
                  <a:pt x="1816100" y="1292225"/>
                </a:lnTo>
                <a:lnTo>
                  <a:pt x="1847850" y="1292225"/>
                </a:lnTo>
                <a:lnTo>
                  <a:pt x="1847850" y="1387475"/>
                </a:lnTo>
                <a:lnTo>
                  <a:pt x="1974850" y="1387475"/>
                </a:lnTo>
              </a:path>
            </a:pathLst>
          </a:custGeom>
          <a:noFill/>
          <a:ln w="28575">
            <a:solidFill>
              <a:schemeClr val="accent1"/>
            </a:solidFill>
            <a:miter lim="800000"/>
          </a:ln>
        </p:spPr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79" name="Group 178"/>
          <p:cNvGrpSpPr/>
          <p:nvPr/>
        </p:nvGrpSpPr>
        <p:grpSpPr>
          <a:xfrm>
            <a:off x="4316940" y="3413626"/>
            <a:ext cx="3549829" cy="2668080"/>
            <a:chOff x="696805" y="3419314"/>
            <a:chExt cx="3421325" cy="2668080"/>
          </a:xfrm>
        </p:grpSpPr>
        <p:sp>
          <p:nvSpPr>
            <p:cNvPr id="214" name="TextBox 213"/>
            <p:cNvSpPr txBox="1"/>
            <p:nvPr/>
          </p:nvSpPr>
          <p:spPr bwMode="auto">
            <a:xfrm>
              <a:off x="3245881" y="5718062"/>
              <a:ext cx="5842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+mn-cs"/>
                </a:rPr>
                <a:t>96</a:t>
              </a:r>
            </a:p>
          </p:txBody>
        </p:sp>
        <p:cxnSp>
          <p:nvCxnSpPr>
            <p:cNvPr id="181" name="Straight Connector 180"/>
            <p:cNvCxnSpPr/>
            <p:nvPr/>
          </p:nvCxnSpPr>
          <p:spPr bwMode="auto">
            <a:xfrm>
              <a:off x="1229171" y="3608596"/>
              <a:ext cx="0" cy="2096515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2" name="Straight Connector 181"/>
            <p:cNvCxnSpPr/>
            <p:nvPr/>
          </p:nvCxnSpPr>
          <p:spPr bwMode="auto">
            <a:xfrm>
              <a:off x="1218258" y="5686958"/>
              <a:ext cx="2611239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3" name="Straight Connector 182"/>
            <p:cNvCxnSpPr/>
            <p:nvPr/>
          </p:nvCxnSpPr>
          <p:spPr bwMode="auto">
            <a:xfrm flipH="1">
              <a:off x="1167258" y="3608596"/>
              <a:ext cx="6191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4" name="Straight Connector 183"/>
            <p:cNvCxnSpPr/>
            <p:nvPr/>
          </p:nvCxnSpPr>
          <p:spPr bwMode="auto">
            <a:xfrm flipH="1">
              <a:off x="1167258" y="4025791"/>
              <a:ext cx="6191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5" name="Straight Connector 184"/>
            <p:cNvCxnSpPr/>
            <p:nvPr/>
          </p:nvCxnSpPr>
          <p:spPr bwMode="auto">
            <a:xfrm flipH="1">
              <a:off x="1167258" y="4442986"/>
              <a:ext cx="6191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6" name="Straight Connector 185"/>
            <p:cNvCxnSpPr/>
            <p:nvPr/>
          </p:nvCxnSpPr>
          <p:spPr bwMode="auto">
            <a:xfrm flipH="1">
              <a:off x="1167258" y="4860181"/>
              <a:ext cx="6191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7" name="Straight Connector 186"/>
            <p:cNvCxnSpPr/>
            <p:nvPr/>
          </p:nvCxnSpPr>
          <p:spPr bwMode="auto">
            <a:xfrm flipH="1">
              <a:off x="1167258" y="5277376"/>
              <a:ext cx="6191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8" name="Straight Connector 187"/>
            <p:cNvCxnSpPr/>
            <p:nvPr/>
          </p:nvCxnSpPr>
          <p:spPr bwMode="auto">
            <a:xfrm flipH="1">
              <a:off x="1167258" y="5694570"/>
              <a:ext cx="6191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9" name="Straight Connector 188"/>
            <p:cNvCxnSpPr/>
            <p:nvPr/>
          </p:nvCxnSpPr>
          <p:spPr bwMode="auto">
            <a:xfrm>
              <a:off x="1229171" y="5705110"/>
              <a:ext cx="0" cy="64008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0" name="Straight Connector 189"/>
            <p:cNvCxnSpPr/>
            <p:nvPr/>
          </p:nvCxnSpPr>
          <p:spPr bwMode="auto">
            <a:xfrm>
              <a:off x="1516508" y="5705110"/>
              <a:ext cx="0" cy="64008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1" name="Straight Connector 190"/>
            <p:cNvCxnSpPr/>
            <p:nvPr/>
          </p:nvCxnSpPr>
          <p:spPr bwMode="auto">
            <a:xfrm>
              <a:off x="1803845" y="5705110"/>
              <a:ext cx="0" cy="64008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2" name="Straight Connector 191"/>
            <p:cNvCxnSpPr/>
            <p:nvPr/>
          </p:nvCxnSpPr>
          <p:spPr bwMode="auto">
            <a:xfrm>
              <a:off x="2091182" y="5705110"/>
              <a:ext cx="0" cy="64008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3" name="Straight Connector 192"/>
            <p:cNvCxnSpPr/>
            <p:nvPr/>
          </p:nvCxnSpPr>
          <p:spPr bwMode="auto">
            <a:xfrm>
              <a:off x="2378519" y="5705110"/>
              <a:ext cx="0" cy="64008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4" name="Straight Connector 193"/>
            <p:cNvCxnSpPr/>
            <p:nvPr/>
          </p:nvCxnSpPr>
          <p:spPr bwMode="auto">
            <a:xfrm>
              <a:off x="2665856" y="5705110"/>
              <a:ext cx="0" cy="64008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5" name="Straight Connector 194"/>
            <p:cNvCxnSpPr/>
            <p:nvPr/>
          </p:nvCxnSpPr>
          <p:spPr bwMode="auto">
            <a:xfrm>
              <a:off x="2953193" y="5705110"/>
              <a:ext cx="0" cy="64008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6" name="Straight Connector 195"/>
            <p:cNvCxnSpPr/>
            <p:nvPr/>
          </p:nvCxnSpPr>
          <p:spPr bwMode="auto">
            <a:xfrm>
              <a:off x="3240530" y="5705110"/>
              <a:ext cx="0" cy="64008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7" name="Straight Connector 196"/>
            <p:cNvCxnSpPr/>
            <p:nvPr/>
          </p:nvCxnSpPr>
          <p:spPr bwMode="auto">
            <a:xfrm>
              <a:off x="3527867" y="5705110"/>
              <a:ext cx="0" cy="64008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8" name="Straight Connector 197"/>
            <p:cNvCxnSpPr/>
            <p:nvPr/>
          </p:nvCxnSpPr>
          <p:spPr bwMode="auto">
            <a:xfrm>
              <a:off x="3815208" y="5705110"/>
              <a:ext cx="0" cy="64008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9" name="TextBox 198"/>
            <p:cNvSpPr txBox="1"/>
            <p:nvPr/>
          </p:nvSpPr>
          <p:spPr bwMode="auto">
            <a:xfrm>
              <a:off x="696805" y="3419314"/>
              <a:ext cx="52946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r" defTabSz="1219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+mn-cs"/>
                </a:rPr>
                <a:t>100</a:t>
              </a:r>
            </a:p>
          </p:txBody>
        </p:sp>
        <p:sp>
          <p:nvSpPr>
            <p:cNvPr id="200" name="TextBox 199"/>
            <p:cNvSpPr txBox="1"/>
            <p:nvPr/>
          </p:nvSpPr>
          <p:spPr bwMode="auto">
            <a:xfrm>
              <a:off x="696805" y="3836072"/>
              <a:ext cx="5294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r" defTabSz="1219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+mn-cs"/>
                </a:rPr>
                <a:t>80</a:t>
              </a:r>
            </a:p>
          </p:txBody>
        </p:sp>
        <p:sp>
          <p:nvSpPr>
            <p:cNvPr id="201" name="TextBox 200"/>
            <p:cNvSpPr txBox="1"/>
            <p:nvPr/>
          </p:nvSpPr>
          <p:spPr bwMode="auto">
            <a:xfrm>
              <a:off x="696805" y="4252830"/>
              <a:ext cx="5294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r" defTabSz="1219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+mn-cs"/>
                </a:rPr>
                <a:t>60</a:t>
              </a:r>
            </a:p>
          </p:txBody>
        </p:sp>
        <p:sp>
          <p:nvSpPr>
            <p:cNvPr id="202" name="TextBox 201"/>
            <p:cNvSpPr txBox="1"/>
            <p:nvPr/>
          </p:nvSpPr>
          <p:spPr bwMode="auto">
            <a:xfrm>
              <a:off x="696805" y="4669588"/>
              <a:ext cx="5294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r" defTabSz="1219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+mn-cs"/>
                </a:rPr>
                <a:t>40</a:t>
              </a:r>
            </a:p>
          </p:txBody>
        </p:sp>
        <p:sp>
          <p:nvSpPr>
            <p:cNvPr id="203" name="TextBox 202"/>
            <p:cNvSpPr txBox="1"/>
            <p:nvPr/>
          </p:nvSpPr>
          <p:spPr bwMode="auto">
            <a:xfrm>
              <a:off x="696805" y="5086346"/>
              <a:ext cx="5294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r" defTabSz="1219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+mn-cs"/>
                </a:rPr>
                <a:t>20</a:t>
              </a:r>
            </a:p>
          </p:txBody>
        </p:sp>
        <p:sp>
          <p:nvSpPr>
            <p:cNvPr id="204" name="TextBox 203"/>
            <p:cNvSpPr txBox="1"/>
            <p:nvPr/>
          </p:nvSpPr>
          <p:spPr bwMode="auto">
            <a:xfrm>
              <a:off x="696805" y="5503104"/>
              <a:ext cx="5294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r" defTabSz="1219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205" name="TextBox 204"/>
            <p:cNvSpPr txBox="1"/>
            <p:nvPr/>
          </p:nvSpPr>
          <p:spPr bwMode="auto">
            <a:xfrm>
              <a:off x="3533875" y="5718062"/>
              <a:ext cx="5842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+mn-cs"/>
                </a:rPr>
                <a:t>108</a:t>
              </a:r>
            </a:p>
          </p:txBody>
        </p:sp>
        <p:sp>
          <p:nvSpPr>
            <p:cNvPr id="206" name="TextBox 205"/>
            <p:cNvSpPr txBox="1"/>
            <p:nvPr/>
          </p:nvSpPr>
          <p:spPr bwMode="auto">
            <a:xfrm>
              <a:off x="941945" y="5718062"/>
              <a:ext cx="5842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207" name="TextBox 206"/>
            <p:cNvSpPr txBox="1"/>
            <p:nvPr/>
          </p:nvSpPr>
          <p:spPr bwMode="auto">
            <a:xfrm>
              <a:off x="1229937" y="5718062"/>
              <a:ext cx="5842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+mn-cs"/>
                </a:rPr>
                <a:t>12</a:t>
              </a:r>
            </a:p>
          </p:txBody>
        </p:sp>
        <p:sp>
          <p:nvSpPr>
            <p:cNvPr id="208" name="TextBox 207"/>
            <p:cNvSpPr txBox="1"/>
            <p:nvPr/>
          </p:nvSpPr>
          <p:spPr bwMode="auto">
            <a:xfrm>
              <a:off x="1517929" y="5718062"/>
              <a:ext cx="5842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+mn-cs"/>
                </a:rPr>
                <a:t>24</a:t>
              </a:r>
            </a:p>
          </p:txBody>
        </p:sp>
        <p:sp>
          <p:nvSpPr>
            <p:cNvPr id="209" name="TextBox 208"/>
            <p:cNvSpPr txBox="1"/>
            <p:nvPr/>
          </p:nvSpPr>
          <p:spPr bwMode="auto">
            <a:xfrm>
              <a:off x="1805921" y="5718062"/>
              <a:ext cx="5842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+mn-cs"/>
                </a:rPr>
                <a:t>36</a:t>
              </a:r>
            </a:p>
          </p:txBody>
        </p:sp>
        <p:sp>
          <p:nvSpPr>
            <p:cNvPr id="210" name="TextBox 209"/>
            <p:cNvSpPr txBox="1"/>
            <p:nvPr/>
          </p:nvSpPr>
          <p:spPr bwMode="auto">
            <a:xfrm>
              <a:off x="2093913" y="5718062"/>
              <a:ext cx="5842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+mn-cs"/>
                </a:rPr>
                <a:t>48</a:t>
              </a:r>
            </a:p>
          </p:txBody>
        </p:sp>
        <p:sp>
          <p:nvSpPr>
            <p:cNvPr id="211" name="TextBox 210"/>
            <p:cNvSpPr txBox="1"/>
            <p:nvPr/>
          </p:nvSpPr>
          <p:spPr bwMode="auto">
            <a:xfrm>
              <a:off x="2381905" y="5718062"/>
              <a:ext cx="5842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+mn-cs"/>
                </a:rPr>
                <a:t>60</a:t>
              </a:r>
            </a:p>
          </p:txBody>
        </p:sp>
        <p:sp>
          <p:nvSpPr>
            <p:cNvPr id="212" name="TextBox 211"/>
            <p:cNvSpPr txBox="1"/>
            <p:nvPr/>
          </p:nvSpPr>
          <p:spPr bwMode="auto">
            <a:xfrm>
              <a:off x="2669897" y="5718062"/>
              <a:ext cx="5842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+mn-cs"/>
                </a:rPr>
                <a:t>72</a:t>
              </a:r>
            </a:p>
          </p:txBody>
        </p:sp>
        <p:sp>
          <p:nvSpPr>
            <p:cNvPr id="213" name="TextBox 212"/>
            <p:cNvSpPr txBox="1"/>
            <p:nvPr/>
          </p:nvSpPr>
          <p:spPr bwMode="auto">
            <a:xfrm>
              <a:off x="2957889" y="5718062"/>
              <a:ext cx="5842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+mn-cs"/>
                </a:rPr>
                <a:t>84</a:t>
              </a:r>
            </a:p>
          </p:txBody>
        </p:sp>
      </p:grpSp>
      <p:grpSp>
        <p:nvGrpSpPr>
          <p:cNvPr id="215" name="Group 214"/>
          <p:cNvGrpSpPr/>
          <p:nvPr/>
        </p:nvGrpSpPr>
        <p:grpSpPr>
          <a:xfrm>
            <a:off x="8271165" y="3413626"/>
            <a:ext cx="3539836" cy="2668080"/>
            <a:chOff x="696805" y="3419314"/>
            <a:chExt cx="3421325" cy="2668080"/>
          </a:xfrm>
        </p:grpSpPr>
        <p:cxnSp>
          <p:nvCxnSpPr>
            <p:cNvPr id="216" name="Straight Connector 215"/>
            <p:cNvCxnSpPr/>
            <p:nvPr/>
          </p:nvCxnSpPr>
          <p:spPr bwMode="auto">
            <a:xfrm>
              <a:off x="1229171" y="3608596"/>
              <a:ext cx="0" cy="2096515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7" name="Straight Connector 216"/>
            <p:cNvCxnSpPr/>
            <p:nvPr/>
          </p:nvCxnSpPr>
          <p:spPr bwMode="auto">
            <a:xfrm>
              <a:off x="1218258" y="5686958"/>
              <a:ext cx="2611239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8" name="Straight Connector 217"/>
            <p:cNvCxnSpPr/>
            <p:nvPr/>
          </p:nvCxnSpPr>
          <p:spPr bwMode="auto">
            <a:xfrm flipH="1">
              <a:off x="1167258" y="3608596"/>
              <a:ext cx="6191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9" name="Straight Connector 218"/>
            <p:cNvCxnSpPr/>
            <p:nvPr/>
          </p:nvCxnSpPr>
          <p:spPr bwMode="auto">
            <a:xfrm flipH="1">
              <a:off x="1167258" y="4025791"/>
              <a:ext cx="6191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0" name="Straight Connector 219"/>
            <p:cNvCxnSpPr/>
            <p:nvPr/>
          </p:nvCxnSpPr>
          <p:spPr bwMode="auto">
            <a:xfrm flipH="1">
              <a:off x="1167258" y="4442986"/>
              <a:ext cx="6191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1" name="Straight Connector 220"/>
            <p:cNvCxnSpPr/>
            <p:nvPr/>
          </p:nvCxnSpPr>
          <p:spPr bwMode="auto">
            <a:xfrm flipH="1">
              <a:off x="1167258" y="4860181"/>
              <a:ext cx="6191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2" name="Straight Connector 221"/>
            <p:cNvCxnSpPr/>
            <p:nvPr/>
          </p:nvCxnSpPr>
          <p:spPr bwMode="auto">
            <a:xfrm flipH="1">
              <a:off x="1167258" y="5277376"/>
              <a:ext cx="6191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3" name="Straight Connector 222"/>
            <p:cNvCxnSpPr/>
            <p:nvPr/>
          </p:nvCxnSpPr>
          <p:spPr bwMode="auto">
            <a:xfrm flipH="1">
              <a:off x="1167258" y="5694570"/>
              <a:ext cx="6191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4" name="Straight Connector 223"/>
            <p:cNvCxnSpPr/>
            <p:nvPr/>
          </p:nvCxnSpPr>
          <p:spPr bwMode="auto">
            <a:xfrm>
              <a:off x="1229171" y="5705110"/>
              <a:ext cx="0" cy="64008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5" name="Straight Connector 224"/>
            <p:cNvCxnSpPr/>
            <p:nvPr/>
          </p:nvCxnSpPr>
          <p:spPr bwMode="auto">
            <a:xfrm>
              <a:off x="1516508" y="5705110"/>
              <a:ext cx="0" cy="64008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6" name="Straight Connector 225"/>
            <p:cNvCxnSpPr/>
            <p:nvPr/>
          </p:nvCxnSpPr>
          <p:spPr bwMode="auto">
            <a:xfrm>
              <a:off x="1803845" y="5705110"/>
              <a:ext cx="0" cy="64008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7" name="Straight Connector 226"/>
            <p:cNvCxnSpPr/>
            <p:nvPr/>
          </p:nvCxnSpPr>
          <p:spPr bwMode="auto">
            <a:xfrm>
              <a:off x="2091182" y="5705110"/>
              <a:ext cx="0" cy="64008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8" name="Straight Connector 227"/>
            <p:cNvCxnSpPr/>
            <p:nvPr/>
          </p:nvCxnSpPr>
          <p:spPr bwMode="auto">
            <a:xfrm>
              <a:off x="2378519" y="5705110"/>
              <a:ext cx="0" cy="64008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9" name="Straight Connector 228"/>
            <p:cNvCxnSpPr/>
            <p:nvPr/>
          </p:nvCxnSpPr>
          <p:spPr bwMode="auto">
            <a:xfrm>
              <a:off x="2665856" y="5705110"/>
              <a:ext cx="0" cy="64008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0" name="Straight Connector 229"/>
            <p:cNvCxnSpPr/>
            <p:nvPr/>
          </p:nvCxnSpPr>
          <p:spPr bwMode="auto">
            <a:xfrm>
              <a:off x="2953193" y="5705110"/>
              <a:ext cx="0" cy="64008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1" name="Straight Connector 230"/>
            <p:cNvCxnSpPr/>
            <p:nvPr/>
          </p:nvCxnSpPr>
          <p:spPr bwMode="auto">
            <a:xfrm>
              <a:off x="3240530" y="5705110"/>
              <a:ext cx="0" cy="64008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2" name="Straight Connector 231"/>
            <p:cNvCxnSpPr/>
            <p:nvPr/>
          </p:nvCxnSpPr>
          <p:spPr bwMode="auto">
            <a:xfrm>
              <a:off x="3527867" y="5705110"/>
              <a:ext cx="0" cy="64008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3" name="Straight Connector 232"/>
            <p:cNvCxnSpPr/>
            <p:nvPr/>
          </p:nvCxnSpPr>
          <p:spPr bwMode="auto">
            <a:xfrm>
              <a:off x="3815208" y="5705110"/>
              <a:ext cx="0" cy="64008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4" name="TextBox 233"/>
            <p:cNvSpPr txBox="1"/>
            <p:nvPr/>
          </p:nvSpPr>
          <p:spPr bwMode="auto">
            <a:xfrm>
              <a:off x="696805" y="3419314"/>
              <a:ext cx="52946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r" defTabSz="1219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+mn-cs"/>
                </a:rPr>
                <a:t>100</a:t>
              </a:r>
            </a:p>
          </p:txBody>
        </p:sp>
        <p:sp>
          <p:nvSpPr>
            <p:cNvPr id="235" name="TextBox 234"/>
            <p:cNvSpPr txBox="1"/>
            <p:nvPr/>
          </p:nvSpPr>
          <p:spPr bwMode="auto">
            <a:xfrm>
              <a:off x="696805" y="3836072"/>
              <a:ext cx="5294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r" defTabSz="1219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+mn-cs"/>
                </a:rPr>
                <a:t>80</a:t>
              </a:r>
            </a:p>
          </p:txBody>
        </p:sp>
        <p:sp>
          <p:nvSpPr>
            <p:cNvPr id="236" name="TextBox 235"/>
            <p:cNvSpPr txBox="1"/>
            <p:nvPr/>
          </p:nvSpPr>
          <p:spPr bwMode="auto">
            <a:xfrm>
              <a:off x="696805" y="4252830"/>
              <a:ext cx="5294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r" defTabSz="1219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+mn-cs"/>
                </a:rPr>
                <a:t>60</a:t>
              </a:r>
            </a:p>
          </p:txBody>
        </p:sp>
        <p:sp>
          <p:nvSpPr>
            <p:cNvPr id="237" name="TextBox 236"/>
            <p:cNvSpPr txBox="1"/>
            <p:nvPr/>
          </p:nvSpPr>
          <p:spPr bwMode="auto">
            <a:xfrm>
              <a:off x="696805" y="4669588"/>
              <a:ext cx="5294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r" defTabSz="1219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+mn-cs"/>
                </a:rPr>
                <a:t>40</a:t>
              </a:r>
            </a:p>
          </p:txBody>
        </p:sp>
        <p:sp>
          <p:nvSpPr>
            <p:cNvPr id="238" name="TextBox 237"/>
            <p:cNvSpPr txBox="1"/>
            <p:nvPr/>
          </p:nvSpPr>
          <p:spPr bwMode="auto">
            <a:xfrm>
              <a:off x="696805" y="5086346"/>
              <a:ext cx="5294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r" defTabSz="1219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+mn-cs"/>
                </a:rPr>
                <a:t>20</a:t>
              </a:r>
            </a:p>
          </p:txBody>
        </p:sp>
        <p:sp>
          <p:nvSpPr>
            <p:cNvPr id="239" name="TextBox 238"/>
            <p:cNvSpPr txBox="1"/>
            <p:nvPr/>
          </p:nvSpPr>
          <p:spPr bwMode="auto">
            <a:xfrm>
              <a:off x="696805" y="5503104"/>
              <a:ext cx="5294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r" defTabSz="1219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240" name="TextBox 239"/>
            <p:cNvSpPr txBox="1"/>
            <p:nvPr/>
          </p:nvSpPr>
          <p:spPr bwMode="auto">
            <a:xfrm>
              <a:off x="3533875" y="5718062"/>
              <a:ext cx="5842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+mn-cs"/>
                </a:rPr>
                <a:t>108</a:t>
              </a:r>
            </a:p>
          </p:txBody>
        </p:sp>
        <p:sp>
          <p:nvSpPr>
            <p:cNvPr id="241" name="TextBox 240"/>
            <p:cNvSpPr txBox="1"/>
            <p:nvPr/>
          </p:nvSpPr>
          <p:spPr bwMode="auto">
            <a:xfrm>
              <a:off x="941945" y="5718062"/>
              <a:ext cx="5842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242" name="TextBox 241"/>
            <p:cNvSpPr txBox="1"/>
            <p:nvPr/>
          </p:nvSpPr>
          <p:spPr bwMode="auto">
            <a:xfrm>
              <a:off x="1229937" y="5718062"/>
              <a:ext cx="5842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+mn-cs"/>
                </a:rPr>
                <a:t>12</a:t>
              </a:r>
            </a:p>
          </p:txBody>
        </p:sp>
        <p:sp>
          <p:nvSpPr>
            <p:cNvPr id="243" name="TextBox 242"/>
            <p:cNvSpPr txBox="1"/>
            <p:nvPr/>
          </p:nvSpPr>
          <p:spPr bwMode="auto">
            <a:xfrm>
              <a:off x="1517929" y="5718062"/>
              <a:ext cx="5842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+mn-cs"/>
                </a:rPr>
                <a:t>24</a:t>
              </a:r>
            </a:p>
          </p:txBody>
        </p:sp>
        <p:sp>
          <p:nvSpPr>
            <p:cNvPr id="244" name="TextBox 243"/>
            <p:cNvSpPr txBox="1"/>
            <p:nvPr/>
          </p:nvSpPr>
          <p:spPr bwMode="auto">
            <a:xfrm>
              <a:off x="1805921" y="5718062"/>
              <a:ext cx="5842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+mn-cs"/>
                </a:rPr>
                <a:t>36</a:t>
              </a:r>
            </a:p>
          </p:txBody>
        </p:sp>
        <p:sp>
          <p:nvSpPr>
            <p:cNvPr id="245" name="TextBox 244"/>
            <p:cNvSpPr txBox="1"/>
            <p:nvPr/>
          </p:nvSpPr>
          <p:spPr bwMode="auto">
            <a:xfrm>
              <a:off x="2093913" y="5718062"/>
              <a:ext cx="5842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+mn-cs"/>
                </a:rPr>
                <a:t>48</a:t>
              </a:r>
            </a:p>
          </p:txBody>
        </p:sp>
        <p:sp>
          <p:nvSpPr>
            <p:cNvPr id="246" name="TextBox 245"/>
            <p:cNvSpPr txBox="1"/>
            <p:nvPr/>
          </p:nvSpPr>
          <p:spPr bwMode="auto">
            <a:xfrm>
              <a:off x="2381905" y="5718062"/>
              <a:ext cx="5842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+mn-cs"/>
                </a:rPr>
                <a:t>60</a:t>
              </a:r>
            </a:p>
          </p:txBody>
        </p:sp>
        <p:sp>
          <p:nvSpPr>
            <p:cNvPr id="247" name="TextBox 246"/>
            <p:cNvSpPr txBox="1"/>
            <p:nvPr/>
          </p:nvSpPr>
          <p:spPr bwMode="auto">
            <a:xfrm>
              <a:off x="2669897" y="5718062"/>
              <a:ext cx="5842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+mn-cs"/>
                </a:rPr>
                <a:t>72</a:t>
              </a:r>
            </a:p>
          </p:txBody>
        </p:sp>
        <p:sp>
          <p:nvSpPr>
            <p:cNvPr id="248" name="TextBox 247"/>
            <p:cNvSpPr txBox="1"/>
            <p:nvPr/>
          </p:nvSpPr>
          <p:spPr bwMode="auto">
            <a:xfrm>
              <a:off x="2957889" y="5718062"/>
              <a:ext cx="5842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+mn-cs"/>
                </a:rPr>
                <a:t>84</a:t>
              </a:r>
            </a:p>
          </p:txBody>
        </p:sp>
        <p:sp>
          <p:nvSpPr>
            <p:cNvPr id="249" name="TextBox 248"/>
            <p:cNvSpPr txBox="1"/>
            <p:nvPr/>
          </p:nvSpPr>
          <p:spPr bwMode="auto">
            <a:xfrm>
              <a:off x="3245881" y="5718062"/>
              <a:ext cx="5842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+mn-cs"/>
                </a:rPr>
                <a:t>96</a:t>
              </a:r>
            </a:p>
          </p:txBody>
        </p:sp>
      </p:grpSp>
      <p:sp>
        <p:nvSpPr>
          <p:cNvPr id="12" name="Rectangles 11"/>
          <p:cNvSpPr/>
          <p:nvPr/>
        </p:nvSpPr>
        <p:spPr>
          <a:xfrm>
            <a:off x="1240790" y="2880995"/>
            <a:ext cx="10347960" cy="205105"/>
          </a:xfrm>
          <a:prstGeom prst="rect">
            <a:avLst/>
          </a:prstGeom>
          <a:noFill/>
          <a:ln w="31750" cmpd="sng">
            <a:solidFill>
              <a:srgbClr val="FF0000"/>
            </a:solidFill>
            <a:prstDash val="sysDot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-22225" y="0"/>
            <a:ext cx="2931795" cy="33782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0480" rIns="0" bIns="0" rtlCol="0">
            <a:spAutoFit/>
          </a:bodyPr>
          <a:lstStyle/>
          <a:p>
            <a:pPr marL="154305" marR="146685" lvl="0" indent="-3175" algn="ctr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ea"/>
              </a:rPr>
              <a:t>Nhạy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ea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ea"/>
              </a:rPr>
              <a:t>nội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ea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ea"/>
              </a:rPr>
              <a:t>tiết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ea"/>
              </a:rPr>
              <a:t> (HSPC)</a:t>
            </a:r>
            <a:endParaRPr kumimoji="0" lang="en-US" sz="2000" b="1" i="0" u="none" strike="noStrike" kern="1200" cap="none" spc="-7" normalizeH="0" baseline="26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/>
              <a:ea typeface="+mn-ea"/>
              <a:cs typeface="Comic Sans MS" panose="030F0702030302020204"/>
              <a:sym typeface="+mn-ea"/>
            </a:endParaRPr>
          </a:p>
        </p:txBody>
      </p:sp>
      <p:pic>
        <p:nvPicPr>
          <p:cNvPr id="11" name="Content Placeholder 10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55985" y="0"/>
            <a:ext cx="1136015" cy="11360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STAMPEDE: OS 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414230" y="6388073"/>
            <a:ext cx="7851318" cy="276999"/>
          </a:xfrm>
          <a:prstGeom prst="rect">
            <a:avLst/>
          </a:prstGeom>
          <a:noFill/>
          <a:ln>
            <a:noFill/>
          </a:ln>
        </p:spPr>
        <p:txBody>
          <a:bodyPr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09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charset="0"/>
                <a:ea typeface="MS PGothic" panose="020B0600070205080204" pitchFamily="-72" charset="-128"/>
                <a:cs typeface="+mn-cs"/>
              </a:rPr>
              <a:t>James. Lancet. 2016;387:1163.</a:t>
            </a:r>
          </a:p>
        </p:txBody>
      </p:sp>
      <p:pic>
        <p:nvPicPr>
          <p:cNvPr id="8" name="Picture 6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 bwMode="auto">
          <a:xfrm>
            <a:off x="894522" y="1454784"/>
            <a:ext cx="7712765" cy="45529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oup 3"/>
          <p:cNvGrpSpPr/>
          <p:nvPr/>
        </p:nvGrpSpPr>
        <p:grpSpPr bwMode="auto">
          <a:xfrm>
            <a:off x="2152124" y="1842135"/>
            <a:ext cx="4551076" cy="1665348"/>
            <a:chOff x="1319009" y="1182906"/>
            <a:chExt cx="3397007" cy="1252623"/>
          </a:xfrm>
        </p:grpSpPr>
        <p:sp>
          <p:nvSpPr>
            <p:cNvPr id="10" name="TextBox 9"/>
            <p:cNvSpPr txBox="1"/>
            <p:nvPr/>
          </p:nvSpPr>
          <p:spPr>
            <a:xfrm>
              <a:off x="3203848" y="1182906"/>
              <a:ext cx="1512168" cy="2771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+mn-cs"/>
                </a:rPr>
                <a:t>SoC + Doc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3271494" y="1461702"/>
              <a:ext cx="328589" cy="36100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2265091" y="1957723"/>
              <a:ext cx="579397" cy="316922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319009" y="2158341"/>
              <a:ext cx="1512168" cy="2771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+mn-cs"/>
                </a:rPr>
                <a:t>SoC</a:t>
              </a:r>
            </a:p>
          </p:txBody>
        </p:sp>
      </p:grp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7960995" y="1583055"/>
            <a:ext cx="4133215" cy="11988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tabLst>
                <a:tab pos="10763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tabLst>
                <a:tab pos="10763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tabLst>
                <a:tab pos="10763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tabLst>
                <a:tab pos="10763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tabLst>
                <a:tab pos="10763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63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63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63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63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76325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</a:rPr>
              <a:t>SoC: 343 deaths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76325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</a:rPr>
              <a:t>SoC + Doc: 134 deaths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76325" algn="l"/>
              </a:tabLst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76325" algn="l"/>
              </a:tabLst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</a:rPr>
              <a:t>HR: 0.73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</a:rPr>
              <a:t>(95% CI: 0.59-0.89;</a:t>
            </a: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</a:rPr>
              <a:t>P =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</a:rPr>
              <a:t> .002)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215925" y="4484696"/>
            <a:ext cx="3380834" cy="8299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tabLst>
                <a:tab pos="89535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tabLst>
                <a:tab pos="89535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tabLst>
                <a:tab pos="89535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tabLst>
                <a:tab pos="89535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tabLst>
                <a:tab pos="89535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9535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9535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9535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9535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5350" algn="l"/>
              </a:tabLst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</a:rPr>
              <a:t> 	Median OS, Mos (95% CI)</a:t>
            </a:r>
            <a:b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</a:rPr>
            </a:b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</a:rPr>
              <a:t>SoC	      43 (24-88)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5350" algn="l"/>
              </a:tabLst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charset="0"/>
              </a:rPr>
              <a:t>SoC + Doc       65 (27-NR)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2432050" cy="368300"/>
          </a:xfrm>
          <a:prstGeom prst="rect">
            <a:avLst/>
          </a:prstGeom>
        </p:spPr>
      </p:pic>
      <p:pic>
        <p:nvPicPr>
          <p:cNvPr id="4" name="Content Placeholder 10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55985" y="0"/>
            <a:ext cx="1136015" cy="11360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78" r="65887"/>
          <a:stretch>
            <a:fillRect/>
          </a:stretch>
        </p:blipFill>
        <p:spPr>
          <a:xfrm>
            <a:off x="4197350" y="1016000"/>
            <a:ext cx="4030345" cy="566928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/>
        </p:nvSpPr>
        <p:spPr>
          <a:xfrm>
            <a:off x="965200" y="-2159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Nhìn từ Globocan 2022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1989" y="1"/>
            <a:ext cx="1180011" cy="1101124"/>
          </a:xfrm>
          <a:prstGeom prst="rect">
            <a:avLst/>
          </a:prstGeom>
        </p:spPr>
      </p:pic>
      <p:sp>
        <p:nvSpPr>
          <p:cNvPr id="2" name="object 22"/>
          <p:cNvSpPr/>
          <p:nvPr/>
        </p:nvSpPr>
        <p:spPr>
          <a:xfrm rot="16200000">
            <a:off x="5956935" y="4110355"/>
            <a:ext cx="264160" cy="3716020"/>
          </a:xfrm>
          <a:custGeom>
            <a:avLst/>
            <a:gdLst/>
            <a:ahLst/>
            <a:cxnLst/>
            <a:rect l="l" t="t" r="r" b="b"/>
            <a:pathLst>
              <a:path w="472439" h="1344295">
                <a:moveTo>
                  <a:pt x="0" y="78740"/>
                </a:moveTo>
                <a:lnTo>
                  <a:pt x="6195" y="48113"/>
                </a:lnTo>
                <a:lnTo>
                  <a:pt x="23082" y="23082"/>
                </a:lnTo>
                <a:lnTo>
                  <a:pt x="48113" y="6195"/>
                </a:lnTo>
                <a:lnTo>
                  <a:pt x="78740" y="0"/>
                </a:lnTo>
                <a:lnTo>
                  <a:pt x="393700" y="0"/>
                </a:lnTo>
                <a:lnTo>
                  <a:pt x="424326" y="6195"/>
                </a:lnTo>
                <a:lnTo>
                  <a:pt x="449357" y="23082"/>
                </a:lnTo>
                <a:lnTo>
                  <a:pt x="466244" y="48113"/>
                </a:lnTo>
                <a:lnTo>
                  <a:pt x="472440" y="78740"/>
                </a:lnTo>
                <a:lnTo>
                  <a:pt x="472440" y="1265428"/>
                </a:lnTo>
                <a:lnTo>
                  <a:pt x="466244" y="1296054"/>
                </a:lnTo>
                <a:lnTo>
                  <a:pt x="449357" y="1321085"/>
                </a:lnTo>
                <a:lnTo>
                  <a:pt x="424326" y="1337972"/>
                </a:lnTo>
                <a:lnTo>
                  <a:pt x="393700" y="1344168"/>
                </a:lnTo>
                <a:lnTo>
                  <a:pt x="78740" y="1344168"/>
                </a:lnTo>
                <a:lnTo>
                  <a:pt x="48113" y="1337972"/>
                </a:lnTo>
                <a:lnTo>
                  <a:pt x="23082" y="1321085"/>
                </a:lnTo>
                <a:lnTo>
                  <a:pt x="6195" y="1296054"/>
                </a:lnTo>
                <a:lnTo>
                  <a:pt x="0" y="1265428"/>
                </a:lnTo>
                <a:lnTo>
                  <a:pt x="0" y="78740"/>
                </a:lnTo>
                <a:close/>
              </a:path>
            </a:pathLst>
          </a:custGeom>
          <a:ln w="22225" cmpd="sng">
            <a:solidFill>
              <a:srgbClr val="FF0000"/>
            </a:solidFill>
            <a:prstDash val="sysDash"/>
          </a:ln>
        </p:spPr>
        <p:txBody>
          <a:bodyPr wrap="square" lIns="0" tIns="0" rIns="0" bIns="0" rtlCol="0"/>
          <a:lstStyle/>
          <a:p>
            <a:endParaRPr sz="2395" dirty="0"/>
          </a:p>
        </p:txBody>
      </p:sp>
      <p:sp>
        <p:nvSpPr>
          <p:cNvPr id="3" name="object 22"/>
          <p:cNvSpPr/>
          <p:nvPr/>
        </p:nvSpPr>
        <p:spPr>
          <a:xfrm rot="16200000">
            <a:off x="6032500" y="-229870"/>
            <a:ext cx="252730" cy="3832860"/>
          </a:xfrm>
          <a:custGeom>
            <a:avLst/>
            <a:gdLst/>
            <a:ahLst/>
            <a:cxnLst/>
            <a:rect l="l" t="t" r="r" b="b"/>
            <a:pathLst>
              <a:path w="472439" h="1344295">
                <a:moveTo>
                  <a:pt x="0" y="78740"/>
                </a:moveTo>
                <a:lnTo>
                  <a:pt x="6195" y="48113"/>
                </a:lnTo>
                <a:lnTo>
                  <a:pt x="23082" y="23082"/>
                </a:lnTo>
                <a:lnTo>
                  <a:pt x="48113" y="6195"/>
                </a:lnTo>
                <a:lnTo>
                  <a:pt x="78740" y="0"/>
                </a:lnTo>
                <a:lnTo>
                  <a:pt x="393700" y="0"/>
                </a:lnTo>
                <a:lnTo>
                  <a:pt x="424326" y="6195"/>
                </a:lnTo>
                <a:lnTo>
                  <a:pt x="449357" y="23082"/>
                </a:lnTo>
                <a:lnTo>
                  <a:pt x="466244" y="48113"/>
                </a:lnTo>
                <a:lnTo>
                  <a:pt x="472440" y="78740"/>
                </a:lnTo>
                <a:lnTo>
                  <a:pt x="472440" y="1265428"/>
                </a:lnTo>
                <a:lnTo>
                  <a:pt x="466244" y="1296054"/>
                </a:lnTo>
                <a:lnTo>
                  <a:pt x="449357" y="1321085"/>
                </a:lnTo>
                <a:lnTo>
                  <a:pt x="424326" y="1337972"/>
                </a:lnTo>
                <a:lnTo>
                  <a:pt x="393700" y="1344168"/>
                </a:lnTo>
                <a:lnTo>
                  <a:pt x="78740" y="1344168"/>
                </a:lnTo>
                <a:lnTo>
                  <a:pt x="48113" y="1337972"/>
                </a:lnTo>
                <a:lnTo>
                  <a:pt x="23082" y="1321085"/>
                </a:lnTo>
                <a:lnTo>
                  <a:pt x="6195" y="1296054"/>
                </a:lnTo>
                <a:lnTo>
                  <a:pt x="0" y="1265428"/>
                </a:lnTo>
                <a:lnTo>
                  <a:pt x="0" y="78740"/>
                </a:lnTo>
                <a:close/>
              </a:path>
            </a:pathLst>
          </a:custGeom>
          <a:ln w="22225" cmpd="sng">
            <a:solidFill>
              <a:srgbClr val="FF0000"/>
            </a:solidFill>
            <a:prstDash val="sysDash"/>
          </a:ln>
        </p:spPr>
        <p:txBody>
          <a:bodyPr wrap="square" lIns="0" tIns="0" rIns="0" bIns="0" rtlCol="0"/>
          <a:lstStyle/>
          <a:p>
            <a:endParaRPr sz="2395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6811" y="248072"/>
            <a:ext cx="9474200" cy="590550"/>
          </a:xfrm>
          <a:prstGeom prst="rect">
            <a:avLst/>
          </a:prstGeom>
        </p:spPr>
        <p:txBody>
          <a:bodyPr vert="horz" wrap="square" lIns="0" tIns="16086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35" b="1" i="0" u="none" strike="noStrike" kern="1200" cap="none" spc="-2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ADT </a:t>
            </a:r>
            <a:r>
              <a:rPr kumimoji="0" sz="3735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+ </a:t>
            </a:r>
            <a:r>
              <a:rPr kumimoji="0" sz="3735" b="1" i="0" u="none" strike="noStrike" kern="1200" cap="none" spc="-2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Docetaxel</a:t>
            </a:r>
            <a:r>
              <a:rPr kumimoji="0" lang="en-US" sz="3735" b="1" i="0" u="none" strike="noStrike" kern="1200" cap="none" spc="-2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:</a:t>
            </a:r>
            <a:r>
              <a:rPr kumimoji="0" sz="3735" b="1" i="0" u="none" strike="noStrike" kern="1200" cap="none" spc="-2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 </a:t>
            </a:r>
            <a:r>
              <a:rPr kumimoji="0" sz="3735" b="1" i="0" u="none" strike="noStrike" kern="1200" cap="none" spc="-2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O</a:t>
            </a:r>
            <a:r>
              <a:rPr kumimoji="0" lang="en-US" sz="3735" b="1" i="0" u="none" strike="noStrike" kern="1200" cap="none" spc="-2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S</a:t>
            </a:r>
            <a:r>
              <a:rPr kumimoji="0" sz="3735" b="1" i="0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 </a:t>
            </a:r>
            <a:r>
              <a:rPr kumimoji="0" lang="en-US" sz="3735" b="1" i="0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- Phân tích tổng hợp</a:t>
            </a:r>
          </a:p>
        </p:txBody>
      </p:sp>
      <p:sp>
        <p:nvSpPr>
          <p:cNvPr id="3" name="object 3"/>
          <p:cNvSpPr/>
          <p:nvPr/>
        </p:nvSpPr>
        <p:spPr>
          <a:xfrm>
            <a:off x="1078111" y="2437845"/>
            <a:ext cx="9933549" cy="3079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55556" y="1471337"/>
            <a:ext cx="1642533" cy="38544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M1</a:t>
            </a:r>
            <a:r>
              <a:rPr kumimoji="0" sz="2400" b="1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Patients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898127" y="4352476"/>
            <a:ext cx="1981200" cy="3922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974327" y="4398263"/>
            <a:ext cx="1835573" cy="246380"/>
          </a:xfrm>
          <a:custGeom>
            <a:avLst/>
            <a:gdLst/>
            <a:ahLst/>
            <a:cxnLst/>
            <a:rect l="l" t="t" r="r" b="b"/>
            <a:pathLst>
              <a:path w="1376679" h="184785">
                <a:moveTo>
                  <a:pt x="0" y="184403"/>
                </a:moveTo>
                <a:lnTo>
                  <a:pt x="1376172" y="184403"/>
                </a:lnTo>
                <a:lnTo>
                  <a:pt x="1376172" y="0"/>
                </a:lnTo>
                <a:lnTo>
                  <a:pt x="0" y="0"/>
                </a:lnTo>
                <a:lnTo>
                  <a:pt x="0" y="184403"/>
                </a:lnTo>
                <a:close/>
              </a:path>
            </a:pathLst>
          </a:custGeom>
          <a:ln w="2857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974455" y="6513195"/>
            <a:ext cx="3110230" cy="26225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Vale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C et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al. Lancet Oncol</a:t>
            </a:r>
            <a:r>
              <a:rPr kumimoji="0" sz="16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2016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Calibri" panose="020F0502020204030204" charset="0"/>
            </a:endParaRPr>
          </a:p>
        </p:txBody>
      </p:sp>
      <p:sp>
        <p:nvSpPr>
          <p:cNvPr id="10" name="Rectangles 9"/>
          <p:cNvSpPr/>
          <p:nvPr/>
        </p:nvSpPr>
        <p:spPr>
          <a:xfrm>
            <a:off x="995511" y="5710798"/>
            <a:ext cx="9956800" cy="775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Hóa trị giới hạn số chu kỳ, có thể lựa chọn thay thế hóa trị ? </a:t>
            </a:r>
          </a:p>
        </p:txBody>
      </p:sp>
      <p:sp>
        <p:nvSpPr>
          <p:cNvPr id="12" name="Rectangles 11"/>
          <p:cNvSpPr/>
          <p:nvPr/>
        </p:nvSpPr>
        <p:spPr>
          <a:xfrm>
            <a:off x="1054735" y="3041015"/>
            <a:ext cx="6354445" cy="2554605"/>
          </a:xfrm>
          <a:prstGeom prst="rect">
            <a:avLst/>
          </a:prstGeom>
          <a:noFill/>
          <a:ln w="31750" cmpd="sng">
            <a:solidFill>
              <a:srgbClr val="FF0000"/>
            </a:solidFill>
            <a:prstDash val="sysDot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2432050" cy="368300"/>
          </a:xfrm>
          <a:prstGeom prst="rect">
            <a:avLst/>
          </a:prstGeom>
        </p:spPr>
      </p:pic>
      <p:pic>
        <p:nvPicPr>
          <p:cNvPr id="15" name="Content Placeholder 10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55985" y="0"/>
            <a:ext cx="1136015" cy="11360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10" grpId="0" animBg="1"/>
      <p:bldP spid="10" grpId="1" animBg="1"/>
      <p:bldP spid="12" grpId="0" animBg="1"/>
      <p:bldP spid="1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726440" y="6311900"/>
            <a:ext cx="1037526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https://www.frontiersin.org/articles/10.3389/fonc.2019.00801/full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32505" y="1516380"/>
            <a:ext cx="4762500" cy="4351655"/>
          </a:xfrm>
          <a:prstGeom prst="rect">
            <a:avLst/>
          </a:prstGeom>
        </p:spPr>
      </p:pic>
      <p:sp>
        <p:nvSpPr>
          <p:cNvPr id="3" name="object 2"/>
          <p:cNvSpPr txBox="1">
            <a:spLocks noGrp="1"/>
          </p:cNvSpPr>
          <p:nvPr/>
        </p:nvSpPr>
        <p:spPr>
          <a:xfrm>
            <a:off x="128905" y="387350"/>
            <a:ext cx="11934825" cy="569595"/>
          </a:xfrm>
          <a:prstGeom prst="rect">
            <a:avLst/>
          </a:prstGeom>
        </p:spPr>
        <p:txBody>
          <a:bodyPr vert="horz" wrap="square" lIns="0" tIns="16086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-2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j-ea"/>
                <a:cs typeface="Calibri" panose="020F0502020204030204"/>
              </a:rPr>
              <a:t>ADT </a:t>
            </a:r>
            <a:r>
              <a:rPr kumimoji="0" lang="en-US" sz="36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j-ea"/>
                <a:cs typeface="Calibri" panose="020F0502020204030204"/>
              </a:rPr>
              <a:t>+</a:t>
            </a:r>
            <a:r>
              <a:rPr kumimoji="0" sz="36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j-ea"/>
                <a:cs typeface="Calibri" panose="020F0502020204030204"/>
              </a:rPr>
              <a:t> </a:t>
            </a:r>
            <a:r>
              <a:rPr kumimoji="0" lang="en-US" sz="36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j-ea"/>
                <a:cs typeface="Calibri" panose="020F0502020204030204"/>
              </a:rPr>
              <a:t>LPNT</a:t>
            </a:r>
            <a:r>
              <a:rPr kumimoji="0" lang="en-US" sz="3600" b="1" i="0" u="none" strike="noStrike" kern="1200" cap="none" spc="-3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j-ea"/>
                <a:cs typeface="Calibri" panose="020F0502020204030204"/>
              </a:rPr>
              <a:t>: từ sinh học phân tử đến thử nghiệm lâm sàng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32050" cy="368300"/>
          </a:xfrm>
          <a:prstGeom prst="rect">
            <a:avLst/>
          </a:prstGeom>
        </p:spPr>
      </p:pic>
      <p:pic>
        <p:nvPicPr>
          <p:cNvPr id="11" name="Content Placeholder 10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16055" y="0"/>
            <a:ext cx="575945" cy="5759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Rectangles 11"/>
          <p:cNvSpPr/>
          <p:nvPr/>
        </p:nvSpPr>
        <p:spPr>
          <a:xfrm>
            <a:off x="6616065" y="3429635"/>
            <a:ext cx="1678305" cy="1146175"/>
          </a:xfrm>
          <a:prstGeom prst="rect">
            <a:avLst/>
          </a:prstGeom>
          <a:noFill/>
          <a:ln w="31750" cmpd="sng">
            <a:solidFill>
              <a:srgbClr val="FF0000"/>
            </a:solidFill>
            <a:prstDash val="sysDot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Rectangles 5"/>
          <p:cNvSpPr/>
          <p:nvPr/>
        </p:nvSpPr>
        <p:spPr>
          <a:xfrm>
            <a:off x="5193665" y="2486025"/>
            <a:ext cx="1680845" cy="734695"/>
          </a:xfrm>
          <a:prstGeom prst="rect">
            <a:avLst/>
          </a:prstGeom>
          <a:noFill/>
          <a:ln w="31750" cmpd="sng">
            <a:solidFill>
              <a:srgbClr val="FF0000"/>
            </a:solidFill>
            <a:prstDash val="sysDot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Text Box 7"/>
          <p:cNvSpPr txBox="1"/>
          <p:nvPr>
            <p:custDataLst>
              <p:tags r:id="rId1"/>
            </p:custDataLst>
          </p:nvPr>
        </p:nvSpPr>
        <p:spPr>
          <a:xfrm>
            <a:off x="1428115" y="5871845"/>
            <a:ext cx="9925685" cy="3009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132715" marR="0" lvl="0" indent="0" algn="ctr" defTabSz="914400" rtl="0" eaLnBrk="0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40" normalizeH="0" baseline="0" noProof="0" dirty="0">
                <a:ln>
                  <a:noFill/>
                </a:ln>
                <a:solidFill>
                  <a:srgbClr val="FF0000">
                    <a:alpha val="100000"/>
                  </a:srgbClr>
                </a:solidFill>
                <a:effectLst/>
                <a:uLnTx/>
                <a:uFillTx/>
                <a:latin typeface="Calibri" panose="020F0502020204030204" charset="0"/>
                <a:ea typeface="Arial Narrow" panose="020B0606020202030204"/>
                <a:cs typeface="Calibri" panose="020F0502020204030204" charset="0"/>
                <a:sym typeface="+mn-ea"/>
              </a:rPr>
              <a:t>ARPI</a:t>
            </a:r>
            <a:r>
              <a:rPr kumimoji="0" lang="en-US" sz="2000" b="0" i="0" u="none" strike="noStrike" kern="0" cap="none" spc="4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Calibri" panose="020F0502020204030204" charset="0"/>
                <a:ea typeface="Arial Narrow" panose="020B0606020202030204"/>
                <a:cs typeface="Calibri" panose="020F0502020204030204" charset="0"/>
                <a:sym typeface="+mn-ea"/>
              </a:rPr>
              <a:t>: </a:t>
            </a:r>
            <a:r>
              <a:rPr kumimoji="0" sz="2000" b="0" i="0" u="none" strike="noStrike" kern="0" cap="none" spc="4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Calibri" panose="020F0502020204030204" charset="0"/>
                <a:ea typeface="Arial Narrow" panose="020B0606020202030204"/>
                <a:cs typeface="Calibri" panose="020F0502020204030204" charset="0"/>
                <a:sym typeface="+mn-ea"/>
              </a:rPr>
              <a:t>Abirateron/Pre</a:t>
            </a:r>
            <a:r>
              <a:rPr kumimoji="0" sz="2000" b="0" i="0" u="none" strike="noStrike" kern="0" cap="none" spc="3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Calibri" panose="020F0502020204030204" charset="0"/>
                <a:ea typeface="Arial Narrow" panose="020B0606020202030204"/>
                <a:cs typeface="Calibri" panose="020F0502020204030204" charset="0"/>
                <a:sym typeface="+mn-ea"/>
              </a:rPr>
              <a:t>dnison,</a:t>
            </a:r>
            <a:r>
              <a:rPr kumimoji="0" sz="2000" b="0" i="0" u="none" strike="noStrike" kern="0" cap="none" spc="-7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Calibri" panose="020F0502020204030204" charset="0"/>
                <a:ea typeface="Arial Narrow" panose="020B0606020202030204"/>
                <a:cs typeface="Calibri" panose="020F0502020204030204" charset="0"/>
                <a:sym typeface="+mn-ea"/>
              </a:rPr>
              <a:t> </a:t>
            </a:r>
            <a:r>
              <a:rPr kumimoji="0" sz="2000" b="0" i="0" u="none" strike="noStrike" kern="0" cap="none" spc="3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Calibri" panose="020F0502020204030204" charset="0"/>
                <a:ea typeface="Arial Narrow" panose="020B0606020202030204"/>
                <a:cs typeface="Calibri" panose="020F0502020204030204" charset="0"/>
                <a:sym typeface="+mn-ea"/>
              </a:rPr>
              <a:t>Apalutamid, Darolutamid, Enzalutamid</a:t>
            </a:r>
            <a:endParaRPr kumimoji="0" lang="en-US" sz="2000" b="0" i="0" u="none" strike="noStrike" kern="0" cap="none" spc="30" normalizeH="0" baseline="0" noProof="0" dirty="0">
              <a:ln>
                <a:noFill/>
              </a:ln>
              <a:solidFill>
                <a:srgbClr val="000000">
                  <a:alpha val="100000"/>
                </a:srgbClr>
              </a:solidFill>
              <a:effectLst/>
              <a:uLnTx/>
              <a:uFillTx/>
              <a:latin typeface="Calibri" panose="020F0502020204030204" charset="0"/>
              <a:ea typeface="Arial Narrow" panose="020B0606020202030204"/>
              <a:cs typeface="Calibri" panose="020F0502020204030204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picture 16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3194050" y="3171190"/>
            <a:ext cx="447675" cy="144145"/>
          </a:xfrm>
          <a:prstGeom prst="rect">
            <a:avLst/>
          </a:prstGeom>
        </p:spPr>
      </p:pic>
      <p:graphicFrame>
        <p:nvGraphicFramePr>
          <p:cNvPr id="166" name="table 166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219200" y="2686050"/>
          <a:ext cx="1977390" cy="1215390"/>
        </p:xfrm>
        <a:graphic>
          <a:graphicData uri="http://schemas.openxmlformats.org/drawingml/2006/table">
            <a:tbl>
              <a:tblPr/>
              <a:tblGrid>
                <a:gridCol w="1977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15390"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00000"/>
                        </a:lnSpc>
                      </a:pPr>
                      <a:endParaRPr sz="3000" b="1" dirty="0">
                        <a:solidFill>
                          <a:srgbClr val="FF0000"/>
                        </a:solidFill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479425" algn="l" rtl="0" eaLnBrk="0">
                        <a:lnSpc>
                          <a:spcPct val="80000"/>
                        </a:lnSpc>
                        <a:spcBef>
                          <a:spcPts val="5"/>
                        </a:spcBef>
                      </a:pPr>
                      <a:r>
                        <a:rPr lang="en-US" sz="3000" b="1" dirty="0">
                          <a:solidFill>
                            <a:srgbClr val="FF0000"/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mHSPC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8" name="table 168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3654425" y="1468755"/>
          <a:ext cx="492125" cy="4072890"/>
        </p:xfrm>
        <a:graphic>
          <a:graphicData uri="http://schemas.openxmlformats.org/drawingml/2006/table">
            <a:tbl>
              <a:tblPr/>
              <a:tblGrid>
                <a:gridCol w="492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7289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6000"/>
                        </a:lnSpc>
                      </a:pPr>
                      <a:endParaRPr sz="1600" b="1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algn="l" rtl="0" eaLnBrk="0">
                        <a:lnSpc>
                          <a:spcPct val="126000"/>
                        </a:lnSpc>
                      </a:pPr>
                      <a:endParaRPr sz="1600" b="1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211455" algn="l" rtl="0" eaLnBrk="0">
                        <a:lnSpc>
                          <a:spcPts val="1290"/>
                        </a:lnSpc>
                        <a:spcBef>
                          <a:spcPts val="0"/>
                        </a:spcBef>
                      </a:pPr>
                      <a:r>
                        <a:rPr sz="16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R</a:t>
                      </a:r>
                      <a:endParaRPr sz="1600" b="1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194945" algn="l" rtl="0" eaLnBrk="0">
                        <a:lnSpc>
                          <a:spcPts val="2350"/>
                        </a:lnSpc>
                      </a:pPr>
                      <a:r>
                        <a:rPr sz="16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A</a:t>
                      </a:r>
                      <a:endParaRPr sz="1600" b="1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212090" algn="l" rtl="0" eaLnBrk="0">
                        <a:lnSpc>
                          <a:spcPts val="2355"/>
                        </a:lnSpc>
                      </a:pPr>
                      <a:r>
                        <a:rPr sz="16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N</a:t>
                      </a:r>
                      <a:endParaRPr sz="1600" b="1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211455" algn="l" rtl="0" eaLnBrk="0">
                        <a:lnSpc>
                          <a:spcPts val="2350"/>
                        </a:lnSpc>
                      </a:pPr>
                      <a:r>
                        <a:rPr sz="16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D</a:t>
                      </a:r>
                      <a:endParaRPr sz="1600" b="1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204470" algn="l" rtl="0" eaLnBrk="0">
                        <a:lnSpc>
                          <a:spcPts val="2370"/>
                        </a:lnSpc>
                      </a:pPr>
                      <a:r>
                        <a:rPr sz="16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O</a:t>
                      </a:r>
                      <a:endParaRPr sz="1600" b="1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210820" algn="l" rtl="0" eaLnBrk="0">
                        <a:lnSpc>
                          <a:spcPts val="2330"/>
                        </a:lnSpc>
                      </a:pPr>
                      <a:r>
                        <a:rPr sz="16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M</a:t>
                      </a:r>
                      <a:endParaRPr sz="1600" b="1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210185" algn="l" rtl="0" eaLnBrk="0">
                        <a:lnSpc>
                          <a:spcPts val="2735"/>
                        </a:lnSpc>
                      </a:pPr>
                      <a:r>
                        <a:rPr sz="16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I</a:t>
                      </a:r>
                      <a:endParaRPr sz="1600" b="1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203200" algn="l" rtl="0" eaLnBrk="0">
                        <a:lnSpc>
                          <a:spcPct val="92000"/>
                        </a:lnSpc>
                        <a:spcBef>
                          <a:spcPts val="10"/>
                        </a:spcBef>
                      </a:pPr>
                      <a:r>
                        <a:rPr sz="16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S</a:t>
                      </a:r>
                      <a:endParaRPr sz="1600" b="1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211455" algn="l" rtl="0" eaLnBrk="0">
                        <a:lnSpc>
                          <a:spcPts val="2320"/>
                        </a:lnSpc>
                      </a:pPr>
                      <a:r>
                        <a:rPr sz="16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E</a:t>
                      </a:r>
                      <a:endParaRPr sz="1600" b="1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211455" algn="l" rtl="0" eaLnBrk="0">
                        <a:lnSpc>
                          <a:spcPts val="2350"/>
                        </a:lnSpc>
                      </a:pPr>
                      <a:r>
                        <a:rPr sz="16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D</a:t>
                      </a:r>
                      <a:endParaRPr sz="1600" b="1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0" name="table 170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4396105" y="1491615"/>
          <a:ext cx="5879465" cy="1948180"/>
        </p:xfrm>
        <a:graphic>
          <a:graphicData uri="http://schemas.openxmlformats.org/drawingml/2006/table">
            <a:tbl>
              <a:tblPr/>
              <a:tblGrid>
                <a:gridCol w="5879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48180"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14000"/>
                        </a:lnSpc>
                      </a:pPr>
                      <a:r>
                        <a:rPr sz="30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ADT</a:t>
                      </a:r>
                      <a:r>
                        <a:rPr sz="3000" b="1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 </a:t>
                      </a:r>
                      <a:r>
                        <a:rPr lang="en-US" sz="3000" b="1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+ ARPI</a:t>
                      </a:r>
                    </a:p>
                    <a:p>
                      <a:pPr algn="ctr" rtl="0" eaLnBrk="0">
                        <a:lnSpc>
                          <a:spcPct val="114000"/>
                        </a:lnSpc>
                      </a:pPr>
                      <a:r>
                        <a:rPr lang="en-US" sz="2000" b="1" kern="0" spc="4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  <a:sym typeface="+mn-ea"/>
                        </a:rPr>
                        <a:t>ARPI</a:t>
                      </a:r>
                      <a:r>
                        <a:rPr lang="en-US" sz="2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  <a:sym typeface="+mn-ea"/>
                        </a:rPr>
                        <a:t>: </a:t>
                      </a:r>
                      <a:r>
                        <a:rPr sz="2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  <a:sym typeface="+mn-ea"/>
                        </a:rPr>
                        <a:t>Abirateron/Pre</a:t>
                      </a:r>
                      <a:r>
                        <a:rPr sz="2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  <a:sym typeface="+mn-ea"/>
                        </a:rPr>
                        <a:t>dnison,</a:t>
                      </a:r>
                      <a:r>
                        <a:rPr sz="20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  <a:sym typeface="+mn-ea"/>
                        </a:rPr>
                        <a:t> </a:t>
                      </a:r>
                      <a:r>
                        <a:rPr sz="2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  <a:sym typeface="+mn-ea"/>
                        </a:rPr>
                        <a:t>Apalutamid, </a:t>
                      </a:r>
                    </a:p>
                    <a:p>
                      <a:pPr algn="ctr" rtl="0" eaLnBrk="0">
                        <a:lnSpc>
                          <a:spcPct val="114000"/>
                        </a:lnSpc>
                      </a:pPr>
                      <a:r>
                        <a:rPr sz="2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  <a:sym typeface="+mn-ea"/>
                        </a:rPr>
                        <a:t>Darolutamid, Enzalutamid</a:t>
                      </a:r>
                      <a:endParaRPr lang="en-US" sz="2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  <a:sym typeface="+mn-ea"/>
                      </a:endParaRPr>
                    </a:p>
                    <a:p>
                      <a:pPr algn="ctr" rtl="0" eaLnBrk="0">
                        <a:lnSpc>
                          <a:spcPct val="114000"/>
                        </a:lnSpc>
                      </a:pPr>
                      <a:endParaRPr lang="en-US" sz="2000" b="1" kern="0" spc="130" dirty="0">
                        <a:solidFill>
                          <a:srgbClr val="000000">
                            <a:alpha val="100000"/>
                          </a:srgbClr>
                        </a:solidFill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  <a:sym typeface="+mn-ea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6" name="table 176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4395470" y="4213860"/>
          <a:ext cx="5857240" cy="1353820"/>
        </p:xfrm>
        <a:graphic>
          <a:graphicData uri="http://schemas.openxmlformats.org/drawingml/2006/table">
            <a:tbl>
              <a:tblPr/>
              <a:tblGrid>
                <a:gridCol w="585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53820"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13000"/>
                        </a:lnSpc>
                      </a:pPr>
                      <a:r>
                        <a:rPr sz="30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ADT</a:t>
                      </a:r>
                      <a:r>
                        <a:rPr sz="3000" b="1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 </a:t>
                      </a:r>
                      <a:r>
                        <a:rPr lang="en-US" sz="3000" b="1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+/-</a:t>
                      </a:r>
                      <a:r>
                        <a:rPr sz="3000" b="1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 </a:t>
                      </a:r>
                      <a:r>
                        <a:rPr sz="30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Docetaxel</a:t>
                      </a:r>
                      <a:endParaRPr sz="30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custDataLst>
              <p:tags r:id="rId5"/>
            </p:custDataLst>
          </p:nvPr>
        </p:nvSpPr>
        <p:spPr>
          <a:xfrm>
            <a:off x="838200" y="218599"/>
            <a:ext cx="10515600" cy="565785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ysClr val="windowText" lastClr="000000"/>
                </a:solidFill>
                <a:latin typeface="Calibri Light" panose="020F0302020204030204" charset="0"/>
                <a:ea typeface="+mn-ea"/>
                <a:cs typeface="+mn-ea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Vai trò ADT trong mHSPC khi điều trị kết hợp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6633" y="0"/>
            <a:ext cx="8977207" cy="5702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60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        Liệu pháp nội tiết 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07991" y="1891792"/>
          <a:ext cx="10888791" cy="30384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47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7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6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516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452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918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65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en-US" sz="2000" b="1" spc="-5">
                          <a:latin typeface="Calibri" panose="020F0502020204030204"/>
                          <a:cs typeface="Calibri" panose="020F0502020204030204"/>
                        </a:rPr>
                        <a:t>ARCHES</a:t>
                      </a:r>
                      <a:endParaRPr sz="2000">
                        <a:latin typeface="Calibri" panose="020F0502020204030204"/>
                        <a:cs typeface="Calibri" panose="020F0502020204030204"/>
                      </a:endParaRPr>
                    </a:p>
                    <a:p>
                      <a:pPr marL="92075" marR="83185" algn="ctr">
                        <a:lnSpc>
                          <a:spcPct val="100000"/>
                        </a:lnSpc>
                      </a:pPr>
                      <a:r>
                        <a:rPr sz="2000" b="1" spc="-10" dirty="0">
                          <a:latin typeface="Calibri" panose="020F0502020204030204"/>
                          <a:cs typeface="Calibri" panose="020F0502020204030204"/>
                        </a:rPr>
                        <a:t>ADT </a:t>
                      </a:r>
                      <a:r>
                        <a:rPr sz="2000" b="1" dirty="0">
                          <a:latin typeface="Calibri" panose="020F0502020204030204"/>
                          <a:cs typeface="Calibri" panose="020F0502020204030204"/>
                        </a:rPr>
                        <a:t>+ </a:t>
                      </a:r>
                      <a:r>
                        <a:rPr sz="2000" b="1" spc="-10" dirty="0">
                          <a:latin typeface="Calibri" panose="020F0502020204030204"/>
                          <a:cs typeface="Calibri" panose="020F0502020204030204"/>
                        </a:rPr>
                        <a:t>Enza </a:t>
                      </a:r>
                      <a:r>
                        <a:rPr sz="2000" b="1" spc="-5" dirty="0">
                          <a:latin typeface="Calibri" panose="020F0502020204030204"/>
                          <a:cs typeface="Calibri" panose="020F0502020204030204"/>
                        </a:rPr>
                        <a:t>vs </a:t>
                      </a:r>
                      <a:r>
                        <a:rPr sz="2000" b="1" spc="-10" dirty="0">
                          <a:latin typeface="Calibri" panose="020F0502020204030204"/>
                          <a:cs typeface="Calibri" panose="020F0502020204030204"/>
                        </a:rPr>
                        <a:t>ADT</a:t>
                      </a:r>
                      <a:r>
                        <a:rPr sz="2000" b="1" spc="-5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000" b="1">
                          <a:latin typeface="Calibri" panose="020F0502020204030204"/>
                          <a:cs typeface="Calibri" panose="020F0502020204030204"/>
                        </a:rPr>
                        <a:t>+  </a:t>
                      </a:r>
                      <a:r>
                        <a:rPr lang="en-US" sz="2000" b="1">
                          <a:latin typeface="Calibri" panose="020F0502020204030204"/>
                          <a:cs typeface="Calibri" panose="020F0502020204030204"/>
                        </a:rPr>
                        <a:t>Placebo</a:t>
                      </a:r>
                      <a:endParaRPr sz="20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2963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959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000" b="1" spc="-30" dirty="0">
                          <a:latin typeface="Calibri" panose="020F0502020204030204"/>
                          <a:cs typeface="Calibri" panose="020F0502020204030204"/>
                        </a:rPr>
                        <a:t>TITAN</a:t>
                      </a:r>
                      <a:endParaRPr sz="2000">
                        <a:latin typeface="Calibri" panose="020F0502020204030204"/>
                        <a:cs typeface="Calibri" panose="020F0502020204030204"/>
                      </a:endParaRPr>
                    </a:p>
                    <a:p>
                      <a:pPr marL="83185" marR="75565" algn="ctr">
                        <a:lnSpc>
                          <a:spcPct val="100000"/>
                        </a:lnSpc>
                      </a:pPr>
                      <a:r>
                        <a:rPr sz="2000" b="1" spc="-10" dirty="0">
                          <a:latin typeface="Calibri" panose="020F0502020204030204"/>
                          <a:cs typeface="Calibri" panose="020F0502020204030204"/>
                        </a:rPr>
                        <a:t>ADT </a:t>
                      </a:r>
                      <a:r>
                        <a:rPr sz="2000" b="1" dirty="0">
                          <a:latin typeface="Calibri" panose="020F0502020204030204"/>
                          <a:cs typeface="Calibri" panose="020F0502020204030204"/>
                        </a:rPr>
                        <a:t>+ Apa </a:t>
                      </a:r>
                      <a:r>
                        <a:rPr sz="2000" b="1" spc="-5" dirty="0">
                          <a:latin typeface="Calibri" panose="020F0502020204030204"/>
                          <a:cs typeface="Calibri" panose="020F0502020204030204"/>
                        </a:rPr>
                        <a:t>vs </a:t>
                      </a:r>
                      <a:r>
                        <a:rPr sz="2000" b="1" spc="-10" dirty="0">
                          <a:latin typeface="Calibri" panose="020F0502020204030204"/>
                          <a:cs typeface="Calibri" panose="020F0502020204030204"/>
                        </a:rPr>
                        <a:t>ADT</a:t>
                      </a:r>
                      <a:r>
                        <a:rPr sz="2000" b="1" spc="-9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000" b="1" dirty="0">
                          <a:latin typeface="Calibri" panose="020F0502020204030204"/>
                          <a:cs typeface="Calibri" panose="020F0502020204030204"/>
                        </a:rPr>
                        <a:t>+  Pbo</a:t>
                      </a:r>
                      <a:endParaRPr sz="20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2963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000" b="1" spc="-20" dirty="0">
                          <a:latin typeface="Calibri" panose="020F0502020204030204"/>
                          <a:cs typeface="Calibri" panose="020F0502020204030204"/>
                        </a:rPr>
                        <a:t>LATITUDE</a:t>
                      </a:r>
                      <a:endParaRPr sz="2000">
                        <a:latin typeface="Calibri" panose="020F0502020204030204"/>
                        <a:cs typeface="Calibri" panose="020F0502020204030204"/>
                      </a:endParaRPr>
                    </a:p>
                    <a:p>
                      <a:pPr marL="212725" marR="205740" algn="ctr">
                        <a:lnSpc>
                          <a:spcPct val="100000"/>
                        </a:lnSpc>
                      </a:pPr>
                      <a:r>
                        <a:rPr sz="2000" b="1" spc="-10" dirty="0">
                          <a:latin typeface="Calibri" panose="020F0502020204030204"/>
                          <a:cs typeface="Calibri" panose="020F0502020204030204"/>
                        </a:rPr>
                        <a:t>ADT </a:t>
                      </a:r>
                      <a:r>
                        <a:rPr sz="2000" b="1" dirty="0">
                          <a:latin typeface="Calibri" panose="020F0502020204030204"/>
                          <a:cs typeface="Calibri" panose="020F0502020204030204"/>
                        </a:rPr>
                        <a:t>+ Abi/P</a:t>
                      </a:r>
                      <a:r>
                        <a:rPr sz="2000" b="1" spc="-9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000" b="1" spc="-5" dirty="0">
                          <a:latin typeface="Calibri" panose="020F0502020204030204"/>
                          <a:cs typeface="Calibri" panose="020F0502020204030204"/>
                        </a:rPr>
                        <a:t>vs  </a:t>
                      </a:r>
                      <a:r>
                        <a:rPr sz="2000" b="1" spc="-10" dirty="0">
                          <a:latin typeface="Calibri" panose="020F0502020204030204"/>
                          <a:cs typeface="Calibri" panose="020F0502020204030204"/>
                        </a:rPr>
                        <a:t>ADT </a:t>
                      </a:r>
                      <a:r>
                        <a:rPr sz="2000" b="1" dirty="0">
                          <a:latin typeface="Calibri" panose="020F0502020204030204"/>
                          <a:cs typeface="Calibri" panose="020F0502020204030204"/>
                        </a:rPr>
                        <a:t>+</a:t>
                      </a:r>
                      <a:r>
                        <a:rPr sz="2000" b="1" spc="-2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000" b="1" dirty="0">
                          <a:latin typeface="Calibri" panose="020F0502020204030204"/>
                          <a:cs typeface="Calibri" panose="020F0502020204030204"/>
                        </a:rPr>
                        <a:t>Pbo</a:t>
                      </a:r>
                      <a:endParaRPr sz="20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2963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000" b="1" spc="-20" dirty="0">
                          <a:latin typeface="Calibri" panose="020F0502020204030204"/>
                          <a:cs typeface="Calibri" panose="020F0502020204030204"/>
                        </a:rPr>
                        <a:t>STAMPEDE</a:t>
                      </a:r>
                      <a:endParaRPr sz="2000">
                        <a:latin typeface="Calibri" panose="020F0502020204030204"/>
                        <a:cs typeface="Calibri" panose="020F0502020204030204"/>
                      </a:endParaRPr>
                    </a:p>
                    <a:p>
                      <a:pPr marL="77470" marR="67310" algn="ctr">
                        <a:lnSpc>
                          <a:spcPct val="100000"/>
                        </a:lnSpc>
                      </a:pPr>
                      <a:r>
                        <a:rPr sz="2000" b="1" spc="-10" dirty="0">
                          <a:latin typeface="Calibri" panose="020F0502020204030204"/>
                          <a:cs typeface="Calibri" panose="020F0502020204030204"/>
                        </a:rPr>
                        <a:t>ADT </a:t>
                      </a:r>
                      <a:r>
                        <a:rPr sz="2000" b="1" dirty="0">
                          <a:latin typeface="Calibri" panose="020F0502020204030204"/>
                          <a:cs typeface="Calibri" panose="020F0502020204030204"/>
                        </a:rPr>
                        <a:t>+ Abi/P </a:t>
                      </a:r>
                      <a:r>
                        <a:rPr sz="2000" b="1" spc="-5" dirty="0">
                          <a:latin typeface="Calibri" panose="020F0502020204030204"/>
                          <a:cs typeface="Calibri" panose="020F0502020204030204"/>
                        </a:rPr>
                        <a:t>vs</a:t>
                      </a:r>
                      <a:r>
                        <a:rPr sz="2000" b="1" spc="-9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000" b="1" dirty="0">
                          <a:latin typeface="Calibri" panose="020F0502020204030204"/>
                          <a:cs typeface="Calibri" panose="020F0502020204030204"/>
                        </a:rPr>
                        <a:t>SOC  </a:t>
                      </a:r>
                      <a:r>
                        <a:rPr sz="2000" b="1" spc="-5" dirty="0">
                          <a:latin typeface="Calibri" panose="020F0502020204030204"/>
                          <a:cs typeface="Calibri" panose="020F0502020204030204"/>
                        </a:rPr>
                        <a:t>(M1)</a:t>
                      </a:r>
                      <a:endParaRPr sz="20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2963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n</a:t>
                      </a:r>
                      <a:endParaRPr sz="16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386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600">
                          <a:latin typeface="Calibri" panose="020F0502020204030204"/>
                          <a:cs typeface="Calibri" panose="020F0502020204030204"/>
                        </a:rPr>
                        <a:t>11</a:t>
                      </a:r>
                      <a:r>
                        <a:rPr lang="en-US" sz="1600">
                          <a:latin typeface="Calibri" panose="020F0502020204030204"/>
                          <a:cs typeface="Calibri" panose="020F0502020204030204"/>
                        </a:rPr>
                        <a:t>50</a:t>
                      </a:r>
                      <a:endParaRPr sz="16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386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1052</a:t>
                      </a:r>
                      <a:endParaRPr sz="16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386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1199</a:t>
                      </a:r>
                      <a:endParaRPr sz="16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386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1003</a:t>
                      </a:r>
                      <a:endParaRPr sz="16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386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437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600" spc="-5" dirty="0">
                          <a:latin typeface="Calibri" panose="020F0502020204030204"/>
                          <a:cs typeface="Calibri" panose="020F0502020204030204"/>
                        </a:rPr>
                        <a:t>High-Volume</a:t>
                      </a:r>
                      <a:endParaRPr sz="16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386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600">
                          <a:latin typeface="Calibri" panose="020F0502020204030204"/>
                          <a:cs typeface="Calibri" panose="020F0502020204030204"/>
                        </a:rPr>
                        <a:t>63</a:t>
                      </a:r>
                      <a:r>
                        <a:rPr sz="1600">
                          <a:latin typeface="Calibri" panose="020F0502020204030204"/>
                          <a:cs typeface="Calibri" panose="020F0502020204030204"/>
                        </a:rPr>
                        <a:t>%</a:t>
                      </a:r>
                    </a:p>
                  </a:txBody>
                  <a:tcPr marL="0" marR="0" marT="3386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63%</a:t>
                      </a:r>
                      <a:endParaRPr sz="16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386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All</a:t>
                      </a:r>
                      <a:r>
                        <a:rPr sz="1600" spc="-1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high-risk</a:t>
                      </a:r>
                      <a:endParaRPr sz="16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386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47% high</a:t>
                      </a:r>
                      <a:r>
                        <a:rPr sz="1600" spc="-3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risk</a:t>
                      </a:r>
                      <a:endParaRPr sz="16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386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16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De </a:t>
                      </a:r>
                      <a:r>
                        <a:rPr sz="1600" spc="-5" dirty="0">
                          <a:latin typeface="Calibri" panose="020F0502020204030204"/>
                          <a:cs typeface="Calibri" panose="020F0502020204030204"/>
                        </a:rPr>
                        <a:t>Novo</a:t>
                      </a:r>
                      <a:r>
                        <a:rPr sz="1600" spc="-2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M1</a:t>
                      </a:r>
                      <a:endParaRPr sz="16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386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600">
                          <a:latin typeface="Calibri" panose="020F0502020204030204"/>
                          <a:cs typeface="Calibri" panose="020F0502020204030204"/>
                        </a:rPr>
                        <a:t>67</a:t>
                      </a:r>
                      <a:r>
                        <a:rPr sz="1600">
                          <a:latin typeface="Calibri" panose="020F0502020204030204"/>
                          <a:cs typeface="Calibri" panose="020F0502020204030204"/>
                        </a:rPr>
                        <a:t>%</a:t>
                      </a:r>
                    </a:p>
                  </a:txBody>
                  <a:tcPr marL="0" marR="0" marT="3386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81%</a:t>
                      </a:r>
                      <a:endParaRPr sz="16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386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100%</a:t>
                      </a:r>
                      <a:endParaRPr sz="16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386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94%</a:t>
                      </a:r>
                      <a:endParaRPr sz="16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386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05"/>
                        </a:spcBef>
                      </a:pPr>
                      <a:r>
                        <a:rPr sz="1600" spc="-10" dirty="0">
                          <a:latin typeface="Calibri" panose="020F0502020204030204"/>
                          <a:cs typeface="Calibri" panose="020F0502020204030204"/>
                        </a:rPr>
                        <a:t>Docetaxel</a:t>
                      </a:r>
                      <a:endParaRPr sz="16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471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05"/>
                        </a:spcBef>
                      </a:pPr>
                      <a:r>
                        <a:rPr lang="en-US" sz="1600">
                          <a:latin typeface="Calibri" panose="020F0502020204030204"/>
                          <a:cs typeface="Calibri" panose="020F0502020204030204"/>
                        </a:rPr>
                        <a:t>18%</a:t>
                      </a:r>
                      <a:endParaRPr sz="16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471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5"/>
                        </a:spcBef>
                      </a:pP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11%</a:t>
                      </a:r>
                      <a:r>
                        <a:rPr sz="1600" spc="-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10" dirty="0">
                          <a:latin typeface="Calibri" panose="020F0502020204030204"/>
                          <a:cs typeface="Calibri" panose="020F0502020204030204"/>
                        </a:rPr>
                        <a:t>before</a:t>
                      </a:r>
                      <a:endParaRPr sz="16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471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05"/>
                        </a:spcBef>
                      </a:pP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0%</a:t>
                      </a:r>
                      <a:endParaRPr sz="16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471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05"/>
                        </a:spcBef>
                      </a:pP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0%</a:t>
                      </a:r>
                      <a:endParaRPr sz="16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471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2050" cy="368300"/>
          </a:xfrm>
          <a:prstGeom prst="rect">
            <a:avLst/>
          </a:prstGeom>
        </p:spPr>
      </p:pic>
      <p:pic>
        <p:nvPicPr>
          <p:cNvPr id="6" name="Content Placeholder 1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4628" y="0"/>
            <a:ext cx="817372" cy="8173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ectangles 9"/>
          <p:cNvSpPr/>
          <p:nvPr/>
        </p:nvSpPr>
        <p:spPr>
          <a:xfrm>
            <a:off x="607695" y="3416935"/>
            <a:ext cx="10888980" cy="663575"/>
          </a:xfrm>
          <a:prstGeom prst="rect">
            <a:avLst/>
          </a:prstGeom>
          <a:noFill/>
          <a:ln w="50800" cmpd="sng">
            <a:solidFill>
              <a:srgbClr val="FF0000"/>
            </a:solidFill>
            <a:prstDash val="sysDot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Rectangles 4"/>
          <p:cNvSpPr/>
          <p:nvPr/>
        </p:nvSpPr>
        <p:spPr>
          <a:xfrm>
            <a:off x="607695" y="4209415"/>
            <a:ext cx="10888980" cy="703580"/>
          </a:xfrm>
          <a:prstGeom prst="rect">
            <a:avLst/>
          </a:prstGeom>
          <a:noFill/>
          <a:ln w="50800" cmpd="sng">
            <a:solidFill>
              <a:srgbClr val="FF0000"/>
            </a:solidFill>
            <a:prstDash val="sysDot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7" name="Rectangles 6"/>
          <p:cNvSpPr/>
          <p:nvPr/>
        </p:nvSpPr>
        <p:spPr>
          <a:xfrm>
            <a:off x="4443730" y="1802765"/>
            <a:ext cx="7179945" cy="3126740"/>
          </a:xfrm>
          <a:prstGeom prst="rect">
            <a:avLst/>
          </a:prstGeom>
          <a:noFill/>
          <a:ln w="50800" cmpd="sng">
            <a:solidFill>
              <a:srgbClr val="FF0000"/>
            </a:solidFill>
            <a:prstDash val="sysDot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0" grpId="1" animBg="1"/>
      <p:bldP spid="5" grpId="0" bldLvl="0" animBg="1"/>
      <p:bldP spid="5" grpId="1" animBg="1"/>
      <p:bldP spid="7" grpId="0" bldLvl="0" animBg="1"/>
      <p:bldP spid="7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LATITUDE: Abiraterone vs Placebo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675" y="5607265"/>
            <a:ext cx="10877529" cy="556467"/>
          </a:xfrm>
        </p:spPr>
        <p:txBody>
          <a:bodyPr/>
          <a:lstStyle/>
          <a:p>
            <a:pPr algn="ctr">
              <a:spcBef>
                <a:spcPts val="600"/>
              </a:spcBef>
            </a:pPr>
            <a:r>
              <a:rPr lang="en-US" sz="2000" b="1" dirty="0"/>
              <a:t>mOS nhóm ADT + AA + P đạt 4.5 năm</a:t>
            </a:r>
          </a:p>
          <a:p>
            <a:pPr algn="ctr">
              <a:spcBef>
                <a:spcPts val="600"/>
              </a:spcBef>
            </a:pPr>
            <a:r>
              <a:rPr lang="en-US" sz="2000" b="1" dirty="0"/>
              <a:t>16.8 tháng kéo dài hơn so với ADT + placebos</a:t>
            </a:r>
          </a:p>
          <a:p>
            <a:pPr algn="ctr"/>
            <a:endParaRPr lang="en-US" sz="2000" b="1" dirty="0"/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414230" y="6388073"/>
            <a:ext cx="7851318" cy="276999"/>
          </a:xfrm>
          <a:prstGeom prst="rect">
            <a:avLst/>
          </a:prstGeom>
          <a:noFill/>
          <a:ln>
            <a:noFill/>
          </a:ln>
        </p:spPr>
        <p:txBody>
          <a:bodyPr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09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charset="0"/>
                <a:ea typeface="MS PGothic" panose="020B0600070205080204" pitchFamily="-72" charset="-128"/>
                <a:cs typeface="+mn-cs"/>
              </a:rPr>
              <a:t>Fizazi. Lancet Onc. 2019;[Epub]. </a:t>
            </a:r>
          </a:p>
        </p:txBody>
      </p:sp>
      <p:grpSp>
        <p:nvGrpSpPr>
          <p:cNvPr id="89" name="Group 88"/>
          <p:cNvGrpSpPr/>
          <p:nvPr/>
        </p:nvGrpSpPr>
        <p:grpSpPr>
          <a:xfrm>
            <a:off x="2225675" y="1341443"/>
            <a:ext cx="8830310" cy="4085070"/>
            <a:chOff x="2247503" y="1353217"/>
            <a:chExt cx="8830310" cy="408507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3276526" y="2856892"/>
              <a:ext cx="6677253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35"/>
            <p:cNvSpPr/>
            <p:nvPr/>
          </p:nvSpPr>
          <p:spPr bwMode="auto">
            <a:xfrm>
              <a:off x="3711516" y="1496646"/>
              <a:ext cx="5955337" cy="1459935"/>
            </a:xfrm>
            <a:custGeom>
              <a:avLst/>
              <a:gdLst>
                <a:gd name="T0" fmla="*/ 316 w 12252"/>
                <a:gd name="T1" fmla="*/ 86 h 4020"/>
                <a:gd name="T2" fmla="*/ 593 w 12252"/>
                <a:gd name="T3" fmla="*/ 161 h 4020"/>
                <a:gd name="T4" fmla="*/ 927 w 12252"/>
                <a:gd name="T5" fmla="*/ 212 h 4020"/>
                <a:gd name="T6" fmla="*/ 1272 w 12252"/>
                <a:gd name="T7" fmla="*/ 250 h 4020"/>
                <a:gd name="T8" fmla="*/ 1723 w 12252"/>
                <a:gd name="T9" fmla="*/ 339 h 4020"/>
                <a:gd name="T10" fmla="*/ 2063 w 12252"/>
                <a:gd name="T11" fmla="*/ 417 h 4020"/>
                <a:gd name="T12" fmla="*/ 2223 w 12252"/>
                <a:gd name="T13" fmla="*/ 482 h 4020"/>
                <a:gd name="T14" fmla="*/ 2433 w 12252"/>
                <a:gd name="T15" fmla="*/ 573 h 4020"/>
                <a:gd name="T16" fmla="*/ 2754 w 12252"/>
                <a:gd name="T17" fmla="*/ 677 h 4020"/>
                <a:gd name="T18" fmla="*/ 2883 w 12252"/>
                <a:gd name="T19" fmla="*/ 783 h 4020"/>
                <a:gd name="T20" fmla="*/ 3074 w 12252"/>
                <a:gd name="T21" fmla="*/ 888 h 4020"/>
                <a:gd name="T22" fmla="*/ 3271 w 12252"/>
                <a:gd name="T23" fmla="*/ 1007 h 4020"/>
                <a:gd name="T24" fmla="*/ 3407 w 12252"/>
                <a:gd name="T25" fmla="*/ 1126 h 4020"/>
                <a:gd name="T26" fmla="*/ 3550 w 12252"/>
                <a:gd name="T27" fmla="*/ 1218 h 4020"/>
                <a:gd name="T28" fmla="*/ 3865 w 12252"/>
                <a:gd name="T29" fmla="*/ 1338 h 4020"/>
                <a:gd name="T30" fmla="*/ 3982 w 12252"/>
                <a:gd name="T31" fmla="*/ 1418 h 4020"/>
                <a:gd name="T32" fmla="*/ 4172 w 12252"/>
                <a:gd name="T33" fmla="*/ 1526 h 4020"/>
                <a:gd name="T34" fmla="*/ 4402 w 12252"/>
                <a:gd name="T35" fmla="*/ 1646 h 4020"/>
                <a:gd name="T36" fmla="*/ 4704 w 12252"/>
                <a:gd name="T37" fmla="*/ 1754 h 4020"/>
                <a:gd name="T38" fmla="*/ 4932 w 12252"/>
                <a:gd name="T39" fmla="*/ 1849 h 4020"/>
                <a:gd name="T40" fmla="*/ 5241 w 12252"/>
                <a:gd name="T41" fmla="*/ 1983 h 4020"/>
                <a:gd name="T42" fmla="*/ 5476 w 12252"/>
                <a:gd name="T43" fmla="*/ 2092 h 4020"/>
                <a:gd name="T44" fmla="*/ 5760 w 12252"/>
                <a:gd name="T45" fmla="*/ 2215 h 4020"/>
                <a:gd name="T46" fmla="*/ 6129 w 12252"/>
                <a:gd name="T47" fmla="*/ 2323 h 4020"/>
                <a:gd name="T48" fmla="*/ 6394 w 12252"/>
                <a:gd name="T49" fmla="*/ 2446 h 4020"/>
                <a:gd name="T50" fmla="*/ 6617 w 12252"/>
                <a:gd name="T51" fmla="*/ 2555 h 4020"/>
                <a:gd name="T52" fmla="*/ 6870 w 12252"/>
                <a:gd name="T53" fmla="*/ 2664 h 4020"/>
                <a:gd name="T54" fmla="*/ 7098 w 12252"/>
                <a:gd name="T55" fmla="*/ 2775 h 4020"/>
                <a:gd name="T56" fmla="*/ 7574 w 12252"/>
                <a:gd name="T57" fmla="*/ 2872 h 4020"/>
                <a:gd name="T58" fmla="*/ 7703 w 12252"/>
                <a:gd name="T59" fmla="*/ 2997 h 4020"/>
                <a:gd name="T60" fmla="*/ 7994 w 12252"/>
                <a:gd name="T61" fmla="*/ 3095 h 4020"/>
                <a:gd name="T62" fmla="*/ 8264 w 12252"/>
                <a:gd name="T63" fmla="*/ 3179 h 4020"/>
                <a:gd name="T64" fmla="*/ 8407 w 12252"/>
                <a:gd name="T65" fmla="*/ 3193 h 4020"/>
                <a:gd name="T66" fmla="*/ 8512 w 12252"/>
                <a:gd name="T67" fmla="*/ 3238 h 4020"/>
                <a:gd name="T68" fmla="*/ 8648 w 12252"/>
                <a:gd name="T69" fmla="*/ 3282 h 4020"/>
                <a:gd name="T70" fmla="*/ 8783 w 12252"/>
                <a:gd name="T71" fmla="*/ 3298 h 4020"/>
                <a:gd name="T72" fmla="*/ 8869 w 12252"/>
                <a:gd name="T73" fmla="*/ 3346 h 4020"/>
                <a:gd name="T74" fmla="*/ 8937 w 12252"/>
                <a:gd name="T75" fmla="*/ 3379 h 4020"/>
                <a:gd name="T76" fmla="*/ 9116 w 12252"/>
                <a:gd name="T77" fmla="*/ 3413 h 4020"/>
                <a:gd name="T78" fmla="*/ 9240 w 12252"/>
                <a:gd name="T79" fmla="*/ 3448 h 4020"/>
                <a:gd name="T80" fmla="*/ 9338 w 12252"/>
                <a:gd name="T81" fmla="*/ 3484 h 4020"/>
                <a:gd name="T82" fmla="*/ 9413 w 12252"/>
                <a:gd name="T83" fmla="*/ 3520 h 4020"/>
                <a:gd name="T84" fmla="*/ 9505 w 12252"/>
                <a:gd name="T85" fmla="*/ 3541 h 4020"/>
                <a:gd name="T86" fmla="*/ 9549 w 12252"/>
                <a:gd name="T87" fmla="*/ 3541 h 4020"/>
                <a:gd name="T88" fmla="*/ 9635 w 12252"/>
                <a:gd name="T89" fmla="*/ 3541 h 4020"/>
                <a:gd name="T90" fmla="*/ 9691 w 12252"/>
                <a:gd name="T91" fmla="*/ 3563 h 4020"/>
                <a:gd name="T92" fmla="*/ 9784 w 12252"/>
                <a:gd name="T93" fmla="*/ 3586 h 4020"/>
                <a:gd name="T94" fmla="*/ 9851 w 12252"/>
                <a:gd name="T95" fmla="*/ 3586 h 4020"/>
                <a:gd name="T96" fmla="*/ 9944 w 12252"/>
                <a:gd name="T97" fmla="*/ 3586 h 4020"/>
                <a:gd name="T98" fmla="*/ 10049 w 12252"/>
                <a:gd name="T99" fmla="*/ 3725 h 4020"/>
                <a:gd name="T100" fmla="*/ 10172 w 12252"/>
                <a:gd name="T101" fmla="*/ 3783 h 4020"/>
                <a:gd name="T102" fmla="*/ 10295 w 12252"/>
                <a:gd name="T103" fmla="*/ 3783 h 4020"/>
                <a:gd name="T104" fmla="*/ 10376 w 12252"/>
                <a:gd name="T105" fmla="*/ 3818 h 4020"/>
                <a:gd name="T106" fmla="*/ 10499 w 12252"/>
                <a:gd name="T107" fmla="*/ 3891 h 4020"/>
                <a:gd name="T108" fmla="*/ 10592 w 12252"/>
                <a:gd name="T109" fmla="*/ 3971 h 4020"/>
                <a:gd name="T110" fmla="*/ 10721 w 12252"/>
                <a:gd name="T111" fmla="*/ 3971 h 4020"/>
                <a:gd name="T112" fmla="*/ 10820 w 12252"/>
                <a:gd name="T113" fmla="*/ 4020 h 4020"/>
                <a:gd name="T114" fmla="*/ 10969 w 12252"/>
                <a:gd name="T115" fmla="*/ 4020 h 4020"/>
                <a:gd name="T116" fmla="*/ 11153 w 12252"/>
                <a:gd name="T117" fmla="*/ 4020 h 4020"/>
                <a:gd name="T118" fmla="*/ 11332 w 12252"/>
                <a:gd name="T119" fmla="*/ 4020 h 4020"/>
                <a:gd name="T120" fmla="*/ 11462 w 12252"/>
                <a:gd name="T121" fmla="*/ 4020 h 4020"/>
                <a:gd name="T122" fmla="*/ 11635 w 12252"/>
                <a:gd name="T123" fmla="*/ 4020 h 4020"/>
                <a:gd name="T124" fmla="*/ 11807 w 12252"/>
                <a:gd name="T125" fmla="*/ 4020 h 4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252" h="4020">
                  <a:moveTo>
                    <a:pt x="0" y="0"/>
                  </a:moveTo>
                  <a:lnTo>
                    <a:pt x="19" y="0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82" y="12"/>
                  </a:lnTo>
                  <a:lnTo>
                    <a:pt x="82" y="24"/>
                  </a:lnTo>
                  <a:lnTo>
                    <a:pt x="82" y="24"/>
                  </a:lnTo>
                  <a:lnTo>
                    <a:pt x="82" y="24"/>
                  </a:lnTo>
                  <a:lnTo>
                    <a:pt x="82" y="24"/>
                  </a:lnTo>
                  <a:lnTo>
                    <a:pt x="82" y="24"/>
                  </a:lnTo>
                  <a:lnTo>
                    <a:pt x="94" y="24"/>
                  </a:lnTo>
                  <a:lnTo>
                    <a:pt x="94" y="37"/>
                  </a:lnTo>
                  <a:lnTo>
                    <a:pt x="94" y="37"/>
                  </a:lnTo>
                  <a:lnTo>
                    <a:pt x="242" y="37"/>
                  </a:lnTo>
                  <a:lnTo>
                    <a:pt x="242" y="50"/>
                  </a:lnTo>
                  <a:lnTo>
                    <a:pt x="242" y="50"/>
                  </a:lnTo>
                  <a:lnTo>
                    <a:pt x="267" y="50"/>
                  </a:lnTo>
                  <a:lnTo>
                    <a:pt x="267" y="50"/>
                  </a:lnTo>
                  <a:lnTo>
                    <a:pt x="267" y="50"/>
                  </a:lnTo>
                  <a:lnTo>
                    <a:pt x="298" y="50"/>
                  </a:lnTo>
                  <a:lnTo>
                    <a:pt x="298" y="62"/>
                  </a:lnTo>
                  <a:lnTo>
                    <a:pt x="298" y="62"/>
                  </a:lnTo>
                  <a:lnTo>
                    <a:pt x="303" y="62"/>
                  </a:lnTo>
                  <a:lnTo>
                    <a:pt x="303" y="74"/>
                  </a:lnTo>
                  <a:lnTo>
                    <a:pt x="303" y="74"/>
                  </a:lnTo>
                  <a:lnTo>
                    <a:pt x="316" y="74"/>
                  </a:lnTo>
                  <a:lnTo>
                    <a:pt x="316" y="86"/>
                  </a:lnTo>
                  <a:lnTo>
                    <a:pt x="316" y="86"/>
                  </a:lnTo>
                  <a:lnTo>
                    <a:pt x="378" y="86"/>
                  </a:lnTo>
                  <a:lnTo>
                    <a:pt x="378" y="99"/>
                  </a:lnTo>
                  <a:lnTo>
                    <a:pt x="378" y="99"/>
                  </a:lnTo>
                  <a:lnTo>
                    <a:pt x="384" y="99"/>
                  </a:lnTo>
                  <a:lnTo>
                    <a:pt x="384" y="111"/>
                  </a:lnTo>
                  <a:lnTo>
                    <a:pt x="384" y="111"/>
                  </a:lnTo>
                  <a:lnTo>
                    <a:pt x="402" y="111"/>
                  </a:lnTo>
                  <a:lnTo>
                    <a:pt x="402" y="111"/>
                  </a:lnTo>
                  <a:lnTo>
                    <a:pt x="402" y="111"/>
                  </a:lnTo>
                  <a:lnTo>
                    <a:pt x="439" y="111"/>
                  </a:lnTo>
                  <a:lnTo>
                    <a:pt x="439" y="124"/>
                  </a:lnTo>
                  <a:lnTo>
                    <a:pt x="439" y="124"/>
                  </a:lnTo>
                  <a:lnTo>
                    <a:pt x="446" y="124"/>
                  </a:lnTo>
                  <a:lnTo>
                    <a:pt x="446" y="136"/>
                  </a:lnTo>
                  <a:lnTo>
                    <a:pt x="446" y="136"/>
                  </a:lnTo>
                  <a:lnTo>
                    <a:pt x="446" y="136"/>
                  </a:lnTo>
                  <a:lnTo>
                    <a:pt x="446" y="136"/>
                  </a:lnTo>
                  <a:lnTo>
                    <a:pt x="446" y="136"/>
                  </a:lnTo>
                  <a:lnTo>
                    <a:pt x="470" y="136"/>
                  </a:lnTo>
                  <a:lnTo>
                    <a:pt x="470" y="136"/>
                  </a:lnTo>
                  <a:lnTo>
                    <a:pt x="470" y="136"/>
                  </a:lnTo>
                  <a:lnTo>
                    <a:pt x="526" y="136"/>
                  </a:lnTo>
                  <a:lnTo>
                    <a:pt x="526" y="149"/>
                  </a:lnTo>
                  <a:lnTo>
                    <a:pt x="526" y="149"/>
                  </a:lnTo>
                  <a:lnTo>
                    <a:pt x="582" y="149"/>
                  </a:lnTo>
                  <a:lnTo>
                    <a:pt x="582" y="161"/>
                  </a:lnTo>
                  <a:lnTo>
                    <a:pt x="582" y="161"/>
                  </a:lnTo>
                  <a:lnTo>
                    <a:pt x="593" y="161"/>
                  </a:lnTo>
                  <a:lnTo>
                    <a:pt x="593" y="174"/>
                  </a:lnTo>
                  <a:lnTo>
                    <a:pt x="593" y="174"/>
                  </a:lnTo>
                  <a:lnTo>
                    <a:pt x="612" y="174"/>
                  </a:lnTo>
                  <a:lnTo>
                    <a:pt x="612" y="187"/>
                  </a:lnTo>
                  <a:lnTo>
                    <a:pt x="612" y="187"/>
                  </a:lnTo>
                  <a:lnTo>
                    <a:pt x="619" y="187"/>
                  </a:lnTo>
                  <a:lnTo>
                    <a:pt x="619" y="187"/>
                  </a:lnTo>
                  <a:lnTo>
                    <a:pt x="619" y="187"/>
                  </a:lnTo>
                  <a:lnTo>
                    <a:pt x="655" y="187"/>
                  </a:lnTo>
                  <a:lnTo>
                    <a:pt x="655" y="199"/>
                  </a:lnTo>
                  <a:lnTo>
                    <a:pt x="655" y="199"/>
                  </a:lnTo>
                  <a:lnTo>
                    <a:pt x="662" y="199"/>
                  </a:lnTo>
                  <a:lnTo>
                    <a:pt x="662" y="199"/>
                  </a:lnTo>
                  <a:lnTo>
                    <a:pt x="662" y="199"/>
                  </a:lnTo>
                  <a:lnTo>
                    <a:pt x="699" y="199"/>
                  </a:lnTo>
                  <a:lnTo>
                    <a:pt x="699" y="199"/>
                  </a:lnTo>
                  <a:lnTo>
                    <a:pt x="699" y="199"/>
                  </a:lnTo>
                  <a:lnTo>
                    <a:pt x="809" y="199"/>
                  </a:lnTo>
                  <a:lnTo>
                    <a:pt x="809" y="199"/>
                  </a:lnTo>
                  <a:lnTo>
                    <a:pt x="809" y="199"/>
                  </a:lnTo>
                  <a:lnTo>
                    <a:pt x="852" y="199"/>
                  </a:lnTo>
                  <a:lnTo>
                    <a:pt x="852" y="199"/>
                  </a:lnTo>
                  <a:lnTo>
                    <a:pt x="852" y="199"/>
                  </a:lnTo>
                  <a:lnTo>
                    <a:pt x="915" y="199"/>
                  </a:lnTo>
                  <a:lnTo>
                    <a:pt x="915" y="199"/>
                  </a:lnTo>
                  <a:lnTo>
                    <a:pt x="915" y="199"/>
                  </a:lnTo>
                  <a:lnTo>
                    <a:pt x="927" y="199"/>
                  </a:lnTo>
                  <a:lnTo>
                    <a:pt x="927" y="212"/>
                  </a:lnTo>
                  <a:lnTo>
                    <a:pt x="927" y="212"/>
                  </a:lnTo>
                  <a:lnTo>
                    <a:pt x="1001" y="212"/>
                  </a:lnTo>
                  <a:lnTo>
                    <a:pt x="1001" y="212"/>
                  </a:lnTo>
                  <a:lnTo>
                    <a:pt x="1001" y="212"/>
                  </a:lnTo>
                  <a:lnTo>
                    <a:pt x="1019" y="212"/>
                  </a:lnTo>
                  <a:lnTo>
                    <a:pt x="1019" y="224"/>
                  </a:lnTo>
                  <a:lnTo>
                    <a:pt x="1019" y="224"/>
                  </a:lnTo>
                  <a:lnTo>
                    <a:pt x="1044" y="224"/>
                  </a:lnTo>
                  <a:lnTo>
                    <a:pt x="1044" y="224"/>
                  </a:lnTo>
                  <a:lnTo>
                    <a:pt x="1044" y="224"/>
                  </a:lnTo>
                  <a:lnTo>
                    <a:pt x="1056" y="224"/>
                  </a:lnTo>
                  <a:lnTo>
                    <a:pt x="1056" y="224"/>
                  </a:lnTo>
                  <a:lnTo>
                    <a:pt x="1056" y="224"/>
                  </a:lnTo>
                  <a:lnTo>
                    <a:pt x="1143" y="224"/>
                  </a:lnTo>
                  <a:lnTo>
                    <a:pt x="1143" y="238"/>
                  </a:lnTo>
                  <a:lnTo>
                    <a:pt x="1143" y="238"/>
                  </a:lnTo>
                  <a:lnTo>
                    <a:pt x="1199" y="238"/>
                  </a:lnTo>
                  <a:lnTo>
                    <a:pt x="1199" y="250"/>
                  </a:lnTo>
                  <a:lnTo>
                    <a:pt x="1199" y="250"/>
                  </a:lnTo>
                  <a:lnTo>
                    <a:pt x="1211" y="250"/>
                  </a:lnTo>
                  <a:lnTo>
                    <a:pt x="1211" y="250"/>
                  </a:lnTo>
                  <a:lnTo>
                    <a:pt x="1211" y="250"/>
                  </a:lnTo>
                  <a:lnTo>
                    <a:pt x="1254" y="250"/>
                  </a:lnTo>
                  <a:lnTo>
                    <a:pt x="1254" y="250"/>
                  </a:lnTo>
                  <a:lnTo>
                    <a:pt x="1254" y="250"/>
                  </a:lnTo>
                  <a:lnTo>
                    <a:pt x="1272" y="250"/>
                  </a:lnTo>
                  <a:lnTo>
                    <a:pt x="1272" y="250"/>
                  </a:lnTo>
                  <a:lnTo>
                    <a:pt x="1272" y="250"/>
                  </a:lnTo>
                  <a:lnTo>
                    <a:pt x="1328" y="250"/>
                  </a:lnTo>
                  <a:lnTo>
                    <a:pt x="1328" y="250"/>
                  </a:lnTo>
                  <a:lnTo>
                    <a:pt x="1328" y="250"/>
                  </a:lnTo>
                  <a:lnTo>
                    <a:pt x="1328" y="250"/>
                  </a:lnTo>
                  <a:lnTo>
                    <a:pt x="1328" y="276"/>
                  </a:lnTo>
                  <a:lnTo>
                    <a:pt x="1328" y="276"/>
                  </a:lnTo>
                  <a:lnTo>
                    <a:pt x="1377" y="276"/>
                  </a:lnTo>
                  <a:lnTo>
                    <a:pt x="1377" y="288"/>
                  </a:lnTo>
                  <a:lnTo>
                    <a:pt x="1377" y="288"/>
                  </a:lnTo>
                  <a:lnTo>
                    <a:pt x="1384" y="288"/>
                  </a:lnTo>
                  <a:lnTo>
                    <a:pt x="1384" y="301"/>
                  </a:lnTo>
                  <a:lnTo>
                    <a:pt x="1384" y="301"/>
                  </a:lnTo>
                  <a:lnTo>
                    <a:pt x="1389" y="301"/>
                  </a:lnTo>
                  <a:lnTo>
                    <a:pt x="1389" y="313"/>
                  </a:lnTo>
                  <a:lnTo>
                    <a:pt x="1389" y="313"/>
                  </a:lnTo>
                  <a:lnTo>
                    <a:pt x="1445" y="313"/>
                  </a:lnTo>
                  <a:lnTo>
                    <a:pt x="1445" y="327"/>
                  </a:lnTo>
                  <a:lnTo>
                    <a:pt x="1445" y="327"/>
                  </a:lnTo>
                  <a:lnTo>
                    <a:pt x="1520" y="327"/>
                  </a:lnTo>
                  <a:lnTo>
                    <a:pt x="1520" y="327"/>
                  </a:lnTo>
                  <a:lnTo>
                    <a:pt x="1520" y="327"/>
                  </a:lnTo>
                  <a:lnTo>
                    <a:pt x="1624" y="327"/>
                  </a:lnTo>
                  <a:lnTo>
                    <a:pt x="1624" y="339"/>
                  </a:lnTo>
                  <a:lnTo>
                    <a:pt x="1624" y="339"/>
                  </a:lnTo>
                  <a:lnTo>
                    <a:pt x="1668" y="339"/>
                  </a:lnTo>
                  <a:lnTo>
                    <a:pt x="1668" y="339"/>
                  </a:lnTo>
                  <a:lnTo>
                    <a:pt x="1668" y="339"/>
                  </a:lnTo>
                  <a:lnTo>
                    <a:pt x="1723" y="339"/>
                  </a:lnTo>
                  <a:lnTo>
                    <a:pt x="1723" y="352"/>
                  </a:lnTo>
                  <a:lnTo>
                    <a:pt x="1723" y="352"/>
                  </a:lnTo>
                  <a:lnTo>
                    <a:pt x="1797" y="352"/>
                  </a:lnTo>
                  <a:lnTo>
                    <a:pt x="1797" y="352"/>
                  </a:lnTo>
                  <a:lnTo>
                    <a:pt x="1797" y="352"/>
                  </a:lnTo>
                  <a:lnTo>
                    <a:pt x="1859" y="352"/>
                  </a:lnTo>
                  <a:lnTo>
                    <a:pt x="1859" y="352"/>
                  </a:lnTo>
                  <a:lnTo>
                    <a:pt x="1859" y="352"/>
                  </a:lnTo>
                  <a:lnTo>
                    <a:pt x="1889" y="352"/>
                  </a:lnTo>
                  <a:lnTo>
                    <a:pt x="1889" y="366"/>
                  </a:lnTo>
                  <a:lnTo>
                    <a:pt x="1889" y="366"/>
                  </a:lnTo>
                  <a:lnTo>
                    <a:pt x="1939" y="366"/>
                  </a:lnTo>
                  <a:lnTo>
                    <a:pt x="1939" y="378"/>
                  </a:lnTo>
                  <a:lnTo>
                    <a:pt x="1939" y="378"/>
                  </a:lnTo>
                  <a:lnTo>
                    <a:pt x="1969" y="378"/>
                  </a:lnTo>
                  <a:lnTo>
                    <a:pt x="1969" y="391"/>
                  </a:lnTo>
                  <a:lnTo>
                    <a:pt x="1969" y="391"/>
                  </a:lnTo>
                  <a:lnTo>
                    <a:pt x="2007" y="391"/>
                  </a:lnTo>
                  <a:lnTo>
                    <a:pt x="2007" y="391"/>
                  </a:lnTo>
                  <a:lnTo>
                    <a:pt x="2007" y="391"/>
                  </a:lnTo>
                  <a:lnTo>
                    <a:pt x="2044" y="391"/>
                  </a:lnTo>
                  <a:lnTo>
                    <a:pt x="2044" y="404"/>
                  </a:lnTo>
                  <a:lnTo>
                    <a:pt x="2044" y="404"/>
                  </a:lnTo>
                  <a:lnTo>
                    <a:pt x="2056" y="404"/>
                  </a:lnTo>
                  <a:lnTo>
                    <a:pt x="2056" y="404"/>
                  </a:lnTo>
                  <a:lnTo>
                    <a:pt x="2056" y="404"/>
                  </a:lnTo>
                  <a:lnTo>
                    <a:pt x="2063" y="404"/>
                  </a:lnTo>
                  <a:lnTo>
                    <a:pt x="2063" y="417"/>
                  </a:lnTo>
                  <a:lnTo>
                    <a:pt x="2063" y="417"/>
                  </a:lnTo>
                  <a:lnTo>
                    <a:pt x="2081" y="417"/>
                  </a:lnTo>
                  <a:lnTo>
                    <a:pt x="2081" y="417"/>
                  </a:lnTo>
                  <a:lnTo>
                    <a:pt x="2081" y="417"/>
                  </a:lnTo>
                  <a:lnTo>
                    <a:pt x="2130" y="417"/>
                  </a:lnTo>
                  <a:lnTo>
                    <a:pt x="2130" y="429"/>
                  </a:lnTo>
                  <a:lnTo>
                    <a:pt x="2130" y="429"/>
                  </a:lnTo>
                  <a:lnTo>
                    <a:pt x="2142" y="429"/>
                  </a:lnTo>
                  <a:lnTo>
                    <a:pt x="2142" y="443"/>
                  </a:lnTo>
                  <a:lnTo>
                    <a:pt x="2142" y="443"/>
                  </a:lnTo>
                  <a:lnTo>
                    <a:pt x="2168" y="443"/>
                  </a:lnTo>
                  <a:lnTo>
                    <a:pt x="2168" y="443"/>
                  </a:lnTo>
                  <a:lnTo>
                    <a:pt x="2168" y="443"/>
                  </a:lnTo>
                  <a:lnTo>
                    <a:pt x="2168" y="443"/>
                  </a:lnTo>
                  <a:lnTo>
                    <a:pt x="2168" y="468"/>
                  </a:lnTo>
                  <a:lnTo>
                    <a:pt x="2168" y="468"/>
                  </a:lnTo>
                  <a:lnTo>
                    <a:pt x="2192" y="468"/>
                  </a:lnTo>
                  <a:lnTo>
                    <a:pt x="2192" y="468"/>
                  </a:lnTo>
                  <a:lnTo>
                    <a:pt x="2192" y="468"/>
                  </a:lnTo>
                  <a:lnTo>
                    <a:pt x="2210" y="468"/>
                  </a:lnTo>
                  <a:lnTo>
                    <a:pt x="2210" y="468"/>
                  </a:lnTo>
                  <a:lnTo>
                    <a:pt x="2210" y="468"/>
                  </a:lnTo>
                  <a:lnTo>
                    <a:pt x="2210" y="468"/>
                  </a:lnTo>
                  <a:lnTo>
                    <a:pt x="2210" y="468"/>
                  </a:lnTo>
                  <a:lnTo>
                    <a:pt x="2210" y="468"/>
                  </a:lnTo>
                  <a:lnTo>
                    <a:pt x="2223" y="468"/>
                  </a:lnTo>
                  <a:lnTo>
                    <a:pt x="2223" y="482"/>
                  </a:lnTo>
                  <a:lnTo>
                    <a:pt x="2223" y="482"/>
                  </a:lnTo>
                  <a:lnTo>
                    <a:pt x="2229" y="482"/>
                  </a:lnTo>
                  <a:lnTo>
                    <a:pt x="2229" y="495"/>
                  </a:lnTo>
                  <a:lnTo>
                    <a:pt x="2229" y="495"/>
                  </a:lnTo>
                  <a:lnTo>
                    <a:pt x="2241" y="495"/>
                  </a:lnTo>
                  <a:lnTo>
                    <a:pt x="2241" y="507"/>
                  </a:lnTo>
                  <a:lnTo>
                    <a:pt x="2241" y="507"/>
                  </a:lnTo>
                  <a:lnTo>
                    <a:pt x="2248" y="507"/>
                  </a:lnTo>
                  <a:lnTo>
                    <a:pt x="2248" y="507"/>
                  </a:lnTo>
                  <a:lnTo>
                    <a:pt x="2248" y="507"/>
                  </a:lnTo>
                  <a:lnTo>
                    <a:pt x="2290" y="507"/>
                  </a:lnTo>
                  <a:lnTo>
                    <a:pt x="2290" y="521"/>
                  </a:lnTo>
                  <a:lnTo>
                    <a:pt x="2290" y="521"/>
                  </a:lnTo>
                  <a:lnTo>
                    <a:pt x="2309" y="521"/>
                  </a:lnTo>
                  <a:lnTo>
                    <a:pt x="2309" y="521"/>
                  </a:lnTo>
                  <a:lnTo>
                    <a:pt x="2309" y="521"/>
                  </a:lnTo>
                  <a:lnTo>
                    <a:pt x="2316" y="521"/>
                  </a:lnTo>
                  <a:lnTo>
                    <a:pt x="2316" y="534"/>
                  </a:lnTo>
                  <a:lnTo>
                    <a:pt x="2316" y="534"/>
                  </a:lnTo>
                  <a:lnTo>
                    <a:pt x="2321" y="534"/>
                  </a:lnTo>
                  <a:lnTo>
                    <a:pt x="2321" y="547"/>
                  </a:lnTo>
                  <a:lnTo>
                    <a:pt x="2321" y="547"/>
                  </a:lnTo>
                  <a:lnTo>
                    <a:pt x="2340" y="547"/>
                  </a:lnTo>
                  <a:lnTo>
                    <a:pt x="2340" y="559"/>
                  </a:lnTo>
                  <a:lnTo>
                    <a:pt x="2340" y="559"/>
                  </a:lnTo>
                  <a:lnTo>
                    <a:pt x="2389" y="559"/>
                  </a:lnTo>
                  <a:lnTo>
                    <a:pt x="2389" y="573"/>
                  </a:lnTo>
                  <a:lnTo>
                    <a:pt x="2389" y="573"/>
                  </a:lnTo>
                  <a:lnTo>
                    <a:pt x="2433" y="573"/>
                  </a:lnTo>
                  <a:lnTo>
                    <a:pt x="2433" y="586"/>
                  </a:lnTo>
                  <a:lnTo>
                    <a:pt x="2433" y="586"/>
                  </a:lnTo>
                  <a:lnTo>
                    <a:pt x="2433" y="586"/>
                  </a:lnTo>
                  <a:lnTo>
                    <a:pt x="2433" y="586"/>
                  </a:lnTo>
                  <a:lnTo>
                    <a:pt x="2433" y="586"/>
                  </a:lnTo>
                  <a:lnTo>
                    <a:pt x="2457" y="586"/>
                  </a:lnTo>
                  <a:lnTo>
                    <a:pt x="2457" y="600"/>
                  </a:lnTo>
                  <a:lnTo>
                    <a:pt x="2457" y="600"/>
                  </a:lnTo>
                  <a:lnTo>
                    <a:pt x="2457" y="600"/>
                  </a:lnTo>
                  <a:lnTo>
                    <a:pt x="2457" y="600"/>
                  </a:lnTo>
                  <a:lnTo>
                    <a:pt x="2457" y="600"/>
                  </a:lnTo>
                  <a:lnTo>
                    <a:pt x="2532" y="600"/>
                  </a:lnTo>
                  <a:lnTo>
                    <a:pt x="2532" y="613"/>
                  </a:lnTo>
                  <a:lnTo>
                    <a:pt x="2532" y="613"/>
                  </a:lnTo>
                  <a:lnTo>
                    <a:pt x="2550" y="613"/>
                  </a:lnTo>
                  <a:lnTo>
                    <a:pt x="2550" y="625"/>
                  </a:lnTo>
                  <a:lnTo>
                    <a:pt x="2550" y="625"/>
                  </a:lnTo>
                  <a:lnTo>
                    <a:pt x="2624" y="625"/>
                  </a:lnTo>
                  <a:lnTo>
                    <a:pt x="2624" y="638"/>
                  </a:lnTo>
                  <a:lnTo>
                    <a:pt x="2624" y="638"/>
                  </a:lnTo>
                  <a:lnTo>
                    <a:pt x="2673" y="638"/>
                  </a:lnTo>
                  <a:lnTo>
                    <a:pt x="2673" y="652"/>
                  </a:lnTo>
                  <a:lnTo>
                    <a:pt x="2673" y="652"/>
                  </a:lnTo>
                  <a:lnTo>
                    <a:pt x="2698" y="652"/>
                  </a:lnTo>
                  <a:lnTo>
                    <a:pt x="2698" y="665"/>
                  </a:lnTo>
                  <a:lnTo>
                    <a:pt x="2698" y="665"/>
                  </a:lnTo>
                  <a:lnTo>
                    <a:pt x="2754" y="665"/>
                  </a:lnTo>
                  <a:lnTo>
                    <a:pt x="2754" y="677"/>
                  </a:lnTo>
                  <a:lnTo>
                    <a:pt x="2754" y="677"/>
                  </a:lnTo>
                  <a:lnTo>
                    <a:pt x="2766" y="677"/>
                  </a:lnTo>
                  <a:lnTo>
                    <a:pt x="2766" y="691"/>
                  </a:lnTo>
                  <a:lnTo>
                    <a:pt x="2766" y="691"/>
                  </a:lnTo>
                  <a:lnTo>
                    <a:pt x="2790" y="691"/>
                  </a:lnTo>
                  <a:lnTo>
                    <a:pt x="2790" y="704"/>
                  </a:lnTo>
                  <a:lnTo>
                    <a:pt x="2790" y="704"/>
                  </a:lnTo>
                  <a:lnTo>
                    <a:pt x="2803" y="704"/>
                  </a:lnTo>
                  <a:lnTo>
                    <a:pt x="2803" y="718"/>
                  </a:lnTo>
                  <a:lnTo>
                    <a:pt x="2803" y="718"/>
                  </a:lnTo>
                  <a:lnTo>
                    <a:pt x="2816" y="718"/>
                  </a:lnTo>
                  <a:lnTo>
                    <a:pt x="2816" y="730"/>
                  </a:lnTo>
                  <a:lnTo>
                    <a:pt x="2816" y="730"/>
                  </a:lnTo>
                  <a:lnTo>
                    <a:pt x="2827" y="730"/>
                  </a:lnTo>
                  <a:lnTo>
                    <a:pt x="2827" y="743"/>
                  </a:lnTo>
                  <a:lnTo>
                    <a:pt x="2827" y="743"/>
                  </a:lnTo>
                  <a:lnTo>
                    <a:pt x="2834" y="743"/>
                  </a:lnTo>
                  <a:lnTo>
                    <a:pt x="2834" y="756"/>
                  </a:lnTo>
                  <a:lnTo>
                    <a:pt x="2834" y="756"/>
                  </a:lnTo>
                  <a:lnTo>
                    <a:pt x="2858" y="756"/>
                  </a:lnTo>
                  <a:lnTo>
                    <a:pt x="2858" y="770"/>
                  </a:lnTo>
                  <a:lnTo>
                    <a:pt x="2858" y="770"/>
                  </a:lnTo>
                  <a:lnTo>
                    <a:pt x="2877" y="770"/>
                  </a:lnTo>
                  <a:lnTo>
                    <a:pt x="2877" y="770"/>
                  </a:lnTo>
                  <a:lnTo>
                    <a:pt x="2877" y="770"/>
                  </a:lnTo>
                  <a:lnTo>
                    <a:pt x="2883" y="770"/>
                  </a:lnTo>
                  <a:lnTo>
                    <a:pt x="2883" y="783"/>
                  </a:lnTo>
                  <a:lnTo>
                    <a:pt x="2883" y="783"/>
                  </a:lnTo>
                  <a:lnTo>
                    <a:pt x="2889" y="783"/>
                  </a:lnTo>
                  <a:lnTo>
                    <a:pt x="2889" y="797"/>
                  </a:lnTo>
                  <a:lnTo>
                    <a:pt x="2889" y="797"/>
                  </a:lnTo>
                  <a:lnTo>
                    <a:pt x="2895" y="797"/>
                  </a:lnTo>
                  <a:lnTo>
                    <a:pt x="2895" y="809"/>
                  </a:lnTo>
                  <a:lnTo>
                    <a:pt x="2895" y="809"/>
                  </a:lnTo>
                  <a:lnTo>
                    <a:pt x="2921" y="809"/>
                  </a:lnTo>
                  <a:lnTo>
                    <a:pt x="2921" y="822"/>
                  </a:lnTo>
                  <a:lnTo>
                    <a:pt x="2921" y="822"/>
                  </a:lnTo>
                  <a:lnTo>
                    <a:pt x="2970" y="822"/>
                  </a:lnTo>
                  <a:lnTo>
                    <a:pt x="2970" y="836"/>
                  </a:lnTo>
                  <a:lnTo>
                    <a:pt x="2970" y="836"/>
                  </a:lnTo>
                  <a:lnTo>
                    <a:pt x="3013" y="836"/>
                  </a:lnTo>
                  <a:lnTo>
                    <a:pt x="3013" y="836"/>
                  </a:lnTo>
                  <a:lnTo>
                    <a:pt x="3013" y="836"/>
                  </a:lnTo>
                  <a:lnTo>
                    <a:pt x="3031" y="836"/>
                  </a:lnTo>
                  <a:lnTo>
                    <a:pt x="3031" y="849"/>
                  </a:lnTo>
                  <a:lnTo>
                    <a:pt x="3031" y="849"/>
                  </a:lnTo>
                  <a:lnTo>
                    <a:pt x="3043" y="849"/>
                  </a:lnTo>
                  <a:lnTo>
                    <a:pt x="3043" y="849"/>
                  </a:lnTo>
                  <a:lnTo>
                    <a:pt x="3043" y="849"/>
                  </a:lnTo>
                  <a:lnTo>
                    <a:pt x="3043" y="849"/>
                  </a:lnTo>
                  <a:lnTo>
                    <a:pt x="3043" y="876"/>
                  </a:lnTo>
                  <a:lnTo>
                    <a:pt x="3043" y="876"/>
                  </a:lnTo>
                  <a:lnTo>
                    <a:pt x="3069" y="876"/>
                  </a:lnTo>
                  <a:lnTo>
                    <a:pt x="3069" y="888"/>
                  </a:lnTo>
                  <a:lnTo>
                    <a:pt x="3069" y="888"/>
                  </a:lnTo>
                  <a:lnTo>
                    <a:pt x="3074" y="888"/>
                  </a:lnTo>
                  <a:lnTo>
                    <a:pt x="3074" y="901"/>
                  </a:lnTo>
                  <a:lnTo>
                    <a:pt x="3074" y="901"/>
                  </a:lnTo>
                  <a:lnTo>
                    <a:pt x="3081" y="901"/>
                  </a:lnTo>
                  <a:lnTo>
                    <a:pt x="3081" y="915"/>
                  </a:lnTo>
                  <a:lnTo>
                    <a:pt x="3081" y="915"/>
                  </a:lnTo>
                  <a:lnTo>
                    <a:pt x="3106" y="915"/>
                  </a:lnTo>
                  <a:lnTo>
                    <a:pt x="3106" y="928"/>
                  </a:lnTo>
                  <a:lnTo>
                    <a:pt x="3106" y="928"/>
                  </a:lnTo>
                  <a:lnTo>
                    <a:pt x="3142" y="928"/>
                  </a:lnTo>
                  <a:lnTo>
                    <a:pt x="3142" y="941"/>
                  </a:lnTo>
                  <a:lnTo>
                    <a:pt x="3142" y="941"/>
                  </a:lnTo>
                  <a:lnTo>
                    <a:pt x="3161" y="941"/>
                  </a:lnTo>
                  <a:lnTo>
                    <a:pt x="3161" y="955"/>
                  </a:lnTo>
                  <a:lnTo>
                    <a:pt x="3161" y="955"/>
                  </a:lnTo>
                  <a:lnTo>
                    <a:pt x="3180" y="955"/>
                  </a:lnTo>
                  <a:lnTo>
                    <a:pt x="3180" y="967"/>
                  </a:lnTo>
                  <a:lnTo>
                    <a:pt x="3180" y="967"/>
                  </a:lnTo>
                  <a:lnTo>
                    <a:pt x="3204" y="967"/>
                  </a:lnTo>
                  <a:lnTo>
                    <a:pt x="3204" y="980"/>
                  </a:lnTo>
                  <a:lnTo>
                    <a:pt x="3204" y="980"/>
                  </a:lnTo>
                  <a:lnTo>
                    <a:pt x="3241" y="980"/>
                  </a:lnTo>
                  <a:lnTo>
                    <a:pt x="3241" y="994"/>
                  </a:lnTo>
                  <a:lnTo>
                    <a:pt x="3241" y="994"/>
                  </a:lnTo>
                  <a:lnTo>
                    <a:pt x="3259" y="994"/>
                  </a:lnTo>
                  <a:lnTo>
                    <a:pt x="3259" y="1007"/>
                  </a:lnTo>
                  <a:lnTo>
                    <a:pt x="3259" y="1007"/>
                  </a:lnTo>
                  <a:lnTo>
                    <a:pt x="3271" y="1007"/>
                  </a:lnTo>
                  <a:lnTo>
                    <a:pt x="3271" y="1007"/>
                  </a:lnTo>
                  <a:lnTo>
                    <a:pt x="3271" y="1007"/>
                  </a:lnTo>
                  <a:lnTo>
                    <a:pt x="3278" y="1007"/>
                  </a:lnTo>
                  <a:lnTo>
                    <a:pt x="3278" y="1020"/>
                  </a:lnTo>
                  <a:lnTo>
                    <a:pt x="3278" y="1020"/>
                  </a:lnTo>
                  <a:lnTo>
                    <a:pt x="3315" y="1020"/>
                  </a:lnTo>
                  <a:lnTo>
                    <a:pt x="3315" y="1034"/>
                  </a:lnTo>
                  <a:lnTo>
                    <a:pt x="3315" y="1034"/>
                  </a:lnTo>
                  <a:lnTo>
                    <a:pt x="3327" y="1034"/>
                  </a:lnTo>
                  <a:lnTo>
                    <a:pt x="3327" y="1047"/>
                  </a:lnTo>
                  <a:lnTo>
                    <a:pt x="3327" y="1047"/>
                  </a:lnTo>
                  <a:lnTo>
                    <a:pt x="3334" y="1047"/>
                  </a:lnTo>
                  <a:lnTo>
                    <a:pt x="3334" y="1059"/>
                  </a:lnTo>
                  <a:lnTo>
                    <a:pt x="3334" y="1059"/>
                  </a:lnTo>
                  <a:lnTo>
                    <a:pt x="3358" y="1059"/>
                  </a:lnTo>
                  <a:lnTo>
                    <a:pt x="3358" y="1073"/>
                  </a:lnTo>
                  <a:lnTo>
                    <a:pt x="3358" y="1073"/>
                  </a:lnTo>
                  <a:lnTo>
                    <a:pt x="3364" y="1073"/>
                  </a:lnTo>
                  <a:lnTo>
                    <a:pt x="3364" y="1086"/>
                  </a:lnTo>
                  <a:lnTo>
                    <a:pt x="3364" y="1086"/>
                  </a:lnTo>
                  <a:lnTo>
                    <a:pt x="3383" y="1086"/>
                  </a:lnTo>
                  <a:lnTo>
                    <a:pt x="3383" y="1086"/>
                  </a:lnTo>
                  <a:lnTo>
                    <a:pt x="3383" y="1086"/>
                  </a:lnTo>
                  <a:lnTo>
                    <a:pt x="3383" y="1086"/>
                  </a:lnTo>
                  <a:lnTo>
                    <a:pt x="3383" y="1113"/>
                  </a:lnTo>
                  <a:lnTo>
                    <a:pt x="3383" y="1113"/>
                  </a:lnTo>
                  <a:lnTo>
                    <a:pt x="3407" y="1113"/>
                  </a:lnTo>
                  <a:lnTo>
                    <a:pt x="3407" y="1126"/>
                  </a:lnTo>
                  <a:lnTo>
                    <a:pt x="3407" y="1126"/>
                  </a:lnTo>
                  <a:lnTo>
                    <a:pt x="3420" y="1126"/>
                  </a:lnTo>
                  <a:lnTo>
                    <a:pt x="3420" y="1139"/>
                  </a:lnTo>
                  <a:lnTo>
                    <a:pt x="3420" y="1139"/>
                  </a:lnTo>
                  <a:lnTo>
                    <a:pt x="3439" y="1139"/>
                  </a:lnTo>
                  <a:lnTo>
                    <a:pt x="3439" y="1152"/>
                  </a:lnTo>
                  <a:lnTo>
                    <a:pt x="3439" y="1152"/>
                  </a:lnTo>
                  <a:lnTo>
                    <a:pt x="3445" y="1152"/>
                  </a:lnTo>
                  <a:lnTo>
                    <a:pt x="3445" y="1165"/>
                  </a:lnTo>
                  <a:lnTo>
                    <a:pt x="3445" y="1165"/>
                  </a:lnTo>
                  <a:lnTo>
                    <a:pt x="3457" y="1165"/>
                  </a:lnTo>
                  <a:lnTo>
                    <a:pt x="3457" y="1165"/>
                  </a:lnTo>
                  <a:lnTo>
                    <a:pt x="3457" y="1165"/>
                  </a:lnTo>
                  <a:lnTo>
                    <a:pt x="3457" y="1165"/>
                  </a:lnTo>
                  <a:lnTo>
                    <a:pt x="3457" y="1165"/>
                  </a:lnTo>
                  <a:lnTo>
                    <a:pt x="3457" y="1165"/>
                  </a:lnTo>
                  <a:lnTo>
                    <a:pt x="3475" y="1165"/>
                  </a:lnTo>
                  <a:lnTo>
                    <a:pt x="3475" y="1178"/>
                  </a:lnTo>
                  <a:lnTo>
                    <a:pt x="3475" y="1178"/>
                  </a:lnTo>
                  <a:lnTo>
                    <a:pt x="3513" y="1178"/>
                  </a:lnTo>
                  <a:lnTo>
                    <a:pt x="3513" y="1178"/>
                  </a:lnTo>
                  <a:lnTo>
                    <a:pt x="3513" y="1178"/>
                  </a:lnTo>
                  <a:lnTo>
                    <a:pt x="3513" y="1178"/>
                  </a:lnTo>
                  <a:lnTo>
                    <a:pt x="3513" y="1205"/>
                  </a:lnTo>
                  <a:lnTo>
                    <a:pt x="3513" y="1205"/>
                  </a:lnTo>
                  <a:lnTo>
                    <a:pt x="3531" y="1205"/>
                  </a:lnTo>
                  <a:lnTo>
                    <a:pt x="3531" y="1218"/>
                  </a:lnTo>
                  <a:lnTo>
                    <a:pt x="3531" y="1218"/>
                  </a:lnTo>
                  <a:lnTo>
                    <a:pt x="3550" y="1218"/>
                  </a:lnTo>
                  <a:lnTo>
                    <a:pt x="3550" y="1218"/>
                  </a:lnTo>
                  <a:lnTo>
                    <a:pt x="3550" y="1218"/>
                  </a:lnTo>
                  <a:lnTo>
                    <a:pt x="3667" y="1218"/>
                  </a:lnTo>
                  <a:lnTo>
                    <a:pt x="3667" y="1232"/>
                  </a:lnTo>
                  <a:lnTo>
                    <a:pt x="3667" y="1232"/>
                  </a:lnTo>
                  <a:lnTo>
                    <a:pt x="3717" y="1232"/>
                  </a:lnTo>
                  <a:lnTo>
                    <a:pt x="3717" y="1232"/>
                  </a:lnTo>
                  <a:lnTo>
                    <a:pt x="3717" y="1232"/>
                  </a:lnTo>
                  <a:lnTo>
                    <a:pt x="3717" y="1232"/>
                  </a:lnTo>
                  <a:lnTo>
                    <a:pt x="3717" y="1259"/>
                  </a:lnTo>
                  <a:lnTo>
                    <a:pt x="3717" y="1259"/>
                  </a:lnTo>
                  <a:lnTo>
                    <a:pt x="3747" y="1259"/>
                  </a:lnTo>
                  <a:lnTo>
                    <a:pt x="3747" y="1272"/>
                  </a:lnTo>
                  <a:lnTo>
                    <a:pt x="3747" y="1272"/>
                  </a:lnTo>
                  <a:lnTo>
                    <a:pt x="3796" y="1272"/>
                  </a:lnTo>
                  <a:lnTo>
                    <a:pt x="3796" y="1285"/>
                  </a:lnTo>
                  <a:lnTo>
                    <a:pt x="3796" y="1285"/>
                  </a:lnTo>
                  <a:lnTo>
                    <a:pt x="3839" y="1285"/>
                  </a:lnTo>
                  <a:lnTo>
                    <a:pt x="3839" y="1299"/>
                  </a:lnTo>
                  <a:lnTo>
                    <a:pt x="3839" y="1299"/>
                  </a:lnTo>
                  <a:lnTo>
                    <a:pt x="3846" y="1299"/>
                  </a:lnTo>
                  <a:lnTo>
                    <a:pt x="3846" y="1311"/>
                  </a:lnTo>
                  <a:lnTo>
                    <a:pt x="3846" y="1311"/>
                  </a:lnTo>
                  <a:lnTo>
                    <a:pt x="3858" y="1311"/>
                  </a:lnTo>
                  <a:lnTo>
                    <a:pt x="3858" y="1325"/>
                  </a:lnTo>
                  <a:lnTo>
                    <a:pt x="3858" y="1325"/>
                  </a:lnTo>
                  <a:lnTo>
                    <a:pt x="3865" y="1325"/>
                  </a:lnTo>
                  <a:lnTo>
                    <a:pt x="3865" y="1338"/>
                  </a:lnTo>
                  <a:lnTo>
                    <a:pt x="3865" y="1338"/>
                  </a:lnTo>
                  <a:lnTo>
                    <a:pt x="3877" y="1338"/>
                  </a:lnTo>
                  <a:lnTo>
                    <a:pt x="3877" y="1351"/>
                  </a:lnTo>
                  <a:lnTo>
                    <a:pt x="3877" y="1351"/>
                  </a:lnTo>
                  <a:lnTo>
                    <a:pt x="3895" y="1351"/>
                  </a:lnTo>
                  <a:lnTo>
                    <a:pt x="3895" y="1351"/>
                  </a:lnTo>
                  <a:lnTo>
                    <a:pt x="3895" y="1351"/>
                  </a:lnTo>
                  <a:lnTo>
                    <a:pt x="3914" y="1351"/>
                  </a:lnTo>
                  <a:lnTo>
                    <a:pt x="3914" y="1351"/>
                  </a:lnTo>
                  <a:lnTo>
                    <a:pt x="3914" y="1351"/>
                  </a:lnTo>
                  <a:lnTo>
                    <a:pt x="3914" y="1351"/>
                  </a:lnTo>
                  <a:lnTo>
                    <a:pt x="3914" y="1351"/>
                  </a:lnTo>
                  <a:lnTo>
                    <a:pt x="3914" y="1351"/>
                  </a:lnTo>
                  <a:lnTo>
                    <a:pt x="3914" y="1351"/>
                  </a:lnTo>
                  <a:lnTo>
                    <a:pt x="3914" y="1391"/>
                  </a:lnTo>
                  <a:lnTo>
                    <a:pt x="3914" y="1391"/>
                  </a:lnTo>
                  <a:lnTo>
                    <a:pt x="3920" y="1391"/>
                  </a:lnTo>
                  <a:lnTo>
                    <a:pt x="3920" y="1391"/>
                  </a:lnTo>
                  <a:lnTo>
                    <a:pt x="3920" y="1391"/>
                  </a:lnTo>
                  <a:lnTo>
                    <a:pt x="3944" y="1391"/>
                  </a:lnTo>
                  <a:lnTo>
                    <a:pt x="3944" y="1391"/>
                  </a:lnTo>
                  <a:lnTo>
                    <a:pt x="3944" y="1391"/>
                  </a:lnTo>
                  <a:lnTo>
                    <a:pt x="3982" y="1391"/>
                  </a:lnTo>
                  <a:lnTo>
                    <a:pt x="3982" y="1391"/>
                  </a:lnTo>
                  <a:lnTo>
                    <a:pt x="3982" y="1391"/>
                  </a:lnTo>
                  <a:lnTo>
                    <a:pt x="3982" y="1391"/>
                  </a:lnTo>
                  <a:lnTo>
                    <a:pt x="3982" y="1418"/>
                  </a:lnTo>
                  <a:lnTo>
                    <a:pt x="3982" y="1418"/>
                  </a:lnTo>
                  <a:lnTo>
                    <a:pt x="3988" y="1418"/>
                  </a:lnTo>
                  <a:lnTo>
                    <a:pt x="3988" y="1418"/>
                  </a:lnTo>
                  <a:lnTo>
                    <a:pt x="3988" y="1418"/>
                  </a:lnTo>
                  <a:lnTo>
                    <a:pt x="4000" y="1418"/>
                  </a:lnTo>
                  <a:lnTo>
                    <a:pt x="4000" y="1431"/>
                  </a:lnTo>
                  <a:lnTo>
                    <a:pt x="4000" y="1431"/>
                  </a:lnTo>
                  <a:lnTo>
                    <a:pt x="4025" y="1431"/>
                  </a:lnTo>
                  <a:lnTo>
                    <a:pt x="4025" y="1444"/>
                  </a:lnTo>
                  <a:lnTo>
                    <a:pt x="4025" y="1444"/>
                  </a:lnTo>
                  <a:lnTo>
                    <a:pt x="4056" y="1444"/>
                  </a:lnTo>
                  <a:lnTo>
                    <a:pt x="4056" y="1459"/>
                  </a:lnTo>
                  <a:lnTo>
                    <a:pt x="4056" y="1459"/>
                  </a:lnTo>
                  <a:lnTo>
                    <a:pt x="4093" y="1459"/>
                  </a:lnTo>
                  <a:lnTo>
                    <a:pt x="4093" y="1471"/>
                  </a:lnTo>
                  <a:lnTo>
                    <a:pt x="4093" y="1471"/>
                  </a:lnTo>
                  <a:lnTo>
                    <a:pt x="4123" y="1471"/>
                  </a:lnTo>
                  <a:lnTo>
                    <a:pt x="4123" y="1471"/>
                  </a:lnTo>
                  <a:lnTo>
                    <a:pt x="4123" y="1471"/>
                  </a:lnTo>
                  <a:lnTo>
                    <a:pt x="4123" y="1471"/>
                  </a:lnTo>
                  <a:lnTo>
                    <a:pt x="4123" y="1499"/>
                  </a:lnTo>
                  <a:lnTo>
                    <a:pt x="4123" y="1499"/>
                  </a:lnTo>
                  <a:lnTo>
                    <a:pt x="4142" y="1499"/>
                  </a:lnTo>
                  <a:lnTo>
                    <a:pt x="4142" y="1512"/>
                  </a:lnTo>
                  <a:lnTo>
                    <a:pt x="4142" y="1512"/>
                  </a:lnTo>
                  <a:lnTo>
                    <a:pt x="4167" y="1512"/>
                  </a:lnTo>
                  <a:lnTo>
                    <a:pt x="4167" y="1526"/>
                  </a:lnTo>
                  <a:lnTo>
                    <a:pt x="4167" y="1526"/>
                  </a:lnTo>
                  <a:lnTo>
                    <a:pt x="4172" y="1526"/>
                  </a:lnTo>
                  <a:lnTo>
                    <a:pt x="4172" y="1539"/>
                  </a:lnTo>
                  <a:lnTo>
                    <a:pt x="4172" y="1539"/>
                  </a:lnTo>
                  <a:lnTo>
                    <a:pt x="4179" y="1539"/>
                  </a:lnTo>
                  <a:lnTo>
                    <a:pt x="4179" y="1552"/>
                  </a:lnTo>
                  <a:lnTo>
                    <a:pt x="4179" y="1552"/>
                  </a:lnTo>
                  <a:lnTo>
                    <a:pt x="4198" y="1552"/>
                  </a:lnTo>
                  <a:lnTo>
                    <a:pt x="4198" y="1566"/>
                  </a:lnTo>
                  <a:lnTo>
                    <a:pt x="4198" y="1566"/>
                  </a:lnTo>
                  <a:lnTo>
                    <a:pt x="4247" y="1566"/>
                  </a:lnTo>
                  <a:lnTo>
                    <a:pt x="4247" y="1579"/>
                  </a:lnTo>
                  <a:lnTo>
                    <a:pt x="4247" y="1579"/>
                  </a:lnTo>
                  <a:lnTo>
                    <a:pt x="4272" y="1579"/>
                  </a:lnTo>
                  <a:lnTo>
                    <a:pt x="4272" y="1592"/>
                  </a:lnTo>
                  <a:lnTo>
                    <a:pt x="4272" y="1592"/>
                  </a:lnTo>
                  <a:lnTo>
                    <a:pt x="4284" y="1592"/>
                  </a:lnTo>
                  <a:lnTo>
                    <a:pt x="4284" y="1592"/>
                  </a:lnTo>
                  <a:lnTo>
                    <a:pt x="4284" y="1592"/>
                  </a:lnTo>
                  <a:lnTo>
                    <a:pt x="4346" y="1592"/>
                  </a:lnTo>
                  <a:lnTo>
                    <a:pt x="4346" y="1606"/>
                  </a:lnTo>
                  <a:lnTo>
                    <a:pt x="4346" y="1606"/>
                  </a:lnTo>
                  <a:lnTo>
                    <a:pt x="4383" y="1606"/>
                  </a:lnTo>
                  <a:lnTo>
                    <a:pt x="4383" y="1619"/>
                  </a:lnTo>
                  <a:lnTo>
                    <a:pt x="4383" y="1619"/>
                  </a:lnTo>
                  <a:lnTo>
                    <a:pt x="4402" y="1619"/>
                  </a:lnTo>
                  <a:lnTo>
                    <a:pt x="4402" y="1619"/>
                  </a:lnTo>
                  <a:lnTo>
                    <a:pt x="4402" y="1619"/>
                  </a:lnTo>
                  <a:lnTo>
                    <a:pt x="4402" y="1619"/>
                  </a:lnTo>
                  <a:lnTo>
                    <a:pt x="4402" y="1646"/>
                  </a:lnTo>
                  <a:lnTo>
                    <a:pt x="4402" y="1646"/>
                  </a:lnTo>
                  <a:lnTo>
                    <a:pt x="4414" y="1646"/>
                  </a:lnTo>
                  <a:lnTo>
                    <a:pt x="4414" y="1659"/>
                  </a:lnTo>
                  <a:lnTo>
                    <a:pt x="4414" y="1659"/>
                  </a:lnTo>
                  <a:lnTo>
                    <a:pt x="4481" y="1659"/>
                  </a:lnTo>
                  <a:lnTo>
                    <a:pt x="4481" y="1674"/>
                  </a:lnTo>
                  <a:lnTo>
                    <a:pt x="4481" y="1674"/>
                  </a:lnTo>
                  <a:lnTo>
                    <a:pt x="4500" y="1674"/>
                  </a:lnTo>
                  <a:lnTo>
                    <a:pt x="4500" y="1686"/>
                  </a:lnTo>
                  <a:lnTo>
                    <a:pt x="4500" y="1686"/>
                  </a:lnTo>
                  <a:lnTo>
                    <a:pt x="4507" y="1686"/>
                  </a:lnTo>
                  <a:lnTo>
                    <a:pt x="4507" y="1700"/>
                  </a:lnTo>
                  <a:lnTo>
                    <a:pt x="4507" y="1700"/>
                  </a:lnTo>
                  <a:lnTo>
                    <a:pt x="4562" y="1700"/>
                  </a:lnTo>
                  <a:lnTo>
                    <a:pt x="4562" y="1713"/>
                  </a:lnTo>
                  <a:lnTo>
                    <a:pt x="4562" y="1713"/>
                  </a:lnTo>
                  <a:lnTo>
                    <a:pt x="4605" y="1713"/>
                  </a:lnTo>
                  <a:lnTo>
                    <a:pt x="4605" y="1727"/>
                  </a:lnTo>
                  <a:lnTo>
                    <a:pt x="4605" y="1727"/>
                  </a:lnTo>
                  <a:lnTo>
                    <a:pt x="4630" y="1727"/>
                  </a:lnTo>
                  <a:lnTo>
                    <a:pt x="4630" y="1741"/>
                  </a:lnTo>
                  <a:lnTo>
                    <a:pt x="4630" y="1741"/>
                  </a:lnTo>
                  <a:lnTo>
                    <a:pt x="4679" y="1741"/>
                  </a:lnTo>
                  <a:lnTo>
                    <a:pt x="4679" y="1741"/>
                  </a:lnTo>
                  <a:lnTo>
                    <a:pt x="4679" y="1741"/>
                  </a:lnTo>
                  <a:lnTo>
                    <a:pt x="4704" y="1741"/>
                  </a:lnTo>
                  <a:lnTo>
                    <a:pt x="4704" y="1754"/>
                  </a:lnTo>
                  <a:lnTo>
                    <a:pt x="4704" y="1754"/>
                  </a:lnTo>
                  <a:lnTo>
                    <a:pt x="4728" y="1754"/>
                  </a:lnTo>
                  <a:lnTo>
                    <a:pt x="4728" y="1767"/>
                  </a:lnTo>
                  <a:lnTo>
                    <a:pt x="4728" y="1767"/>
                  </a:lnTo>
                  <a:lnTo>
                    <a:pt x="4765" y="1767"/>
                  </a:lnTo>
                  <a:lnTo>
                    <a:pt x="4765" y="1767"/>
                  </a:lnTo>
                  <a:lnTo>
                    <a:pt x="4765" y="1767"/>
                  </a:lnTo>
                  <a:lnTo>
                    <a:pt x="4772" y="1767"/>
                  </a:lnTo>
                  <a:lnTo>
                    <a:pt x="4772" y="1781"/>
                  </a:lnTo>
                  <a:lnTo>
                    <a:pt x="4772" y="1781"/>
                  </a:lnTo>
                  <a:lnTo>
                    <a:pt x="4796" y="1781"/>
                  </a:lnTo>
                  <a:lnTo>
                    <a:pt x="4796" y="1794"/>
                  </a:lnTo>
                  <a:lnTo>
                    <a:pt x="4796" y="1794"/>
                  </a:lnTo>
                  <a:lnTo>
                    <a:pt x="4808" y="1794"/>
                  </a:lnTo>
                  <a:lnTo>
                    <a:pt x="4808" y="1807"/>
                  </a:lnTo>
                  <a:lnTo>
                    <a:pt x="4808" y="1807"/>
                  </a:lnTo>
                  <a:lnTo>
                    <a:pt x="4815" y="1807"/>
                  </a:lnTo>
                  <a:lnTo>
                    <a:pt x="4815" y="1821"/>
                  </a:lnTo>
                  <a:lnTo>
                    <a:pt x="4815" y="1821"/>
                  </a:lnTo>
                  <a:lnTo>
                    <a:pt x="4889" y="1821"/>
                  </a:lnTo>
                  <a:lnTo>
                    <a:pt x="4889" y="1821"/>
                  </a:lnTo>
                  <a:lnTo>
                    <a:pt x="4889" y="1821"/>
                  </a:lnTo>
                  <a:lnTo>
                    <a:pt x="4901" y="1821"/>
                  </a:lnTo>
                  <a:lnTo>
                    <a:pt x="4901" y="1835"/>
                  </a:lnTo>
                  <a:lnTo>
                    <a:pt x="4901" y="1835"/>
                  </a:lnTo>
                  <a:lnTo>
                    <a:pt x="4908" y="1835"/>
                  </a:lnTo>
                  <a:lnTo>
                    <a:pt x="4908" y="1849"/>
                  </a:lnTo>
                  <a:lnTo>
                    <a:pt x="4908" y="1849"/>
                  </a:lnTo>
                  <a:lnTo>
                    <a:pt x="4932" y="1849"/>
                  </a:lnTo>
                  <a:lnTo>
                    <a:pt x="4932" y="1862"/>
                  </a:lnTo>
                  <a:lnTo>
                    <a:pt x="4932" y="1862"/>
                  </a:lnTo>
                  <a:lnTo>
                    <a:pt x="4963" y="1862"/>
                  </a:lnTo>
                  <a:lnTo>
                    <a:pt x="4963" y="1875"/>
                  </a:lnTo>
                  <a:lnTo>
                    <a:pt x="4963" y="1875"/>
                  </a:lnTo>
                  <a:lnTo>
                    <a:pt x="5025" y="1875"/>
                  </a:lnTo>
                  <a:lnTo>
                    <a:pt x="5025" y="1889"/>
                  </a:lnTo>
                  <a:lnTo>
                    <a:pt x="5025" y="1889"/>
                  </a:lnTo>
                  <a:lnTo>
                    <a:pt x="5056" y="1889"/>
                  </a:lnTo>
                  <a:lnTo>
                    <a:pt x="5056" y="1902"/>
                  </a:lnTo>
                  <a:lnTo>
                    <a:pt x="5056" y="1902"/>
                  </a:lnTo>
                  <a:lnTo>
                    <a:pt x="5068" y="1902"/>
                  </a:lnTo>
                  <a:lnTo>
                    <a:pt x="5068" y="1916"/>
                  </a:lnTo>
                  <a:lnTo>
                    <a:pt x="5068" y="1916"/>
                  </a:lnTo>
                  <a:lnTo>
                    <a:pt x="5080" y="1916"/>
                  </a:lnTo>
                  <a:lnTo>
                    <a:pt x="5080" y="1930"/>
                  </a:lnTo>
                  <a:lnTo>
                    <a:pt x="5080" y="1930"/>
                  </a:lnTo>
                  <a:lnTo>
                    <a:pt x="5136" y="1930"/>
                  </a:lnTo>
                  <a:lnTo>
                    <a:pt x="5136" y="1943"/>
                  </a:lnTo>
                  <a:lnTo>
                    <a:pt x="5136" y="1943"/>
                  </a:lnTo>
                  <a:lnTo>
                    <a:pt x="5204" y="1943"/>
                  </a:lnTo>
                  <a:lnTo>
                    <a:pt x="5204" y="1956"/>
                  </a:lnTo>
                  <a:lnTo>
                    <a:pt x="5204" y="1956"/>
                  </a:lnTo>
                  <a:lnTo>
                    <a:pt x="5216" y="1956"/>
                  </a:lnTo>
                  <a:lnTo>
                    <a:pt x="5216" y="1970"/>
                  </a:lnTo>
                  <a:lnTo>
                    <a:pt x="5216" y="1970"/>
                  </a:lnTo>
                  <a:lnTo>
                    <a:pt x="5241" y="1970"/>
                  </a:lnTo>
                  <a:lnTo>
                    <a:pt x="5241" y="1983"/>
                  </a:lnTo>
                  <a:lnTo>
                    <a:pt x="5241" y="1983"/>
                  </a:lnTo>
                  <a:lnTo>
                    <a:pt x="5247" y="1983"/>
                  </a:lnTo>
                  <a:lnTo>
                    <a:pt x="5247" y="1997"/>
                  </a:lnTo>
                  <a:lnTo>
                    <a:pt x="5247" y="1997"/>
                  </a:lnTo>
                  <a:lnTo>
                    <a:pt x="5272" y="1997"/>
                  </a:lnTo>
                  <a:lnTo>
                    <a:pt x="5272" y="2011"/>
                  </a:lnTo>
                  <a:lnTo>
                    <a:pt x="5272" y="2011"/>
                  </a:lnTo>
                  <a:lnTo>
                    <a:pt x="5284" y="2011"/>
                  </a:lnTo>
                  <a:lnTo>
                    <a:pt x="5284" y="2024"/>
                  </a:lnTo>
                  <a:lnTo>
                    <a:pt x="5284" y="2024"/>
                  </a:lnTo>
                  <a:lnTo>
                    <a:pt x="5290" y="2024"/>
                  </a:lnTo>
                  <a:lnTo>
                    <a:pt x="5290" y="2038"/>
                  </a:lnTo>
                  <a:lnTo>
                    <a:pt x="5290" y="2038"/>
                  </a:lnTo>
                  <a:lnTo>
                    <a:pt x="5340" y="2038"/>
                  </a:lnTo>
                  <a:lnTo>
                    <a:pt x="5340" y="2051"/>
                  </a:lnTo>
                  <a:lnTo>
                    <a:pt x="5340" y="2051"/>
                  </a:lnTo>
                  <a:lnTo>
                    <a:pt x="5345" y="2051"/>
                  </a:lnTo>
                  <a:lnTo>
                    <a:pt x="5345" y="2064"/>
                  </a:lnTo>
                  <a:lnTo>
                    <a:pt x="5345" y="2064"/>
                  </a:lnTo>
                  <a:lnTo>
                    <a:pt x="5420" y="2064"/>
                  </a:lnTo>
                  <a:lnTo>
                    <a:pt x="5420" y="2078"/>
                  </a:lnTo>
                  <a:lnTo>
                    <a:pt x="5420" y="2078"/>
                  </a:lnTo>
                  <a:lnTo>
                    <a:pt x="5463" y="2078"/>
                  </a:lnTo>
                  <a:lnTo>
                    <a:pt x="5463" y="2078"/>
                  </a:lnTo>
                  <a:lnTo>
                    <a:pt x="5463" y="2078"/>
                  </a:lnTo>
                  <a:lnTo>
                    <a:pt x="5476" y="2078"/>
                  </a:lnTo>
                  <a:lnTo>
                    <a:pt x="5476" y="2092"/>
                  </a:lnTo>
                  <a:lnTo>
                    <a:pt x="5476" y="2092"/>
                  </a:lnTo>
                  <a:lnTo>
                    <a:pt x="5556" y="2092"/>
                  </a:lnTo>
                  <a:lnTo>
                    <a:pt x="5556" y="2106"/>
                  </a:lnTo>
                  <a:lnTo>
                    <a:pt x="5556" y="2106"/>
                  </a:lnTo>
                  <a:lnTo>
                    <a:pt x="5624" y="2106"/>
                  </a:lnTo>
                  <a:lnTo>
                    <a:pt x="5624" y="2119"/>
                  </a:lnTo>
                  <a:lnTo>
                    <a:pt x="5624" y="2119"/>
                  </a:lnTo>
                  <a:lnTo>
                    <a:pt x="5636" y="2119"/>
                  </a:lnTo>
                  <a:lnTo>
                    <a:pt x="5636" y="2132"/>
                  </a:lnTo>
                  <a:lnTo>
                    <a:pt x="5636" y="2132"/>
                  </a:lnTo>
                  <a:lnTo>
                    <a:pt x="5654" y="2132"/>
                  </a:lnTo>
                  <a:lnTo>
                    <a:pt x="5654" y="2146"/>
                  </a:lnTo>
                  <a:lnTo>
                    <a:pt x="5654" y="2146"/>
                  </a:lnTo>
                  <a:lnTo>
                    <a:pt x="5660" y="2146"/>
                  </a:lnTo>
                  <a:lnTo>
                    <a:pt x="5660" y="2146"/>
                  </a:lnTo>
                  <a:lnTo>
                    <a:pt x="5660" y="2146"/>
                  </a:lnTo>
                  <a:lnTo>
                    <a:pt x="5660" y="2146"/>
                  </a:lnTo>
                  <a:lnTo>
                    <a:pt x="5660" y="2174"/>
                  </a:lnTo>
                  <a:lnTo>
                    <a:pt x="5660" y="2174"/>
                  </a:lnTo>
                  <a:lnTo>
                    <a:pt x="5666" y="2174"/>
                  </a:lnTo>
                  <a:lnTo>
                    <a:pt x="5666" y="2187"/>
                  </a:lnTo>
                  <a:lnTo>
                    <a:pt x="5666" y="2187"/>
                  </a:lnTo>
                  <a:lnTo>
                    <a:pt x="5697" y="2187"/>
                  </a:lnTo>
                  <a:lnTo>
                    <a:pt x="5697" y="2200"/>
                  </a:lnTo>
                  <a:lnTo>
                    <a:pt x="5697" y="2200"/>
                  </a:lnTo>
                  <a:lnTo>
                    <a:pt x="5716" y="2200"/>
                  </a:lnTo>
                  <a:lnTo>
                    <a:pt x="5716" y="2215"/>
                  </a:lnTo>
                  <a:lnTo>
                    <a:pt x="5716" y="2215"/>
                  </a:lnTo>
                  <a:lnTo>
                    <a:pt x="5760" y="2215"/>
                  </a:lnTo>
                  <a:lnTo>
                    <a:pt x="5760" y="2228"/>
                  </a:lnTo>
                  <a:lnTo>
                    <a:pt x="5760" y="2228"/>
                  </a:lnTo>
                  <a:lnTo>
                    <a:pt x="5821" y="2228"/>
                  </a:lnTo>
                  <a:lnTo>
                    <a:pt x="5821" y="2228"/>
                  </a:lnTo>
                  <a:lnTo>
                    <a:pt x="5821" y="2228"/>
                  </a:lnTo>
                  <a:lnTo>
                    <a:pt x="5833" y="2228"/>
                  </a:lnTo>
                  <a:lnTo>
                    <a:pt x="5833" y="2241"/>
                  </a:lnTo>
                  <a:lnTo>
                    <a:pt x="5833" y="2241"/>
                  </a:lnTo>
                  <a:lnTo>
                    <a:pt x="5845" y="2241"/>
                  </a:lnTo>
                  <a:lnTo>
                    <a:pt x="5845" y="2255"/>
                  </a:lnTo>
                  <a:lnTo>
                    <a:pt x="5845" y="2255"/>
                  </a:lnTo>
                  <a:lnTo>
                    <a:pt x="5889" y="2255"/>
                  </a:lnTo>
                  <a:lnTo>
                    <a:pt x="5889" y="2268"/>
                  </a:lnTo>
                  <a:lnTo>
                    <a:pt x="5889" y="2268"/>
                  </a:lnTo>
                  <a:lnTo>
                    <a:pt x="5963" y="2268"/>
                  </a:lnTo>
                  <a:lnTo>
                    <a:pt x="5963" y="2283"/>
                  </a:lnTo>
                  <a:lnTo>
                    <a:pt x="5963" y="2283"/>
                  </a:lnTo>
                  <a:lnTo>
                    <a:pt x="5993" y="2283"/>
                  </a:lnTo>
                  <a:lnTo>
                    <a:pt x="5993" y="2296"/>
                  </a:lnTo>
                  <a:lnTo>
                    <a:pt x="5993" y="2296"/>
                  </a:lnTo>
                  <a:lnTo>
                    <a:pt x="6061" y="2296"/>
                  </a:lnTo>
                  <a:lnTo>
                    <a:pt x="6061" y="2309"/>
                  </a:lnTo>
                  <a:lnTo>
                    <a:pt x="6061" y="2309"/>
                  </a:lnTo>
                  <a:lnTo>
                    <a:pt x="6098" y="2309"/>
                  </a:lnTo>
                  <a:lnTo>
                    <a:pt x="6098" y="2309"/>
                  </a:lnTo>
                  <a:lnTo>
                    <a:pt x="6098" y="2309"/>
                  </a:lnTo>
                  <a:lnTo>
                    <a:pt x="6129" y="2309"/>
                  </a:lnTo>
                  <a:lnTo>
                    <a:pt x="6129" y="2323"/>
                  </a:lnTo>
                  <a:lnTo>
                    <a:pt x="6129" y="2323"/>
                  </a:lnTo>
                  <a:lnTo>
                    <a:pt x="6241" y="2323"/>
                  </a:lnTo>
                  <a:lnTo>
                    <a:pt x="6241" y="2336"/>
                  </a:lnTo>
                  <a:lnTo>
                    <a:pt x="6241" y="2336"/>
                  </a:lnTo>
                  <a:lnTo>
                    <a:pt x="6246" y="2336"/>
                  </a:lnTo>
                  <a:lnTo>
                    <a:pt x="6246" y="2351"/>
                  </a:lnTo>
                  <a:lnTo>
                    <a:pt x="6246" y="2351"/>
                  </a:lnTo>
                  <a:lnTo>
                    <a:pt x="6259" y="2351"/>
                  </a:lnTo>
                  <a:lnTo>
                    <a:pt x="6259" y="2364"/>
                  </a:lnTo>
                  <a:lnTo>
                    <a:pt x="6259" y="2364"/>
                  </a:lnTo>
                  <a:lnTo>
                    <a:pt x="6284" y="2364"/>
                  </a:lnTo>
                  <a:lnTo>
                    <a:pt x="6284" y="2377"/>
                  </a:lnTo>
                  <a:lnTo>
                    <a:pt x="6284" y="2377"/>
                  </a:lnTo>
                  <a:lnTo>
                    <a:pt x="6309" y="2377"/>
                  </a:lnTo>
                  <a:lnTo>
                    <a:pt x="6309" y="2392"/>
                  </a:lnTo>
                  <a:lnTo>
                    <a:pt x="6309" y="2392"/>
                  </a:lnTo>
                  <a:lnTo>
                    <a:pt x="6321" y="2392"/>
                  </a:lnTo>
                  <a:lnTo>
                    <a:pt x="6321" y="2405"/>
                  </a:lnTo>
                  <a:lnTo>
                    <a:pt x="6321" y="2405"/>
                  </a:lnTo>
                  <a:lnTo>
                    <a:pt x="6364" y="2405"/>
                  </a:lnTo>
                  <a:lnTo>
                    <a:pt x="6364" y="2418"/>
                  </a:lnTo>
                  <a:lnTo>
                    <a:pt x="6364" y="2418"/>
                  </a:lnTo>
                  <a:lnTo>
                    <a:pt x="6389" y="2418"/>
                  </a:lnTo>
                  <a:lnTo>
                    <a:pt x="6389" y="2432"/>
                  </a:lnTo>
                  <a:lnTo>
                    <a:pt x="6389" y="2432"/>
                  </a:lnTo>
                  <a:lnTo>
                    <a:pt x="6394" y="2432"/>
                  </a:lnTo>
                  <a:lnTo>
                    <a:pt x="6394" y="2446"/>
                  </a:lnTo>
                  <a:lnTo>
                    <a:pt x="6394" y="2446"/>
                  </a:lnTo>
                  <a:lnTo>
                    <a:pt x="6420" y="2446"/>
                  </a:lnTo>
                  <a:lnTo>
                    <a:pt x="6420" y="2460"/>
                  </a:lnTo>
                  <a:lnTo>
                    <a:pt x="6420" y="2460"/>
                  </a:lnTo>
                  <a:lnTo>
                    <a:pt x="6438" y="2460"/>
                  </a:lnTo>
                  <a:lnTo>
                    <a:pt x="6438" y="2473"/>
                  </a:lnTo>
                  <a:lnTo>
                    <a:pt x="6438" y="2473"/>
                  </a:lnTo>
                  <a:lnTo>
                    <a:pt x="6445" y="2473"/>
                  </a:lnTo>
                  <a:lnTo>
                    <a:pt x="6445" y="2486"/>
                  </a:lnTo>
                  <a:lnTo>
                    <a:pt x="6445" y="2486"/>
                  </a:lnTo>
                  <a:lnTo>
                    <a:pt x="6494" y="2486"/>
                  </a:lnTo>
                  <a:lnTo>
                    <a:pt x="6494" y="2501"/>
                  </a:lnTo>
                  <a:lnTo>
                    <a:pt x="6494" y="2501"/>
                  </a:lnTo>
                  <a:lnTo>
                    <a:pt x="6525" y="2501"/>
                  </a:lnTo>
                  <a:lnTo>
                    <a:pt x="6525" y="2514"/>
                  </a:lnTo>
                  <a:lnTo>
                    <a:pt x="6525" y="2514"/>
                  </a:lnTo>
                  <a:lnTo>
                    <a:pt x="6530" y="2514"/>
                  </a:lnTo>
                  <a:lnTo>
                    <a:pt x="6530" y="2514"/>
                  </a:lnTo>
                  <a:lnTo>
                    <a:pt x="6530" y="2514"/>
                  </a:lnTo>
                  <a:lnTo>
                    <a:pt x="6544" y="2514"/>
                  </a:lnTo>
                  <a:lnTo>
                    <a:pt x="6544" y="2528"/>
                  </a:lnTo>
                  <a:lnTo>
                    <a:pt x="6544" y="2528"/>
                  </a:lnTo>
                  <a:lnTo>
                    <a:pt x="6580" y="2528"/>
                  </a:lnTo>
                  <a:lnTo>
                    <a:pt x="6580" y="2541"/>
                  </a:lnTo>
                  <a:lnTo>
                    <a:pt x="6580" y="2541"/>
                  </a:lnTo>
                  <a:lnTo>
                    <a:pt x="6593" y="2541"/>
                  </a:lnTo>
                  <a:lnTo>
                    <a:pt x="6593" y="2555"/>
                  </a:lnTo>
                  <a:lnTo>
                    <a:pt x="6593" y="2555"/>
                  </a:lnTo>
                  <a:lnTo>
                    <a:pt x="6617" y="2555"/>
                  </a:lnTo>
                  <a:lnTo>
                    <a:pt x="6617" y="2569"/>
                  </a:lnTo>
                  <a:lnTo>
                    <a:pt x="6617" y="2569"/>
                  </a:lnTo>
                  <a:lnTo>
                    <a:pt x="6666" y="2569"/>
                  </a:lnTo>
                  <a:lnTo>
                    <a:pt x="6666" y="2582"/>
                  </a:lnTo>
                  <a:lnTo>
                    <a:pt x="6666" y="2582"/>
                  </a:lnTo>
                  <a:lnTo>
                    <a:pt x="6685" y="2582"/>
                  </a:lnTo>
                  <a:lnTo>
                    <a:pt x="6685" y="2597"/>
                  </a:lnTo>
                  <a:lnTo>
                    <a:pt x="6685" y="2597"/>
                  </a:lnTo>
                  <a:lnTo>
                    <a:pt x="6697" y="2597"/>
                  </a:lnTo>
                  <a:lnTo>
                    <a:pt x="6697" y="2597"/>
                  </a:lnTo>
                  <a:lnTo>
                    <a:pt x="6697" y="2597"/>
                  </a:lnTo>
                  <a:lnTo>
                    <a:pt x="6783" y="2597"/>
                  </a:lnTo>
                  <a:lnTo>
                    <a:pt x="6783" y="2610"/>
                  </a:lnTo>
                  <a:lnTo>
                    <a:pt x="6783" y="2610"/>
                  </a:lnTo>
                  <a:lnTo>
                    <a:pt x="6814" y="2610"/>
                  </a:lnTo>
                  <a:lnTo>
                    <a:pt x="6814" y="2610"/>
                  </a:lnTo>
                  <a:lnTo>
                    <a:pt x="6814" y="2610"/>
                  </a:lnTo>
                  <a:lnTo>
                    <a:pt x="6814" y="2610"/>
                  </a:lnTo>
                  <a:lnTo>
                    <a:pt x="6814" y="2638"/>
                  </a:lnTo>
                  <a:lnTo>
                    <a:pt x="6814" y="2638"/>
                  </a:lnTo>
                  <a:lnTo>
                    <a:pt x="6858" y="2638"/>
                  </a:lnTo>
                  <a:lnTo>
                    <a:pt x="6858" y="2638"/>
                  </a:lnTo>
                  <a:lnTo>
                    <a:pt x="6858" y="2638"/>
                  </a:lnTo>
                  <a:lnTo>
                    <a:pt x="6858" y="2638"/>
                  </a:lnTo>
                  <a:lnTo>
                    <a:pt x="6858" y="2664"/>
                  </a:lnTo>
                  <a:lnTo>
                    <a:pt x="6858" y="2664"/>
                  </a:lnTo>
                  <a:lnTo>
                    <a:pt x="6870" y="2664"/>
                  </a:lnTo>
                  <a:lnTo>
                    <a:pt x="6870" y="2664"/>
                  </a:lnTo>
                  <a:lnTo>
                    <a:pt x="6870" y="2664"/>
                  </a:lnTo>
                  <a:lnTo>
                    <a:pt x="6913" y="2664"/>
                  </a:lnTo>
                  <a:lnTo>
                    <a:pt x="6913" y="2679"/>
                  </a:lnTo>
                  <a:lnTo>
                    <a:pt x="6913" y="2679"/>
                  </a:lnTo>
                  <a:lnTo>
                    <a:pt x="6926" y="2679"/>
                  </a:lnTo>
                  <a:lnTo>
                    <a:pt x="6926" y="2692"/>
                  </a:lnTo>
                  <a:lnTo>
                    <a:pt x="6926" y="2692"/>
                  </a:lnTo>
                  <a:lnTo>
                    <a:pt x="6943" y="2692"/>
                  </a:lnTo>
                  <a:lnTo>
                    <a:pt x="6943" y="2706"/>
                  </a:lnTo>
                  <a:lnTo>
                    <a:pt x="6943" y="2706"/>
                  </a:lnTo>
                  <a:lnTo>
                    <a:pt x="6950" y="2706"/>
                  </a:lnTo>
                  <a:lnTo>
                    <a:pt x="6950" y="2720"/>
                  </a:lnTo>
                  <a:lnTo>
                    <a:pt x="6950" y="2720"/>
                  </a:lnTo>
                  <a:lnTo>
                    <a:pt x="6957" y="2720"/>
                  </a:lnTo>
                  <a:lnTo>
                    <a:pt x="6957" y="2733"/>
                  </a:lnTo>
                  <a:lnTo>
                    <a:pt x="6957" y="2733"/>
                  </a:lnTo>
                  <a:lnTo>
                    <a:pt x="6999" y="2733"/>
                  </a:lnTo>
                  <a:lnTo>
                    <a:pt x="6999" y="2733"/>
                  </a:lnTo>
                  <a:lnTo>
                    <a:pt x="6999" y="2733"/>
                  </a:lnTo>
                  <a:lnTo>
                    <a:pt x="7018" y="2733"/>
                  </a:lnTo>
                  <a:lnTo>
                    <a:pt x="7018" y="2747"/>
                  </a:lnTo>
                  <a:lnTo>
                    <a:pt x="7018" y="2747"/>
                  </a:lnTo>
                  <a:lnTo>
                    <a:pt x="7043" y="2747"/>
                  </a:lnTo>
                  <a:lnTo>
                    <a:pt x="7043" y="2761"/>
                  </a:lnTo>
                  <a:lnTo>
                    <a:pt x="7043" y="2761"/>
                  </a:lnTo>
                  <a:lnTo>
                    <a:pt x="7098" y="2761"/>
                  </a:lnTo>
                  <a:lnTo>
                    <a:pt x="7098" y="2775"/>
                  </a:lnTo>
                  <a:lnTo>
                    <a:pt x="7098" y="2775"/>
                  </a:lnTo>
                  <a:lnTo>
                    <a:pt x="7123" y="2775"/>
                  </a:lnTo>
                  <a:lnTo>
                    <a:pt x="7123" y="2789"/>
                  </a:lnTo>
                  <a:lnTo>
                    <a:pt x="7123" y="2789"/>
                  </a:lnTo>
                  <a:lnTo>
                    <a:pt x="7142" y="2789"/>
                  </a:lnTo>
                  <a:lnTo>
                    <a:pt x="7142" y="2802"/>
                  </a:lnTo>
                  <a:lnTo>
                    <a:pt x="7142" y="2802"/>
                  </a:lnTo>
                  <a:lnTo>
                    <a:pt x="7154" y="2802"/>
                  </a:lnTo>
                  <a:lnTo>
                    <a:pt x="7154" y="2817"/>
                  </a:lnTo>
                  <a:lnTo>
                    <a:pt x="7154" y="2817"/>
                  </a:lnTo>
                  <a:lnTo>
                    <a:pt x="7166" y="2817"/>
                  </a:lnTo>
                  <a:lnTo>
                    <a:pt x="7166" y="2830"/>
                  </a:lnTo>
                  <a:lnTo>
                    <a:pt x="7166" y="2830"/>
                  </a:lnTo>
                  <a:lnTo>
                    <a:pt x="7339" y="2830"/>
                  </a:lnTo>
                  <a:lnTo>
                    <a:pt x="7339" y="2844"/>
                  </a:lnTo>
                  <a:lnTo>
                    <a:pt x="7339" y="2844"/>
                  </a:lnTo>
                  <a:lnTo>
                    <a:pt x="7468" y="2844"/>
                  </a:lnTo>
                  <a:lnTo>
                    <a:pt x="7468" y="2844"/>
                  </a:lnTo>
                  <a:lnTo>
                    <a:pt x="7468" y="2844"/>
                  </a:lnTo>
                  <a:lnTo>
                    <a:pt x="7487" y="2844"/>
                  </a:lnTo>
                  <a:lnTo>
                    <a:pt x="7487" y="2844"/>
                  </a:lnTo>
                  <a:lnTo>
                    <a:pt x="7487" y="2844"/>
                  </a:lnTo>
                  <a:lnTo>
                    <a:pt x="7512" y="2844"/>
                  </a:lnTo>
                  <a:lnTo>
                    <a:pt x="7512" y="2858"/>
                  </a:lnTo>
                  <a:lnTo>
                    <a:pt x="7512" y="2858"/>
                  </a:lnTo>
                  <a:lnTo>
                    <a:pt x="7518" y="2858"/>
                  </a:lnTo>
                  <a:lnTo>
                    <a:pt x="7518" y="2872"/>
                  </a:lnTo>
                  <a:lnTo>
                    <a:pt x="7518" y="2872"/>
                  </a:lnTo>
                  <a:lnTo>
                    <a:pt x="7574" y="2872"/>
                  </a:lnTo>
                  <a:lnTo>
                    <a:pt x="7574" y="2886"/>
                  </a:lnTo>
                  <a:lnTo>
                    <a:pt x="7574" y="2886"/>
                  </a:lnTo>
                  <a:lnTo>
                    <a:pt x="7611" y="2886"/>
                  </a:lnTo>
                  <a:lnTo>
                    <a:pt x="7611" y="2899"/>
                  </a:lnTo>
                  <a:lnTo>
                    <a:pt x="7611" y="2899"/>
                  </a:lnTo>
                  <a:lnTo>
                    <a:pt x="7617" y="2899"/>
                  </a:lnTo>
                  <a:lnTo>
                    <a:pt x="7617" y="2913"/>
                  </a:lnTo>
                  <a:lnTo>
                    <a:pt x="7617" y="2913"/>
                  </a:lnTo>
                  <a:lnTo>
                    <a:pt x="7630" y="2913"/>
                  </a:lnTo>
                  <a:lnTo>
                    <a:pt x="7630" y="2927"/>
                  </a:lnTo>
                  <a:lnTo>
                    <a:pt x="7630" y="2927"/>
                  </a:lnTo>
                  <a:lnTo>
                    <a:pt x="7635" y="2927"/>
                  </a:lnTo>
                  <a:lnTo>
                    <a:pt x="7635" y="2942"/>
                  </a:lnTo>
                  <a:lnTo>
                    <a:pt x="7635" y="2942"/>
                  </a:lnTo>
                  <a:lnTo>
                    <a:pt x="7635" y="2942"/>
                  </a:lnTo>
                  <a:lnTo>
                    <a:pt x="7635" y="2942"/>
                  </a:lnTo>
                  <a:lnTo>
                    <a:pt x="7635" y="2942"/>
                  </a:lnTo>
                  <a:lnTo>
                    <a:pt x="7647" y="2942"/>
                  </a:lnTo>
                  <a:lnTo>
                    <a:pt x="7647" y="2955"/>
                  </a:lnTo>
                  <a:lnTo>
                    <a:pt x="7647" y="2955"/>
                  </a:lnTo>
                  <a:lnTo>
                    <a:pt x="7691" y="2955"/>
                  </a:lnTo>
                  <a:lnTo>
                    <a:pt x="7691" y="2955"/>
                  </a:lnTo>
                  <a:lnTo>
                    <a:pt x="7691" y="2955"/>
                  </a:lnTo>
                  <a:lnTo>
                    <a:pt x="7691" y="2955"/>
                  </a:lnTo>
                  <a:lnTo>
                    <a:pt x="7691" y="2983"/>
                  </a:lnTo>
                  <a:lnTo>
                    <a:pt x="7691" y="2983"/>
                  </a:lnTo>
                  <a:lnTo>
                    <a:pt x="7703" y="2983"/>
                  </a:lnTo>
                  <a:lnTo>
                    <a:pt x="7703" y="2997"/>
                  </a:lnTo>
                  <a:lnTo>
                    <a:pt x="7703" y="2997"/>
                  </a:lnTo>
                  <a:lnTo>
                    <a:pt x="7734" y="2997"/>
                  </a:lnTo>
                  <a:lnTo>
                    <a:pt x="7734" y="3011"/>
                  </a:lnTo>
                  <a:lnTo>
                    <a:pt x="7734" y="3011"/>
                  </a:lnTo>
                  <a:lnTo>
                    <a:pt x="7740" y="3011"/>
                  </a:lnTo>
                  <a:lnTo>
                    <a:pt x="7740" y="3011"/>
                  </a:lnTo>
                  <a:lnTo>
                    <a:pt x="7740" y="3011"/>
                  </a:lnTo>
                  <a:lnTo>
                    <a:pt x="7765" y="3011"/>
                  </a:lnTo>
                  <a:lnTo>
                    <a:pt x="7765" y="3025"/>
                  </a:lnTo>
                  <a:lnTo>
                    <a:pt x="7765" y="3025"/>
                  </a:lnTo>
                  <a:lnTo>
                    <a:pt x="7771" y="3025"/>
                  </a:lnTo>
                  <a:lnTo>
                    <a:pt x="7771" y="3025"/>
                  </a:lnTo>
                  <a:lnTo>
                    <a:pt x="7771" y="3025"/>
                  </a:lnTo>
                  <a:lnTo>
                    <a:pt x="7851" y="3025"/>
                  </a:lnTo>
                  <a:lnTo>
                    <a:pt x="7851" y="3038"/>
                  </a:lnTo>
                  <a:lnTo>
                    <a:pt x="7851" y="3038"/>
                  </a:lnTo>
                  <a:lnTo>
                    <a:pt x="7870" y="3038"/>
                  </a:lnTo>
                  <a:lnTo>
                    <a:pt x="7870" y="3053"/>
                  </a:lnTo>
                  <a:lnTo>
                    <a:pt x="7870" y="3053"/>
                  </a:lnTo>
                  <a:lnTo>
                    <a:pt x="7895" y="3053"/>
                  </a:lnTo>
                  <a:lnTo>
                    <a:pt x="7895" y="3066"/>
                  </a:lnTo>
                  <a:lnTo>
                    <a:pt x="7895" y="3066"/>
                  </a:lnTo>
                  <a:lnTo>
                    <a:pt x="7956" y="3066"/>
                  </a:lnTo>
                  <a:lnTo>
                    <a:pt x="7956" y="3081"/>
                  </a:lnTo>
                  <a:lnTo>
                    <a:pt x="7956" y="3081"/>
                  </a:lnTo>
                  <a:lnTo>
                    <a:pt x="7994" y="3081"/>
                  </a:lnTo>
                  <a:lnTo>
                    <a:pt x="7994" y="3095"/>
                  </a:lnTo>
                  <a:lnTo>
                    <a:pt x="7994" y="3095"/>
                  </a:lnTo>
                  <a:lnTo>
                    <a:pt x="8043" y="3095"/>
                  </a:lnTo>
                  <a:lnTo>
                    <a:pt x="8043" y="3095"/>
                  </a:lnTo>
                  <a:lnTo>
                    <a:pt x="8043" y="3095"/>
                  </a:lnTo>
                  <a:lnTo>
                    <a:pt x="8061" y="3095"/>
                  </a:lnTo>
                  <a:lnTo>
                    <a:pt x="8061" y="3109"/>
                  </a:lnTo>
                  <a:lnTo>
                    <a:pt x="8061" y="3109"/>
                  </a:lnTo>
                  <a:lnTo>
                    <a:pt x="8074" y="3109"/>
                  </a:lnTo>
                  <a:lnTo>
                    <a:pt x="8074" y="3123"/>
                  </a:lnTo>
                  <a:lnTo>
                    <a:pt x="8074" y="3123"/>
                  </a:lnTo>
                  <a:lnTo>
                    <a:pt x="8080" y="3123"/>
                  </a:lnTo>
                  <a:lnTo>
                    <a:pt x="8080" y="3138"/>
                  </a:lnTo>
                  <a:lnTo>
                    <a:pt x="8080" y="3138"/>
                  </a:lnTo>
                  <a:lnTo>
                    <a:pt x="8086" y="3138"/>
                  </a:lnTo>
                  <a:lnTo>
                    <a:pt x="8086" y="3138"/>
                  </a:lnTo>
                  <a:lnTo>
                    <a:pt x="8086" y="3138"/>
                  </a:lnTo>
                  <a:lnTo>
                    <a:pt x="8104" y="3138"/>
                  </a:lnTo>
                  <a:lnTo>
                    <a:pt x="8104" y="3151"/>
                  </a:lnTo>
                  <a:lnTo>
                    <a:pt x="8104" y="3151"/>
                  </a:lnTo>
                  <a:lnTo>
                    <a:pt x="8111" y="3151"/>
                  </a:lnTo>
                  <a:lnTo>
                    <a:pt x="8111" y="3165"/>
                  </a:lnTo>
                  <a:lnTo>
                    <a:pt x="8111" y="3165"/>
                  </a:lnTo>
                  <a:lnTo>
                    <a:pt x="8123" y="3165"/>
                  </a:lnTo>
                  <a:lnTo>
                    <a:pt x="8123" y="3179"/>
                  </a:lnTo>
                  <a:lnTo>
                    <a:pt x="8123" y="3179"/>
                  </a:lnTo>
                  <a:lnTo>
                    <a:pt x="8160" y="3179"/>
                  </a:lnTo>
                  <a:lnTo>
                    <a:pt x="8160" y="3179"/>
                  </a:lnTo>
                  <a:lnTo>
                    <a:pt x="8160" y="3179"/>
                  </a:lnTo>
                  <a:lnTo>
                    <a:pt x="8264" y="3179"/>
                  </a:lnTo>
                  <a:lnTo>
                    <a:pt x="8264" y="3179"/>
                  </a:lnTo>
                  <a:lnTo>
                    <a:pt x="8264" y="3179"/>
                  </a:lnTo>
                  <a:lnTo>
                    <a:pt x="8290" y="3179"/>
                  </a:lnTo>
                  <a:lnTo>
                    <a:pt x="8290" y="3193"/>
                  </a:lnTo>
                  <a:lnTo>
                    <a:pt x="8290" y="3193"/>
                  </a:lnTo>
                  <a:lnTo>
                    <a:pt x="8290" y="3193"/>
                  </a:lnTo>
                  <a:lnTo>
                    <a:pt x="8290" y="3193"/>
                  </a:lnTo>
                  <a:lnTo>
                    <a:pt x="8290" y="3193"/>
                  </a:lnTo>
                  <a:lnTo>
                    <a:pt x="8296" y="3193"/>
                  </a:lnTo>
                  <a:lnTo>
                    <a:pt x="8296" y="3193"/>
                  </a:lnTo>
                  <a:lnTo>
                    <a:pt x="8296" y="3193"/>
                  </a:lnTo>
                  <a:lnTo>
                    <a:pt x="8315" y="3193"/>
                  </a:lnTo>
                  <a:lnTo>
                    <a:pt x="8315" y="3193"/>
                  </a:lnTo>
                  <a:lnTo>
                    <a:pt x="8315" y="3193"/>
                  </a:lnTo>
                  <a:lnTo>
                    <a:pt x="8351" y="3193"/>
                  </a:lnTo>
                  <a:lnTo>
                    <a:pt x="8351" y="3193"/>
                  </a:lnTo>
                  <a:lnTo>
                    <a:pt x="8351" y="3193"/>
                  </a:lnTo>
                  <a:lnTo>
                    <a:pt x="8376" y="3193"/>
                  </a:lnTo>
                  <a:lnTo>
                    <a:pt x="8376" y="3193"/>
                  </a:lnTo>
                  <a:lnTo>
                    <a:pt x="8376" y="3193"/>
                  </a:lnTo>
                  <a:lnTo>
                    <a:pt x="8382" y="3193"/>
                  </a:lnTo>
                  <a:lnTo>
                    <a:pt x="8382" y="3193"/>
                  </a:lnTo>
                  <a:lnTo>
                    <a:pt x="8382" y="3193"/>
                  </a:lnTo>
                  <a:lnTo>
                    <a:pt x="8395" y="3193"/>
                  </a:lnTo>
                  <a:lnTo>
                    <a:pt x="8395" y="3193"/>
                  </a:lnTo>
                  <a:lnTo>
                    <a:pt x="8395" y="3193"/>
                  </a:lnTo>
                  <a:lnTo>
                    <a:pt x="8407" y="3193"/>
                  </a:lnTo>
                  <a:lnTo>
                    <a:pt x="8407" y="3193"/>
                  </a:lnTo>
                  <a:lnTo>
                    <a:pt x="8407" y="3193"/>
                  </a:lnTo>
                  <a:lnTo>
                    <a:pt x="8431" y="3193"/>
                  </a:lnTo>
                  <a:lnTo>
                    <a:pt x="8431" y="3208"/>
                  </a:lnTo>
                  <a:lnTo>
                    <a:pt x="8431" y="3208"/>
                  </a:lnTo>
                  <a:lnTo>
                    <a:pt x="8431" y="3208"/>
                  </a:lnTo>
                  <a:lnTo>
                    <a:pt x="8431" y="3208"/>
                  </a:lnTo>
                  <a:lnTo>
                    <a:pt x="8431" y="3208"/>
                  </a:lnTo>
                  <a:lnTo>
                    <a:pt x="8437" y="3208"/>
                  </a:lnTo>
                  <a:lnTo>
                    <a:pt x="8437" y="3223"/>
                  </a:lnTo>
                  <a:lnTo>
                    <a:pt x="8437" y="3223"/>
                  </a:lnTo>
                  <a:lnTo>
                    <a:pt x="8463" y="3223"/>
                  </a:lnTo>
                  <a:lnTo>
                    <a:pt x="8463" y="3223"/>
                  </a:lnTo>
                  <a:lnTo>
                    <a:pt x="8463" y="3223"/>
                  </a:lnTo>
                  <a:lnTo>
                    <a:pt x="8468" y="3223"/>
                  </a:lnTo>
                  <a:lnTo>
                    <a:pt x="8468" y="3223"/>
                  </a:lnTo>
                  <a:lnTo>
                    <a:pt x="8468" y="3223"/>
                  </a:lnTo>
                  <a:lnTo>
                    <a:pt x="8468" y="3223"/>
                  </a:lnTo>
                  <a:lnTo>
                    <a:pt x="8468" y="3223"/>
                  </a:lnTo>
                  <a:lnTo>
                    <a:pt x="8468" y="3223"/>
                  </a:lnTo>
                  <a:lnTo>
                    <a:pt x="8512" y="3223"/>
                  </a:lnTo>
                  <a:lnTo>
                    <a:pt x="8512" y="3238"/>
                  </a:lnTo>
                  <a:lnTo>
                    <a:pt x="8512" y="3238"/>
                  </a:lnTo>
                  <a:lnTo>
                    <a:pt x="8512" y="3238"/>
                  </a:lnTo>
                  <a:lnTo>
                    <a:pt x="8512" y="3238"/>
                  </a:lnTo>
                  <a:lnTo>
                    <a:pt x="8512" y="3238"/>
                  </a:lnTo>
                  <a:lnTo>
                    <a:pt x="8512" y="3238"/>
                  </a:lnTo>
                  <a:lnTo>
                    <a:pt x="8512" y="3238"/>
                  </a:lnTo>
                  <a:lnTo>
                    <a:pt x="8512" y="3238"/>
                  </a:lnTo>
                  <a:lnTo>
                    <a:pt x="8536" y="3238"/>
                  </a:lnTo>
                  <a:lnTo>
                    <a:pt x="8536" y="3252"/>
                  </a:lnTo>
                  <a:lnTo>
                    <a:pt x="8536" y="3252"/>
                  </a:lnTo>
                  <a:lnTo>
                    <a:pt x="8536" y="3252"/>
                  </a:lnTo>
                  <a:lnTo>
                    <a:pt x="8536" y="3252"/>
                  </a:lnTo>
                  <a:lnTo>
                    <a:pt x="8536" y="3252"/>
                  </a:lnTo>
                  <a:lnTo>
                    <a:pt x="8548" y="3252"/>
                  </a:lnTo>
                  <a:lnTo>
                    <a:pt x="8548" y="3268"/>
                  </a:lnTo>
                  <a:lnTo>
                    <a:pt x="8548" y="3268"/>
                  </a:lnTo>
                  <a:lnTo>
                    <a:pt x="8555" y="3268"/>
                  </a:lnTo>
                  <a:lnTo>
                    <a:pt x="8555" y="3268"/>
                  </a:lnTo>
                  <a:lnTo>
                    <a:pt x="8555" y="3268"/>
                  </a:lnTo>
                  <a:lnTo>
                    <a:pt x="8561" y="3268"/>
                  </a:lnTo>
                  <a:lnTo>
                    <a:pt x="8561" y="3282"/>
                  </a:lnTo>
                  <a:lnTo>
                    <a:pt x="8561" y="3282"/>
                  </a:lnTo>
                  <a:lnTo>
                    <a:pt x="8561" y="3282"/>
                  </a:lnTo>
                  <a:lnTo>
                    <a:pt x="8561" y="3282"/>
                  </a:lnTo>
                  <a:lnTo>
                    <a:pt x="8561" y="3282"/>
                  </a:lnTo>
                  <a:lnTo>
                    <a:pt x="8561" y="3282"/>
                  </a:lnTo>
                  <a:lnTo>
                    <a:pt x="8561" y="3282"/>
                  </a:lnTo>
                  <a:lnTo>
                    <a:pt x="8561" y="3282"/>
                  </a:lnTo>
                  <a:lnTo>
                    <a:pt x="8597" y="3282"/>
                  </a:lnTo>
                  <a:lnTo>
                    <a:pt x="8597" y="3282"/>
                  </a:lnTo>
                  <a:lnTo>
                    <a:pt x="8597" y="3282"/>
                  </a:lnTo>
                  <a:lnTo>
                    <a:pt x="8635" y="3282"/>
                  </a:lnTo>
                  <a:lnTo>
                    <a:pt x="8635" y="3282"/>
                  </a:lnTo>
                  <a:lnTo>
                    <a:pt x="8635" y="3282"/>
                  </a:lnTo>
                  <a:lnTo>
                    <a:pt x="8648" y="3282"/>
                  </a:lnTo>
                  <a:lnTo>
                    <a:pt x="8648" y="3282"/>
                  </a:lnTo>
                  <a:lnTo>
                    <a:pt x="8648" y="3282"/>
                  </a:lnTo>
                  <a:lnTo>
                    <a:pt x="8648" y="3282"/>
                  </a:lnTo>
                  <a:lnTo>
                    <a:pt x="8648" y="3282"/>
                  </a:lnTo>
                  <a:lnTo>
                    <a:pt x="8648" y="3282"/>
                  </a:lnTo>
                  <a:lnTo>
                    <a:pt x="8660" y="3282"/>
                  </a:lnTo>
                  <a:lnTo>
                    <a:pt x="8660" y="3282"/>
                  </a:lnTo>
                  <a:lnTo>
                    <a:pt x="8660" y="3282"/>
                  </a:lnTo>
                  <a:lnTo>
                    <a:pt x="8697" y="3282"/>
                  </a:lnTo>
                  <a:lnTo>
                    <a:pt x="8697" y="3282"/>
                  </a:lnTo>
                  <a:lnTo>
                    <a:pt x="8697" y="3282"/>
                  </a:lnTo>
                  <a:lnTo>
                    <a:pt x="8721" y="3282"/>
                  </a:lnTo>
                  <a:lnTo>
                    <a:pt x="8721" y="3282"/>
                  </a:lnTo>
                  <a:lnTo>
                    <a:pt x="8721" y="3282"/>
                  </a:lnTo>
                  <a:lnTo>
                    <a:pt x="8734" y="3282"/>
                  </a:lnTo>
                  <a:lnTo>
                    <a:pt x="8734" y="3282"/>
                  </a:lnTo>
                  <a:lnTo>
                    <a:pt x="8734" y="3282"/>
                  </a:lnTo>
                  <a:lnTo>
                    <a:pt x="8734" y="3282"/>
                  </a:lnTo>
                  <a:lnTo>
                    <a:pt x="8734" y="3282"/>
                  </a:lnTo>
                  <a:lnTo>
                    <a:pt x="8734" y="3282"/>
                  </a:lnTo>
                  <a:lnTo>
                    <a:pt x="8771" y="3282"/>
                  </a:lnTo>
                  <a:lnTo>
                    <a:pt x="8771" y="3282"/>
                  </a:lnTo>
                  <a:lnTo>
                    <a:pt x="8771" y="3282"/>
                  </a:lnTo>
                  <a:lnTo>
                    <a:pt x="8777" y="3282"/>
                  </a:lnTo>
                  <a:lnTo>
                    <a:pt x="8777" y="3298"/>
                  </a:lnTo>
                  <a:lnTo>
                    <a:pt x="8777" y="3298"/>
                  </a:lnTo>
                  <a:lnTo>
                    <a:pt x="8783" y="3298"/>
                  </a:lnTo>
                  <a:lnTo>
                    <a:pt x="8783" y="3298"/>
                  </a:lnTo>
                  <a:lnTo>
                    <a:pt x="8783" y="3298"/>
                  </a:lnTo>
                  <a:lnTo>
                    <a:pt x="8813" y="3298"/>
                  </a:lnTo>
                  <a:lnTo>
                    <a:pt x="8813" y="3313"/>
                  </a:lnTo>
                  <a:lnTo>
                    <a:pt x="8813" y="3313"/>
                  </a:lnTo>
                  <a:lnTo>
                    <a:pt x="8813" y="3313"/>
                  </a:lnTo>
                  <a:lnTo>
                    <a:pt x="8813" y="3313"/>
                  </a:lnTo>
                  <a:lnTo>
                    <a:pt x="8813" y="3313"/>
                  </a:lnTo>
                  <a:lnTo>
                    <a:pt x="8832" y="3313"/>
                  </a:lnTo>
                  <a:lnTo>
                    <a:pt x="8832" y="3313"/>
                  </a:lnTo>
                  <a:lnTo>
                    <a:pt x="8832" y="3313"/>
                  </a:lnTo>
                  <a:lnTo>
                    <a:pt x="8839" y="3313"/>
                  </a:lnTo>
                  <a:lnTo>
                    <a:pt x="8839" y="3313"/>
                  </a:lnTo>
                  <a:lnTo>
                    <a:pt x="8839" y="3313"/>
                  </a:lnTo>
                  <a:lnTo>
                    <a:pt x="8845" y="3313"/>
                  </a:lnTo>
                  <a:lnTo>
                    <a:pt x="8845" y="3313"/>
                  </a:lnTo>
                  <a:lnTo>
                    <a:pt x="8845" y="3313"/>
                  </a:lnTo>
                  <a:lnTo>
                    <a:pt x="8857" y="3313"/>
                  </a:lnTo>
                  <a:lnTo>
                    <a:pt x="8857" y="3330"/>
                  </a:lnTo>
                  <a:lnTo>
                    <a:pt x="8857" y="3330"/>
                  </a:lnTo>
                  <a:lnTo>
                    <a:pt x="8857" y="3330"/>
                  </a:lnTo>
                  <a:lnTo>
                    <a:pt x="8857" y="3330"/>
                  </a:lnTo>
                  <a:lnTo>
                    <a:pt x="8857" y="3330"/>
                  </a:lnTo>
                  <a:lnTo>
                    <a:pt x="8869" y="3330"/>
                  </a:lnTo>
                  <a:lnTo>
                    <a:pt x="8869" y="3346"/>
                  </a:lnTo>
                  <a:lnTo>
                    <a:pt x="8869" y="3346"/>
                  </a:lnTo>
                  <a:lnTo>
                    <a:pt x="8869" y="3346"/>
                  </a:lnTo>
                  <a:lnTo>
                    <a:pt x="8869" y="3346"/>
                  </a:lnTo>
                  <a:lnTo>
                    <a:pt x="8869" y="3346"/>
                  </a:lnTo>
                  <a:lnTo>
                    <a:pt x="8876" y="3346"/>
                  </a:lnTo>
                  <a:lnTo>
                    <a:pt x="8876" y="3346"/>
                  </a:lnTo>
                  <a:lnTo>
                    <a:pt x="8876" y="3346"/>
                  </a:lnTo>
                  <a:lnTo>
                    <a:pt x="8876" y="3346"/>
                  </a:lnTo>
                  <a:lnTo>
                    <a:pt x="8876" y="3346"/>
                  </a:lnTo>
                  <a:lnTo>
                    <a:pt x="8876" y="3346"/>
                  </a:lnTo>
                  <a:lnTo>
                    <a:pt x="8888" y="3346"/>
                  </a:lnTo>
                  <a:lnTo>
                    <a:pt x="8888" y="3362"/>
                  </a:lnTo>
                  <a:lnTo>
                    <a:pt x="8888" y="3362"/>
                  </a:lnTo>
                  <a:lnTo>
                    <a:pt x="8888" y="3362"/>
                  </a:lnTo>
                  <a:lnTo>
                    <a:pt x="8888" y="3362"/>
                  </a:lnTo>
                  <a:lnTo>
                    <a:pt x="8888" y="3362"/>
                  </a:lnTo>
                  <a:lnTo>
                    <a:pt x="8900" y="3362"/>
                  </a:lnTo>
                  <a:lnTo>
                    <a:pt x="8900" y="3362"/>
                  </a:lnTo>
                  <a:lnTo>
                    <a:pt x="8900" y="3362"/>
                  </a:lnTo>
                  <a:lnTo>
                    <a:pt x="8900" y="3362"/>
                  </a:lnTo>
                  <a:lnTo>
                    <a:pt x="8900" y="3362"/>
                  </a:lnTo>
                  <a:lnTo>
                    <a:pt x="8900" y="3362"/>
                  </a:lnTo>
                  <a:lnTo>
                    <a:pt x="8907" y="3362"/>
                  </a:lnTo>
                  <a:lnTo>
                    <a:pt x="8907" y="3362"/>
                  </a:lnTo>
                  <a:lnTo>
                    <a:pt x="8907" y="3362"/>
                  </a:lnTo>
                  <a:lnTo>
                    <a:pt x="8919" y="3362"/>
                  </a:lnTo>
                  <a:lnTo>
                    <a:pt x="8919" y="3379"/>
                  </a:lnTo>
                  <a:lnTo>
                    <a:pt x="8919" y="3379"/>
                  </a:lnTo>
                  <a:lnTo>
                    <a:pt x="8925" y="3379"/>
                  </a:lnTo>
                  <a:lnTo>
                    <a:pt x="8925" y="3379"/>
                  </a:lnTo>
                  <a:lnTo>
                    <a:pt x="8925" y="3379"/>
                  </a:lnTo>
                  <a:lnTo>
                    <a:pt x="8937" y="3379"/>
                  </a:lnTo>
                  <a:lnTo>
                    <a:pt x="8937" y="3379"/>
                  </a:lnTo>
                  <a:lnTo>
                    <a:pt x="8937" y="3379"/>
                  </a:lnTo>
                  <a:lnTo>
                    <a:pt x="8975" y="3379"/>
                  </a:lnTo>
                  <a:lnTo>
                    <a:pt x="8975" y="3379"/>
                  </a:lnTo>
                  <a:lnTo>
                    <a:pt x="8975" y="3379"/>
                  </a:lnTo>
                  <a:lnTo>
                    <a:pt x="9012" y="3379"/>
                  </a:lnTo>
                  <a:lnTo>
                    <a:pt x="9012" y="3379"/>
                  </a:lnTo>
                  <a:lnTo>
                    <a:pt x="9012" y="3379"/>
                  </a:lnTo>
                  <a:lnTo>
                    <a:pt x="9024" y="3379"/>
                  </a:lnTo>
                  <a:lnTo>
                    <a:pt x="9024" y="3379"/>
                  </a:lnTo>
                  <a:lnTo>
                    <a:pt x="9024" y="3379"/>
                  </a:lnTo>
                  <a:lnTo>
                    <a:pt x="9030" y="3379"/>
                  </a:lnTo>
                  <a:lnTo>
                    <a:pt x="9030" y="3379"/>
                  </a:lnTo>
                  <a:lnTo>
                    <a:pt x="9030" y="3379"/>
                  </a:lnTo>
                  <a:lnTo>
                    <a:pt x="9048" y="3379"/>
                  </a:lnTo>
                  <a:lnTo>
                    <a:pt x="9048" y="3379"/>
                  </a:lnTo>
                  <a:lnTo>
                    <a:pt x="9048" y="3379"/>
                  </a:lnTo>
                  <a:lnTo>
                    <a:pt x="9061" y="3379"/>
                  </a:lnTo>
                  <a:lnTo>
                    <a:pt x="9061" y="3396"/>
                  </a:lnTo>
                  <a:lnTo>
                    <a:pt x="9061" y="3396"/>
                  </a:lnTo>
                  <a:lnTo>
                    <a:pt x="9092" y="3396"/>
                  </a:lnTo>
                  <a:lnTo>
                    <a:pt x="9092" y="3396"/>
                  </a:lnTo>
                  <a:lnTo>
                    <a:pt x="9092" y="3396"/>
                  </a:lnTo>
                  <a:lnTo>
                    <a:pt x="9104" y="3396"/>
                  </a:lnTo>
                  <a:lnTo>
                    <a:pt x="9104" y="3413"/>
                  </a:lnTo>
                  <a:lnTo>
                    <a:pt x="9104" y="3413"/>
                  </a:lnTo>
                  <a:lnTo>
                    <a:pt x="9116" y="3413"/>
                  </a:lnTo>
                  <a:lnTo>
                    <a:pt x="9116" y="3413"/>
                  </a:lnTo>
                  <a:lnTo>
                    <a:pt x="9116" y="3413"/>
                  </a:lnTo>
                  <a:lnTo>
                    <a:pt x="9129" y="3413"/>
                  </a:lnTo>
                  <a:lnTo>
                    <a:pt x="9129" y="3413"/>
                  </a:lnTo>
                  <a:lnTo>
                    <a:pt x="9129" y="3413"/>
                  </a:lnTo>
                  <a:lnTo>
                    <a:pt x="9129" y="3413"/>
                  </a:lnTo>
                  <a:lnTo>
                    <a:pt x="9129" y="3413"/>
                  </a:lnTo>
                  <a:lnTo>
                    <a:pt x="9129" y="3413"/>
                  </a:lnTo>
                  <a:lnTo>
                    <a:pt x="9148" y="3413"/>
                  </a:lnTo>
                  <a:lnTo>
                    <a:pt x="9148" y="3430"/>
                  </a:lnTo>
                  <a:lnTo>
                    <a:pt x="9148" y="3430"/>
                  </a:lnTo>
                  <a:lnTo>
                    <a:pt x="9148" y="3430"/>
                  </a:lnTo>
                  <a:lnTo>
                    <a:pt x="9148" y="3430"/>
                  </a:lnTo>
                  <a:lnTo>
                    <a:pt x="9148" y="3430"/>
                  </a:lnTo>
                  <a:lnTo>
                    <a:pt x="9153" y="3430"/>
                  </a:lnTo>
                  <a:lnTo>
                    <a:pt x="9153" y="3430"/>
                  </a:lnTo>
                  <a:lnTo>
                    <a:pt x="9153" y="3430"/>
                  </a:lnTo>
                  <a:lnTo>
                    <a:pt x="9160" y="3430"/>
                  </a:lnTo>
                  <a:lnTo>
                    <a:pt x="9160" y="3448"/>
                  </a:lnTo>
                  <a:lnTo>
                    <a:pt x="9160" y="3448"/>
                  </a:lnTo>
                  <a:lnTo>
                    <a:pt x="9172" y="3448"/>
                  </a:lnTo>
                  <a:lnTo>
                    <a:pt x="9172" y="3448"/>
                  </a:lnTo>
                  <a:lnTo>
                    <a:pt x="9172" y="3448"/>
                  </a:lnTo>
                  <a:lnTo>
                    <a:pt x="9228" y="3448"/>
                  </a:lnTo>
                  <a:lnTo>
                    <a:pt x="9228" y="3448"/>
                  </a:lnTo>
                  <a:lnTo>
                    <a:pt x="9228" y="3448"/>
                  </a:lnTo>
                  <a:lnTo>
                    <a:pt x="9240" y="3448"/>
                  </a:lnTo>
                  <a:lnTo>
                    <a:pt x="9240" y="3448"/>
                  </a:lnTo>
                  <a:lnTo>
                    <a:pt x="9240" y="3448"/>
                  </a:lnTo>
                  <a:lnTo>
                    <a:pt x="9246" y="3448"/>
                  </a:lnTo>
                  <a:lnTo>
                    <a:pt x="9246" y="3466"/>
                  </a:lnTo>
                  <a:lnTo>
                    <a:pt x="9246" y="3466"/>
                  </a:lnTo>
                  <a:lnTo>
                    <a:pt x="9246" y="3466"/>
                  </a:lnTo>
                  <a:lnTo>
                    <a:pt x="9246" y="3466"/>
                  </a:lnTo>
                  <a:lnTo>
                    <a:pt x="9246" y="3466"/>
                  </a:lnTo>
                  <a:lnTo>
                    <a:pt x="9259" y="3466"/>
                  </a:lnTo>
                  <a:lnTo>
                    <a:pt x="9259" y="3466"/>
                  </a:lnTo>
                  <a:lnTo>
                    <a:pt x="9259" y="3466"/>
                  </a:lnTo>
                  <a:lnTo>
                    <a:pt x="9259" y="3466"/>
                  </a:lnTo>
                  <a:lnTo>
                    <a:pt x="9259" y="3466"/>
                  </a:lnTo>
                  <a:lnTo>
                    <a:pt x="9259" y="3466"/>
                  </a:lnTo>
                  <a:lnTo>
                    <a:pt x="9296" y="3466"/>
                  </a:lnTo>
                  <a:lnTo>
                    <a:pt x="9296" y="3466"/>
                  </a:lnTo>
                  <a:lnTo>
                    <a:pt x="9296" y="3466"/>
                  </a:lnTo>
                  <a:lnTo>
                    <a:pt x="9301" y="3466"/>
                  </a:lnTo>
                  <a:lnTo>
                    <a:pt x="9301" y="3466"/>
                  </a:lnTo>
                  <a:lnTo>
                    <a:pt x="9301" y="3466"/>
                  </a:lnTo>
                  <a:lnTo>
                    <a:pt x="9332" y="3466"/>
                  </a:lnTo>
                  <a:lnTo>
                    <a:pt x="9332" y="3484"/>
                  </a:lnTo>
                  <a:lnTo>
                    <a:pt x="9332" y="3484"/>
                  </a:lnTo>
                  <a:lnTo>
                    <a:pt x="9332" y="3484"/>
                  </a:lnTo>
                  <a:lnTo>
                    <a:pt x="9332" y="3484"/>
                  </a:lnTo>
                  <a:lnTo>
                    <a:pt x="9332" y="3484"/>
                  </a:lnTo>
                  <a:lnTo>
                    <a:pt x="9338" y="3484"/>
                  </a:lnTo>
                  <a:lnTo>
                    <a:pt x="9338" y="3484"/>
                  </a:lnTo>
                  <a:lnTo>
                    <a:pt x="9338" y="3484"/>
                  </a:lnTo>
                  <a:lnTo>
                    <a:pt x="9338" y="3484"/>
                  </a:lnTo>
                  <a:lnTo>
                    <a:pt x="9338" y="3484"/>
                  </a:lnTo>
                  <a:lnTo>
                    <a:pt x="9338" y="3484"/>
                  </a:lnTo>
                  <a:lnTo>
                    <a:pt x="9338" y="3484"/>
                  </a:lnTo>
                  <a:lnTo>
                    <a:pt x="9338" y="3484"/>
                  </a:lnTo>
                  <a:lnTo>
                    <a:pt x="9338" y="3484"/>
                  </a:lnTo>
                  <a:lnTo>
                    <a:pt x="9345" y="3484"/>
                  </a:lnTo>
                  <a:lnTo>
                    <a:pt x="9345" y="3484"/>
                  </a:lnTo>
                  <a:lnTo>
                    <a:pt x="9345" y="3484"/>
                  </a:lnTo>
                  <a:lnTo>
                    <a:pt x="9345" y="3484"/>
                  </a:lnTo>
                  <a:lnTo>
                    <a:pt x="9345" y="3484"/>
                  </a:lnTo>
                  <a:lnTo>
                    <a:pt x="9345" y="3484"/>
                  </a:lnTo>
                  <a:lnTo>
                    <a:pt x="9351" y="3484"/>
                  </a:lnTo>
                  <a:lnTo>
                    <a:pt x="9351" y="3503"/>
                  </a:lnTo>
                  <a:lnTo>
                    <a:pt x="9351" y="3503"/>
                  </a:lnTo>
                  <a:lnTo>
                    <a:pt x="9351" y="3503"/>
                  </a:lnTo>
                  <a:lnTo>
                    <a:pt x="9351" y="3503"/>
                  </a:lnTo>
                  <a:lnTo>
                    <a:pt x="9351" y="3503"/>
                  </a:lnTo>
                  <a:lnTo>
                    <a:pt x="9357" y="3503"/>
                  </a:lnTo>
                  <a:lnTo>
                    <a:pt x="9357" y="3520"/>
                  </a:lnTo>
                  <a:lnTo>
                    <a:pt x="9357" y="3520"/>
                  </a:lnTo>
                  <a:lnTo>
                    <a:pt x="9388" y="3520"/>
                  </a:lnTo>
                  <a:lnTo>
                    <a:pt x="9388" y="3520"/>
                  </a:lnTo>
                  <a:lnTo>
                    <a:pt x="9388" y="3520"/>
                  </a:lnTo>
                  <a:lnTo>
                    <a:pt x="9388" y="3520"/>
                  </a:lnTo>
                  <a:lnTo>
                    <a:pt x="9388" y="3520"/>
                  </a:lnTo>
                  <a:lnTo>
                    <a:pt x="9388" y="3520"/>
                  </a:lnTo>
                  <a:lnTo>
                    <a:pt x="9413" y="3520"/>
                  </a:lnTo>
                  <a:lnTo>
                    <a:pt x="9413" y="3520"/>
                  </a:lnTo>
                  <a:lnTo>
                    <a:pt x="9413" y="3520"/>
                  </a:lnTo>
                  <a:lnTo>
                    <a:pt x="9437" y="3520"/>
                  </a:lnTo>
                  <a:lnTo>
                    <a:pt x="9437" y="3520"/>
                  </a:lnTo>
                  <a:lnTo>
                    <a:pt x="9437" y="3520"/>
                  </a:lnTo>
                  <a:lnTo>
                    <a:pt x="9444" y="3520"/>
                  </a:lnTo>
                  <a:lnTo>
                    <a:pt x="9444" y="3520"/>
                  </a:lnTo>
                  <a:lnTo>
                    <a:pt x="9444" y="3520"/>
                  </a:lnTo>
                  <a:lnTo>
                    <a:pt x="9449" y="3520"/>
                  </a:lnTo>
                  <a:lnTo>
                    <a:pt x="9449" y="3520"/>
                  </a:lnTo>
                  <a:lnTo>
                    <a:pt x="9449" y="3520"/>
                  </a:lnTo>
                  <a:lnTo>
                    <a:pt x="9456" y="3520"/>
                  </a:lnTo>
                  <a:lnTo>
                    <a:pt x="9456" y="3520"/>
                  </a:lnTo>
                  <a:lnTo>
                    <a:pt x="9456" y="3520"/>
                  </a:lnTo>
                  <a:lnTo>
                    <a:pt x="9456" y="3520"/>
                  </a:lnTo>
                  <a:lnTo>
                    <a:pt x="9456" y="3520"/>
                  </a:lnTo>
                  <a:lnTo>
                    <a:pt x="9456" y="3520"/>
                  </a:lnTo>
                  <a:lnTo>
                    <a:pt x="9462" y="3520"/>
                  </a:lnTo>
                  <a:lnTo>
                    <a:pt x="9462" y="3520"/>
                  </a:lnTo>
                  <a:lnTo>
                    <a:pt x="9462" y="3520"/>
                  </a:lnTo>
                  <a:lnTo>
                    <a:pt x="9468" y="3520"/>
                  </a:lnTo>
                  <a:lnTo>
                    <a:pt x="9468" y="3541"/>
                  </a:lnTo>
                  <a:lnTo>
                    <a:pt x="9468" y="3541"/>
                  </a:lnTo>
                  <a:lnTo>
                    <a:pt x="9500" y="3541"/>
                  </a:lnTo>
                  <a:lnTo>
                    <a:pt x="9500" y="3541"/>
                  </a:lnTo>
                  <a:lnTo>
                    <a:pt x="9500" y="3541"/>
                  </a:lnTo>
                  <a:lnTo>
                    <a:pt x="9505" y="3541"/>
                  </a:lnTo>
                  <a:lnTo>
                    <a:pt x="9505" y="3541"/>
                  </a:lnTo>
                  <a:lnTo>
                    <a:pt x="9505" y="3541"/>
                  </a:lnTo>
                  <a:lnTo>
                    <a:pt x="9505" y="3541"/>
                  </a:lnTo>
                  <a:lnTo>
                    <a:pt x="9505" y="3541"/>
                  </a:lnTo>
                  <a:lnTo>
                    <a:pt x="9505" y="3541"/>
                  </a:lnTo>
                  <a:lnTo>
                    <a:pt x="9512" y="3541"/>
                  </a:lnTo>
                  <a:lnTo>
                    <a:pt x="9512" y="3541"/>
                  </a:lnTo>
                  <a:lnTo>
                    <a:pt x="9512" y="3541"/>
                  </a:lnTo>
                  <a:lnTo>
                    <a:pt x="9512" y="3541"/>
                  </a:lnTo>
                  <a:lnTo>
                    <a:pt x="9512" y="3541"/>
                  </a:lnTo>
                  <a:lnTo>
                    <a:pt x="9512" y="3541"/>
                  </a:lnTo>
                  <a:lnTo>
                    <a:pt x="9517" y="3541"/>
                  </a:lnTo>
                  <a:lnTo>
                    <a:pt x="9517" y="3541"/>
                  </a:lnTo>
                  <a:lnTo>
                    <a:pt x="9517" y="3541"/>
                  </a:lnTo>
                  <a:lnTo>
                    <a:pt x="9517" y="3541"/>
                  </a:lnTo>
                  <a:lnTo>
                    <a:pt x="9517" y="3541"/>
                  </a:lnTo>
                  <a:lnTo>
                    <a:pt x="9517" y="3541"/>
                  </a:lnTo>
                  <a:lnTo>
                    <a:pt x="9517" y="3541"/>
                  </a:lnTo>
                  <a:lnTo>
                    <a:pt x="9517" y="3541"/>
                  </a:lnTo>
                  <a:lnTo>
                    <a:pt x="9517" y="3541"/>
                  </a:lnTo>
                  <a:lnTo>
                    <a:pt x="9536" y="3541"/>
                  </a:lnTo>
                  <a:lnTo>
                    <a:pt x="9536" y="3541"/>
                  </a:lnTo>
                  <a:lnTo>
                    <a:pt x="9536" y="3541"/>
                  </a:lnTo>
                  <a:lnTo>
                    <a:pt x="9542" y="3541"/>
                  </a:lnTo>
                  <a:lnTo>
                    <a:pt x="9542" y="3541"/>
                  </a:lnTo>
                  <a:lnTo>
                    <a:pt x="9542" y="3541"/>
                  </a:lnTo>
                  <a:lnTo>
                    <a:pt x="9542" y="3541"/>
                  </a:lnTo>
                  <a:lnTo>
                    <a:pt x="9542" y="3541"/>
                  </a:lnTo>
                  <a:lnTo>
                    <a:pt x="9542" y="3541"/>
                  </a:lnTo>
                  <a:lnTo>
                    <a:pt x="9549" y="3541"/>
                  </a:lnTo>
                  <a:lnTo>
                    <a:pt x="9549" y="3541"/>
                  </a:lnTo>
                  <a:lnTo>
                    <a:pt x="9549" y="3541"/>
                  </a:lnTo>
                  <a:lnTo>
                    <a:pt x="9554" y="3541"/>
                  </a:lnTo>
                  <a:lnTo>
                    <a:pt x="9554" y="3541"/>
                  </a:lnTo>
                  <a:lnTo>
                    <a:pt x="9554" y="3541"/>
                  </a:lnTo>
                  <a:lnTo>
                    <a:pt x="9554" y="3541"/>
                  </a:lnTo>
                  <a:lnTo>
                    <a:pt x="9554" y="3541"/>
                  </a:lnTo>
                  <a:lnTo>
                    <a:pt x="9554" y="3541"/>
                  </a:lnTo>
                  <a:lnTo>
                    <a:pt x="9554" y="3541"/>
                  </a:lnTo>
                  <a:lnTo>
                    <a:pt x="9554" y="3541"/>
                  </a:lnTo>
                  <a:lnTo>
                    <a:pt x="9554" y="3541"/>
                  </a:lnTo>
                  <a:lnTo>
                    <a:pt x="9554" y="3541"/>
                  </a:lnTo>
                  <a:lnTo>
                    <a:pt x="9554" y="3541"/>
                  </a:lnTo>
                  <a:lnTo>
                    <a:pt x="9554" y="3541"/>
                  </a:lnTo>
                  <a:lnTo>
                    <a:pt x="9598" y="3541"/>
                  </a:lnTo>
                  <a:lnTo>
                    <a:pt x="9598" y="3541"/>
                  </a:lnTo>
                  <a:lnTo>
                    <a:pt x="9598" y="3541"/>
                  </a:lnTo>
                  <a:lnTo>
                    <a:pt x="9604" y="3541"/>
                  </a:lnTo>
                  <a:lnTo>
                    <a:pt x="9604" y="3541"/>
                  </a:lnTo>
                  <a:lnTo>
                    <a:pt x="9604" y="3541"/>
                  </a:lnTo>
                  <a:lnTo>
                    <a:pt x="9616" y="3541"/>
                  </a:lnTo>
                  <a:lnTo>
                    <a:pt x="9616" y="3541"/>
                  </a:lnTo>
                  <a:lnTo>
                    <a:pt x="9616" y="3541"/>
                  </a:lnTo>
                  <a:lnTo>
                    <a:pt x="9629" y="3541"/>
                  </a:lnTo>
                  <a:lnTo>
                    <a:pt x="9629" y="3541"/>
                  </a:lnTo>
                  <a:lnTo>
                    <a:pt x="9629" y="3541"/>
                  </a:lnTo>
                  <a:lnTo>
                    <a:pt x="9635" y="3541"/>
                  </a:lnTo>
                  <a:lnTo>
                    <a:pt x="9635" y="3541"/>
                  </a:lnTo>
                  <a:lnTo>
                    <a:pt x="9635" y="3541"/>
                  </a:lnTo>
                  <a:lnTo>
                    <a:pt x="9653" y="3541"/>
                  </a:lnTo>
                  <a:lnTo>
                    <a:pt x="9653" y="3541"/>
                  </a:lnTo>
                  <a:lnTo>
                    <a:pt x="9653" y="3541"/>
                  </a:lnTo>
                  <a:lnTo>
                    <a:pt x="9660" y="3541"/>
                  </a:lnTo>
                  <a:lnTo>
                    <a:pt x="9660" y="3541"/>
                  </a:lnTo>
                  <a:lnTo>
                    <a:pt x="9660" y="3541"/>
                  </a:lnTo>
                  <a:lnTo>
                    <a:pt x="9660" y="3541"/>
                  </a:lnTo>
                  <a:lnTo>
                    <a:pt x="9660" y="3541"/>
                  </a:lnTo>
                  <a:lnTo>
                    <a:pt x="9660" y="3541"/>
                  </a:lnTo>
                  <a:lnTo>
                    <a:pt x="9665" y="3541"/>
                  </a:lnTo>
                  <a:lnTo>
                    <a:pt x="9665" y="3563"/>
                  </a:lnTo>
                  <a:lnTo>
                    <a:pt x="9665" y="3563"/>
                  </a:lnTo>
                  <a:lnTo>
                    <a:pt x="9684" y="3563"/>
                  </a:lnTo>
                  <a:lnTo>
                    <a:pt x="9684" y="3563"/>
                  </a:lnTo>
                  <a:lnTo>
                    <a:pt x="9684" y="3563"/>
                  </a:lnTo>
                  <a:lnTo>
                    <a:pt x="9684" y="3563"/>
                  </a:lnTo>
                  <a:lnTo>
                    <a:pt x="9684" y="3563"/>
                  </a:lnTo>
                  <a:lnTo>
                    <a:pt x="9684" y="3563"/>
                  </a:lnTo>
                  <a:lnTo>
                    <a:pt x="9684" y="3563"/>
                  </a:lnTo>
                  <a:lnTo>
                    <a:pt x="9684" y="3563"/>
                  </a:lnTo>
                  <a:lnTo>
                    <a:pt x="9684" y="3563"/>
                  </a:lnTo>
                  <a:lnTo>
                    <a:pt x="9691" y="3563"/>
                  </a:lnTo>
                  <a:lnTo>
                    <a:pt x="9691" y="3563"/>
                  </a:lnTo>
                  <a:lnTo>
                    <a:pt x="9691" y="3563"/>
                  </a:lnTo>
                  <a:lnTo>
                    <a:pt x="9691" y="3563"/>
                  </a:lnTo>
                  <a:lnTo>
                    <a:pt x="9691" y="3563"/>
                  </a:lnTo>
                  <a:lnTo>
                    <a:pt x="9691" y="3563"/>
                  </a:lnTo>
                  <a:lnTo>
                    <a:pt x="9703" y="3563"/>
                  </a:lnTo>
                  <a:lnTo>
                    <a:pt x="9703" y="3563"/>
                  </a:lnTo>
                  <a:lnTo>
                    <a:pt x="9703" y="3563"/>
                  </a:lnTo>
                  <a:lnTo>
                    <a:pt x="9715" y="3563"/>
                  </a:lnTo>
                  <a:lnTo>
                    <a:pt x="9715" y="3563"/>
                  </a:lnTo>
                  <a:lnTo>
                    <a:pt x="9715" y="3563"/>
                  </a:lnTo>
                  <a:lnTo>
                    <a:pt x="9728" y="3563"/>
                  </a:lnTo>
                  <a:lnTo>
                    <a:pt x="9728" y="3563"/>
                  </a:lnTo>
                  <a:lnTo>
                    <a:pt x="9728" y="3563"/>
                  </a:lnTo>
                  <a:lnTo>
                    <a:pt x="9733" y="3563"/>
                  </a:lnTo>
                  <a:lnTo>
                    <a:pt x="9733" y="3563"/>
                  </a:lnTo>
                  <a:lnTo>
                    <a:pt x="9733" y="3563"/>
                  </a:lnTo>
                  <a:lnTo>
                    <a:pt x="9733" y="3563"/>
                  </a:lnTo>
                  <a:lnTo>
                    <a:pt x="9733" y="3563"/>
                  </a:lnTo>
                  <a:lnTo>
                    <a:pt x="9733" y="3563"/>
                  </a:lnTo>
                  <a:lnTo>
                    <a:pt x="9765" y="3563"/>
                  </a:lnTo>
                  <a:lnTo>
                    <a:pt x="9765" y="3586"/>
                  </a:lnTo>
                  <a:lnTo>
                    <a:pt x="9765" y="3586"/>
                  </a:lnTo>
                  <a:lnTo>
                    <a:pt x="9765" y="3586"/>
                  </a:lnTo>
                  <a:lnTo>
                    <a:pt x="9765" y="3586"/>
                  </a:lnTo>
                  <a:lnTo>
                    <a:pt x="9765" y="3586"/>
                  </a:lnTo>
                  <a:lnTo>
                    <a:pt x="9770" y="3586"/>
                  </a:lnTo>
                  <a:lnTo>
                    <a:pt x="9770" y="3586"/>
                  </a:lnTo>
                  <a:lnTo>
                    <a:pt x="9770" y="3586"/>
                  </a:lnTo>
                  <a:lnTo>
                    <a:pt x="9784" y="3586"/>
                  </a:lnTo>
                  <a:lnTo>
                    <a:pt x="9784" y="3586"/>
                  </a:lnTo>
                  <a:lnTo>
                    <a:pt x="9784" y="3586"/>
                  </a:lnTo>
                  <a:lnTo>
                    <a:pt x="9784" y="3586"/>
                  </a:lnTo>
                  <a:lnTo>
                    <a:pt x="9784" y="3586"/>
                  </a:lnTo>
                  <a:lnTo>
                    <a:pt x="9784" y="3586"/>
                  </a:lnTo>
                  <a:lnTo>
                    <a:pt x="9796" y="3586"/>
                  </a:lnTo>
                  <a:lnTo>
                    <a:pt x="9796" y="3586"/>
                  </a:lnTo>
                  <a:lnTo>
                    <a:pt x="9796" y="3586"/>
                  </a:lnTo>
                  <a:lnTo>
                    <a:pt x="9801" y="3586"/>
                  </a:lnTo>
                  <a:lnTo>
                    <a:pt x="9801" y="3586"/>
                  </a:lnTo>
                  <a:lnTo>
                    <a:pt x="9801" y="3586"/>
                  </a:lnTo>
                  <a:lnTo>
                    <a:pt x="9814" y="3586"/>
                  </a:lnTo>
                  <a:lnTo>
                    <a:pt x="9814" y="3586"/>
                  </a:lnTo>
                  <a:lnTo>
                    <a:pt x="9814" y="3586"/>
                  </a:lnTo>
                  <a:lnTo>
                    <a:pt x="9820" y="3586"/>
                  </a:lnTo>
                  <a:lnTo>
                    <a:pt x="9820" y="3586"/>
                  </a:lnTo>
                  <a:lnTo>
                    <a:pt x="9820" y="3586"/>
                  </a:lnTo>
                  <a:lnTo>
                    <a:pt x="9820" y="3586"/>
                  </a:lnTo>
                  <a:lnTo>
                    <a:pt x="9820" y="3586"/>
                  </a:lnTo>
                  <a:lnTo>
                    <a:pt x="9820" y="3586"/>
                  </a:lnTo>
                  <a:lnTo>
                    <a:pt x="9826" y="3586"/>
                  </a:lnTo>
                  <a:lnTo>
                    <a:pt x="9826" y="3586"/>
                  </a:lnTo>
                  <a:lnTo>
                    <a:pt x="9826" y="3586"/>
                  </a:lnTo>
                  <a:lnTo>
                    <a:pt x="9838" y="3586"/>
                  </a:lnTo>
                  <a:lnTo>
                    <a:pt x="9838" y="3586"/>
                  </a:lnTo>
                  <a:lnTo>
                    <a:pt x="9838" y="3586"/>
                  </a:lnTo>
                  <a:lnTo>
                    <a:pt x="9838" y="3586"/>
                  </a:lnTo>
                  <a:lnTo>
                    <a:pt x="9838" y="3586"/>
                  </a:lnTo>
                  <a:lnTo>
                    <a:pt x="9838" y="3586"/>
                  </a:lnTo>
                  <a:lnTo>
                    <a:pt x="9851" y="3586"/>
                  </a:lnTo>
                  <a:lnTo>
                    <a:pt x="9851" y="3586"/>
                  </a:lnTo>
                  <a:lnTo>
                    <a:pt x="9851" y="3586"/>
                  </a:lnTo>
                  <a:lnTo>
                    <a:pt x="9851" y="3586"/>
                  </a:lnTo>
                  <a:lnTo>
                    <a:pt x="9851" y="3586"/>
                  </a:lnTo>
                  <a:lnTo>
                    <a:pt x="9851" y="3586"/>
                  </a:lnTo>
                  <a:lnTo>
                    <a:pt x="9851" y="3586"/>
                  </a:lnTo>
                  <a:lnTo>
                    <a:pt x="9851" y="3586"/>
                  </a:lnTo>
                  <a:lnTo>
                    <a:pt x="9851" y="3586"/>
                  </a:lnTo>
                  <a:lnTo>
                    <a:pt x="9857" y="3586"/>
                  </a:lnTo>
                  <a:lnTo>
                    <a:pt x="9857" y="3586"/>
                  </a:lnTo>
                  <a:lnTo>
                    <a:pt x="9857" y="3586"/>
                  </a:lnTo>
                  <a:lnTo>
                    <a:pt x="9864" y="3586"/>
                  </a:lnTo>
                  <a:lnTo>
                    <a:pt x="9864" y="3586"/>
                  </a:lnTo>
                  <a:lnTo>
                    <a:pt x="9864" y="3586"/>
                  </a:lnTo>
                  <a:lnTo>
                    <a:pt x="9888" y="3586"/>
                  </a:lnTo>
                  <a:lnTo>
                    <a:pt x="9888" y="3586"/>
                  </a:lnTo>
                  <a:lnTo>
                    <a:pt x="9888" y="3586"/>
                  </a:lnTo>
                  <a:lnTo>
                    <a:pt x="9900" y="3586"/>
                  </a:lnTo>
                  <a:lnTo>
                    <a:pt x="9900" y="3586"/>
                  </a:lnTo>
                  <a:lnTo>
                    <a:pt x="9900" y="3586"/>
                  </a:lnTo>
                  <a:lnTo>
                    <a:pt x="9900" y="3586"/>
                  </a:lnTo>
                  <a:lnTo>
                    <a:pt x="9900" y="3586"/>
                  </a:lnTo>
                  <a:lnTo>
                    <a:pt x="9900" y="3586"/>
                  </a:lnTo>
                  <a:lnTo>
                    <a:pt x="9900" y="3586"/>
                  </a:lnTo>
                  <a:lnTo>
                    <a:pt x="9900" y="3586"/>
                  </a:lnTo>
                  <a:lnTo>
                    <a:pt x="9900" y="3586"/>
                  </a:lnTo>
                  <a:lnTo>
                    <a:pt x="9944" y="3586"/>
                  </a:lnTo>
                  <a:lnTo>
                    <a:pt x="9944" y="3586"/>
                  </a:lnTo>
                  <a:lnTo>
                    <a:pt x="9944" y="3586"/>
                  </a:lnTo>
                  <a:lnTo>
                    <a:pt x="9944" y="3586"/>
                  </a:lnTo>
                  <a:lnTo>
                    <a:pt x="9944" y="3586"/>
                  </a:lnTo>
                  <a:lnTo>
                    <a:pt x="9944" y="3586"/>
                  </a:lnTo>
                  <a:lnTo>
                    <a:pt x="9956" y="3586"/>
                  </a:lnTo>
                  <a:lnTo>
                    <a:pt x="9956" y="3614"/>
                  </a:lnTo>
                  <a:lnTo>
                    <a:pt x="9956" y="3614"/>
                  </a:lnTo>
                  <a:lnTo>
                    <a:pt x="9956" y="3614"/>
                  </a:lnTo>
                  <a:lnTo>
                    <a:pt x="9956" y="3614"/>
                  </a:lnTo>
                  <a:lnTo>
                    <a:pt x="9956" y="3614"/>
                  </a:lnTo>
                  <a:lnTo>
                    <a:pt x="9981" y="3614"/>
                  </a:lnTo>
                  <a:lnTo>
                    <a:pt x="9981" y="3642"/>
                  </a:lnTo>
                  <a:lnTo>
                    <a:pt x="9981" y="3642"/>
                  </a:lnTo>
                  <a:lnTo>
                    <a:pt x="9986" y="3642"/>
                  </a:lnTo>
                  <a:lnTo>
                    <a:pt x="9986" y="3642"/>
                  </a:lnTo>
                  <a:lnTo>
                    <a:pt x="9986" y="3642"/>
                  </a:lnTo>
                  <a:lnTo>
                    <a:pt x="10005" y="3642"/>
                  </a:lnTo>
                  <a:lnTo>
                    <a:pt x="10005" y="3670"/>
                  </a:lnTo>
                  <a:lnTo>
                    <a:pt x="10005" y="3670"/>
                  </a:lnTo>
                  <a:lnTo>
                    <a:pt x="10017" y="3670"/>
                  </a:lnTo>
                  <a:lnTo>
                    <a:pt x="10017" y="3670"/>
                  </a:lnTo>
                  <a:lnTo>
                    <a:pt x="10017" y="3670"/>
                  </a:lnTo>
                  <a:lnTo>
                    <a:pt x="10017" y="3670"/>
                  </a:lnTo>
                  <a:lnTo>
                    <a:pt x="10017" y="3725"/>
                  </a:lnTo>
                  <a:lnTo>
                    <a:pt x="10017" y="3725"/>
                  </a:lnTo>
                  <a:lnTo>
                    <a:pt x="10042" y="3725"/>
                  </a:lnTo>
                  <a:lnTo>
                    <a:pt x="10042" y="3725"/>
                  </a:lnTo>
                  <a:lnTo>
                    <a:pt x="10042" y="3725"/>
                  </a:lnTo>
                  <a:lnTo>
                    <a:pt x="10049" y="3725"/>
                  </a:lnTo>
                  <a:lnTo>
                    <a:pt x="10049" y="3725"/>
                  </a:lnTo>
                  <a:lnTo>
                    <a:pt x="10049" y="3725"/>
                  </a:lnTo>
                  <a:lnTo>
                    <a:pt x="10061" y="3725"/>
                  </a:lnTo>
                  <a:lnTo>
                    <a:pt x="10061" y="3725"/>
                  </a:lnTo>
                  <a:lnTo>
                    <a:pt x="10061" y="3725"/>
                  </a:lnTo>
                  <a:lnTo>
                    <a:pt x="10080" y="3725"/>
                  </a:lnTo>
                  <a:lnTo>
                    <a:pt x="10080" y="3725"/>
                  </a:lnTo>
                  <a:lnTo>
                    <a:pt x="10080" y="3725"/>
                  </a:lnTo>
                  <a:lnTo>
                    <a:pt x="10098" y="3725"/>
                  </a:lnTo>
                  <a:lnTo>
                    <a:pt x="10098" y="3754"/>
                  </a:lnTo>
                  <a:lnTo>
                    <a:pt x="10098" y="3754"/>
                  </a:lnTo>
                  <a:lnTo>
                    <a:pt x="10104" y="3754"/>
                  </a:lnTo>
                  <a:lnTo>
                    <a:pt x="10104" y="3754"/>
                  </a:lnTo>
                  <a:lnTo>
                    <a:pt x="10104" y="3754"/>
                  </a:lnTo>
                  <a:lnTo>
                    <a:pt x="10110" y="3754"/>
                  </a:lnTo>
                  <a:lnTo>
                    <a:pt x="10110" y="3754"/>
                  </a:lnTo>
                  <a:lnTo>
                    <a:pt x="10110" y="3754"/>
                  </a:lnTo>
                  <a:lnTo>
                    <a:pt x="10117" y="3754"/>
                  </a:lnTo>
                  <a:lnTo>
                    <a:pt x="10117" y="3754"/>
                  </a:lnTo>
                  <a:lnTo>
                    <a:pt x="10117" y="3754"/>
                  </a:lnTo>
                  <a:lnTo>
                    <a:pt x="10153" y="3754"/>
                  </a:lnTo>
                  <a:lnTo>
                    <a:pt x="10153" y="3754"/>
                  </a:lnTo>
                  <a:lnTo>
                    <a:pt x="10153" y="3754"/>
                  </a:lnTo>
                  <a:lnTo>
                    <a:pt x="10166" y="3754"/>
                  </a:lnTo>
                  <a:lnTo>
                    <a:pt x="10166" y="3783"/>
                  </a:lnTo>
                  <a:lnTo>
                    <a:pt x="10166" y="3783"/>
                  </a:lnTo>
                  <a:lnTo>
                    <a:pt x="10172" y="3783"/>
                  </a:lnTo>
                  <a:lnTo>
                    <a:pt x="10172" y="3783"/>
                  </a:lnTo>
                  <a:lnTo>
                    <a:pt x="10172" y="3783"/>
                  </a:lnTo>
                  <a:lnTo>
                    <a:pt x="10172" y="3783"/>
                  </a:lnTo>
                  <a:lnTo>
                    <a:pt x="10172" y="3783"/>
                  </a:lnTo>
                  <a:lnTo>
                    <a:pt x="10172" y="3783"/>
                  </a:lnTo>
                  <a:lnTo>
                    <a:pt x="10202" y="3783"/>
                  </a:lnTo>
                  <a:lnTo>
                    <a:pt x="10202" y="3783"/>
                  </a:lnTo>
                  <a:lnTo>
                    <a:pt x="10202" y="3783"/>
                  </a:lnTo>
                  <a:lnTo>
                    <a:pt x="10209" y="3783"/>
                  </a:lnTo>
                  <a:lnTo>
                    <a:pt x="10209" y="3783"/>
                  </a:lnTo>
                  <a:lnTo>
                    <a:pt x="10209" y="3783"/>
                  </a:lnTo>
                  <a:lnTo>
                    <a:pt x="10246" y="3783"/>
                  </a:lnTo>
                  <a:lnTo>
                    <a:pt x="10246" y="3783"/>
                  </a:lnTo>
                  <a:lnTo>
                    <a:pt x="10246" y="3783"/>
                  </a:lnTo>
                  <a:lnTo>
                    <a:pt x="10246" y="3783"/>
                  </a:lnTo>
                  <a:lnTo>
                    <a:pt x="10246" y="3783"/>
                  </a:lnTo>
                  <a:lnTo>
                    <a:pt x="10246" y="3783"/>
                  </a:lnTo>
                  <a:lnTo>
                    <a:pt x="10277" y="3783"/>
                  </a:lnTo>
                  <a:lnTo>
                    <a:pt x="10277" y="3783"/>
                  </a:lnTo>
                  <a:lnTo>
                    <a:pt x="10277" y="3783"/>
                  </a:lnTo>
                  <a:lnTo>
                    <a:pt x="10277" y="3783"/>
                  </a:lnTo>
                  <a:lnTo>
                    <a:pt x="10277" y="3783"/>
                  </a:lnTo>
                  <a:lnTo>
                    <a:pt x="10277" y="3783"/>
                  </a:lnTo>
                  <a:lnTo>
                    <a:pt x="10289" y="3783"/>
                  </a:lnTo>
                  <a:lnTo>
                    <a:pt x="10289" y="3783"/>
                  </a:lnTo>
                  <a:lnTo>
                    <a:pt x="10289" y="3783"/>
                  </a:lnTo>
                  <a:lnTo>
                    <a:pt x="10295" y="3783"/>
                  </a:lnTo>
                  <a:lnTo>
                    <a:pt x="10295" y="3783"/>
                  </a:lnTo>
                  <a:lnTo>
                    <a:pt x="10295" y="3783"/>
                  </a:lnTo>
                  <a:lnTo>
                    <a:pt x="10301" y="3783"/>
                  </a:lnTo>
                  <a:lnTo>
                    <a:pt x="10301" y="3783"/>
                  </a:lnTo>
                  <a:lnTo>
                    <a:pt x="10301" y="3783"/>
                  </a:lnTo>
                  <a:lnTo>
                    <a:pt x="10314" y="3783"/>
                  </a:lnTo>
                  <a:lnTo>
                    <a:pt x="10314" y="3783"/>
                  </a:lnTo>
                  <a:lnTo>
                    <a:pt x="10314" y="3783"/>
                  </a:lnTo>
                  <a:lnTo>
                    <a:pt x="10320" y="3783"/>
                  </a:lnTo>
                  <a:lnTo>
                    <a:pt x="10320" y="3783"/>
                  </a:lnTo>
                  <a:lnTo>
                    <a:pt x="10320" y="3783"/>
                  </a:lnTo>
                  <a:lnTo>
                    <a:pt x="10333" y="3783"/>
                  </a:lnTo>
                  <a:lnTo>
                    <a:pt x="10333" y="3783"/>
                  </a:lnTo>
                  <a:lnTo>
                    <a:pt x="10333" y="3783"/>
                  </a:lnTo>
                  <a:lnTo>
                    <a:pt x="10357" y="3783"/>
                  </a:lnTo>
                  <a:lnTo>
                    <a:pt x="10357" y="3783"/>
                  </a:lnTo>
                  <a:lnTo>
                    <a:pt x="10357" y="3783"/>
                  </a:lnTo>
                  <a:lnTo>
                    <a:pt x="10363" y="3783"/>
                  </a:lnTo>
                  <a:lnTo>
                    <a:pt x="10363" y="3783"/>
                  </a:lnTo>
                  <a:lnTo>
                    <a:pt x="10363" y="3783"/>
                  </a:lnTo>
                  <a:lnTo>
                    <a:pt x="10376" y="3783"/>
                  </a:lnTo>
                  <a:lnTo>
                    <a:pt x="10376" y="3818"/>
                  </a:lnTo>
                  <a:lnTo>
                    <a:pt x="10376" y="3818"/>
                  </a:lnTo>
                  <a:lnTo>
                    <a:pt x="10376" y="3818"/>
                  </a:lnTo>
                  <a:lnTo>
                    <a:pt x="10376" y="3818"/>
                  </a:lnTo>
                  <a:lnTo>
                    <a:pt x="10376" y="3818"/>
                  </a:lnTo>
                  <a:lnTo>
                    <a:pt x="10376" y="3818"/>
                  </a:lnTo>
                  <a:lnTo>
                    <a:pt x="10376" y="3818"/>
                  </a:lnTo>
                  <a:lnTo>
                    <a:pt x="10376" y="3818"/>
                  </a:lnTo>
                  <a:lnTo>
                    <a:pt x="10376" y="3818"/>
                  </a:lnTo>
                  <a:lnTo>
                    <a:pt x="10376" y="3818"/>
                  </a:lnTo>
                  <a:lnTo>
                    <a:pt x="10376" y="3818"/>
                  </a:lnTo>
                  <a:lnTo>
                    <a:pt x="10376" y="3818"/>
                  </a:lnTo>
                  <a:lnTo>
                    <a:pt x="10376" y="3818"/>
                  </a:lnTo>
                  <a:lnTo>
                    <a:pt x="10376" y="3818"/>
                  </a:lnTo>
                  <a:lnTo>
                    <a:pt x="10406" y="3818"/>
                  </a:lnTo>
                  <a:lnTo>
                    <a:pt x="10406" y="3818"/>
                  </a:lnTo>
                  <a:lnTo>
                    <a:pt x="10406" y="3818"/>
                  </a:lnTo>
                  <a:lnTo>
                    <a:pt x="10413" y="3818"/>
                  </a:lnTo>
                  <a:lnTo>
                    <a:pt x="10413" y="3854"/>
                  </a:lnTo>
                  <a:lnTo>
                    <a:pt x="10413" y="3854"/>
                  </a:lnTo>
                  <a:lnTo>
                    <a:pt x="10431" y="3854"/>
                  </a:lnTo>
                  <a:lnTo>
                    <a:pt x="10431" y="3854"/>
                  </a:lnTo>
                  <a:lnTo>
                    <a:pt x="10431" y="3854"/>
                  </a:lnTo>
                  <a:lnTo>
                    <a:pt x="10444" y="3854"/>
                  </a:lnTo>
                  <a:lnTo>
                    <a:pt x="10444" y="3854"/>
                  </a:lnTo>
                  <a:lnTo>
                    <a:pt x="10444" y="3854"/>
                  </a:lnTo>
                  <a:lnTo>
                    <a:pt x="10444" y="3854"/>
                  </a:lnTo>
                  <a:lnTo>
                    <a:pt x="10444" y="3854"/>
                  </a:lnTo>
                  <a:lnTo>
                    <a:pt x="10444" y="3854"/>
                  </a:lnTo>
                  <a:lnTo>
                    <a:pt x="10486" y="3854"/>
                  </a:lnTo>
                  <a:lnTo>
                    <a:pt x="10486" y="3891"/>
                  </a:lnTo>
                  <a:lnTo>
                    <a:pt x="10486" y="3891"/>
                  </a:lnTo>
                  <a:lnTo>
                    <a:pt x="10493" y="3891"/>
                  </a:lnTo>
                  <a:lnTo>
                    <a:pt x="10493" y="3891"/>
                  </a:lnTo>
                  <a:lnTo>
                    <a:pt x="10493" y="3891"/>
                  </a:lnTo>
                  <a:lnTo>
                    <a:pt x="10499" y="3891"/>
                  </a:lnTo>
                  <a:lnTo>
                    <a:pt x="10499" y="3891"/>
                  </a:lnTo>
                  <a:lnTo>
                    <a:pt x="10499" y="3891"/>
                  </a:lnTo>
                  <a:lnTo>
                    <a:pt x="10505" y="3891"/>
                  </a:lnTo>
                  <a:lnTo>
                    <a:pt x="10505" y="3891"/>
                  </a:lnTo>
                  <a:lnTo>
                    <a:pt x="10505" y="3891"/>
                  </a:lnTo>
                  <a:lnTo>
                    <a:pt x="10505" y="3891"/>
                  </a:lnTo>
                  <a:lnTo>
                    <a:pt x="10505" y="3891"/>
                  </a:lnTo>
                  <a:lnTo>
                    <a:pt x="10505" y="3891"/>
                  </a:lnTo>
                  <a:lnTo>
                    <a:pt x="10542" y="3891"/>
                  </a:lnTo>
                  <a:lnTo>
                    <a:pt x="10542" y="3891"/>
                  </a:lnTo>
                  <a:lnTo>
                    <a:pt x="10542" y="3891"/>
                  </a:lnTo>
                  <a:lnTo>
                    <a:pt x="10549" y="3891"/>
                  </a:lnTo>
                  <a:lnTo>
                    <a:pt x="10549" y="3891"/>
                  </a:lnTo>
                  <a:lnTo>
                    <a:pt x="10549" y="3891"/>
                  </a:lnTo>
                  <a:lnTo>
                    <a:pt x="10549" y="3891"/>
                  </a:lnTo>
                  <a:lnTo>
                    <a:pt x="10549" y="3891"/>
                  </a:lnTo>
                  <a:lnTo>
                    <a:pt x="10549" y="3891"/>
                  </a:lnTo>
                  <a:lnTo>
                    <a:pt x="10554" y="3891"/>
                  </a:lnTo>
                  <a:lnTo>
                    <a:pt x="10554" y="3931"/>
                  </a:lnTo>
                  <a:lnTo>
                    <a:pt x="10554" y="3931"/>
                  </a:lnTo>
                  <a:lnTo>
                    <a:pt x="10554" y="3931"/>
                  </a:lnTo>
                  <a:lnTo>
                    <a:pt x="10554" y="3931"/>
                  </a:lnTo>
                  <a:lnTo>
                    <a:pt x="10554" y="3931"/>
                  </a:lnTo>
                  <a:lnTo>
                    <a:pt x="10567" y="3931"/>
                  </a:lnTo>
                  <a:lnTo>
                    <a:pt x="10567" y="3971"/>
                  </a:lnTo>
                  <a:lnTo>
                    <a:pt x="10567" y="3971"/>
                  </a:lnTo>
                  <a:lnTo>
                    <a:pt x="10592" y="3971"/>
                  </a:lnTo>
                  <a:lnTo>
                    <a:pt x="10592" y="3971"/>
                  </a:lnTo>
                  <a:lnTo>
                    <a:pt x="10592" y="3971"/>
                  </a:lnTo>
                  <a:lnTo>
                    <a:pt x="10598" y="3971"/>
                  </a:lnTo>
                  <a:lnTo>
                    <a:pt x="10598" y="3971"/>
                  </a:lnTo>
                  <a:lnTo>
                    <a:pt x="10598" y="3971"/>
                  </a:lnTo>
                  <a:lnTo>
                    <a:pt x="10617" y="3971"/>
                  </a:lnTo>
                  <a:lnTo>
                    <a:pt x="10617" y="3971"/>
                  </a:lnTo>
                  <a:lnTo>
                    <a:pt x="10617" y="3971"/>
                  </a:lnTo>
                  <a:lnTo>
                    <a:pt x="10617" y="3971"/>
                  </a:lnTo>
                  <a:lnTo>
                    <a:pt x="10617" y="3971"/>
                  </a:lnTo>
                  <a:lnTo>
                    <a:pt x="10617" y="3971"/>
                  </a:lnTo>
                  <a:lnTo>
                    <a:pt x="10647" y="3971"/>
                  </a:lnTo>
                  <a:lnTo>
                    <a:pt x="10647" y="3971"/>
                  </a:lnTo>
                  <a:lnTo>
                    <a:pt x="10647" y="3971"/>
                  </a:lnTo>
                  <a:lnTo>
                    <a:pt x="10671" y="3971"/>
                  </a:lnTo>
                  <a:lnTo>
                    <a:pt x="10671" y="3971"/>
                  </a:lnTo>
                  <a:lnTo>
                    <a:pt x="10671" y="3971"/>
                  </a:lnTo>
                  <a:lnTo>
                    <a:pt x="10678" y="3971"/>
                  </a:lnTo>
                  <a:lnTo>
                    <a:pt x="10678" y="3971"/>
                  </a:lnTo>
                  <a:lnTo>
                    <a:pt x="10678" y="3971"/>
                  </a:lnTo>
                  <a:lnTo>
                    <a:pt x="10702" y="3971"/>
                  </a:lnTo>
                  <a:lnTo>
                    <a:pt x="10702" y="3971"/>
                  </a:lnTo>
                  <a:lnTo>
                    <a:pt x="10702" y="3971"/>
                  </a:lnTo>
                  <a:lnTo>
                    <a:pt x="10715" y="3971"/>
                  </a:lnTo>
                  <a:lnTo>
                    <a:pt x="10715" y="3971"/>
                  </a:lnTo>
                  <a:lnTo>
                    <a:pt x="10715" y="3971"/>
                  </a:lnTo>
                  <a:lnTo>
                    <a:pt x="10715" y="3971"/>
                  </a:lnTo>
                  <a:lnTo>
                    <a:pt x="10715" y="3971"/>
                  </a:lnTo>
                  <a:lnTo>
                    <a:pt x="10715" y="3971"/>
                  </a:lnTo>
                  <a:lnTo>
                    <a:pt x="10721" y="3971"/>
                  </a:lnTo>
                  <a:lnTo>
                    <a:pt x="10721" y="3971"/>
                  </a:lnTo>
                  <a:lnTo>
                    <a:pt x="10721" y="3971"/>
                  </a:lnTo>
                  <a:lnTo>
                    <a:pt x="10721" y="3971"/>
                  </a:lnTo>
                  <a:lnTo>
                    <a:pt x="10721" y="3971"/>
                  </a:lnTo>
                  <a:lnTo>
                    <a:pt x="10721" y="3971"/>
                  </a:lnTo>
                  <a:lnTo>
                    <a:pt x="10727" y="3971"/>
                  </a:lnTo>
                  <a:lnTo>
                    <a:pt x="10727" y="3971"/>
                  </a:lnTo>
                  <a:lnTo>
                    <a:pt x="10727" y="3971"/>
                  </a:lnTo>
                  <a:lnTo>
                    <a:pt x="10739" y="3971"/>
                  </a:lnTo>
                  <a:lnTo>
                    <a:pt x="10739" y="3971"/>
                  </a:lnTo>
                  <a:lnTo>
                    <a:pt x="10739" y="3971"/>
                  </a:lnTo>
                  <a:lnTo>
                    <a:pt x="10746" y="3971"/>
                  </a:lnTo>
                  <a:lnTo>
                    <a:pt x="10746" y="4020"/>
                  </a:lnTo>
                  <a:lnTo>
                    <a:pt x="10746" y="4020"/>
                  </a:lnTo>
                  <a:lnTo>
                    <a:pt x="10753" y="4020"/>
                  </a:lnTo>
                  <a:lnTo>
                    <a:pt x="10753" y="4020"/>
                  </a:lnTo>
                  <a:lnTo>
                    <a:pt x="10753" y="4020"/>
                  </a:lnTo>
                  <a:lnTo>
                    <a:pt x="10758" y="4020"/>
                  </a:lnTo>
                  <a:lnTo>
                    <a:pt x="10758" y="4020"/>
                  </a:lnTo>
                  <a:lnTo>
                    <a:pt x="10758" y="4020"/>
                  </a:lnTo>
                  <a:lnTo>
                    <a:pt x="10777" y="4020"/>
                  </a:lnTo>
                  <a:lnTo>
                    <a:pt x="10777" y="4020"/>
                  </a:lnTo>
                  <a:lnTo>
                    <a:pt x="10777" y="4020"/>
                  </a:lnTo>
                  <a:lnTo>
                    <a:pt x="10814" y="4020"/>
                  </a:lnTo>
                  <a:lnTo>
                    <a:pt x="10814" y="4020"/>
                  </a:lnTo>
                  <a:lnTo>
                    <a:pt x="10814" y="4020"/>
                  </a:lnTo>
                  <a:lnTo>
                    <a:pt x="10820" y="4020"/>
                  </a:lnTo>
                  <a:lnTo>
                    <a:pt x="10820" y="4020"/>
                  </a:lnTo>
                  <a:lnTo>
                    <a:pt x="10820" y="4020"/>
                  </a:lnTo>
                  <a:lnTo>
                    <a:pt x="10863" y="4020"/>
                  </a:lnTo>
                  <a:lnTo>
                    <a:pt x="10863" y="4020"/>
                  </a:lnTo>
                  <a:lnTo>
                    <a:pt x="10863" y="4020"/>
                  </a:lnTo>
                  <a:lnTo>
                    <a:pt x="10882" y="4020"/>
                  </a:lnTo>
                  <a:lnTo>
                    <a:pt x="10882" y="4020"/>
                  </a:lnTo>
                  <a:lnTo>
                    <a:pt x="10882" y="4020"/>
                  </a:lnTo>
                  <a:lnTo>
                    <a:pt x="10887" y="4020"/>
                  </a:lnTo>
                  <a:lnTo>
                    <a:pt x="10887" y="4020"/>
                  </a:lnTo>
                  <a:lnTo>
                    <a:pt x="10887" y="4020"/>
                  </a:lnTo>
                  <a:lnTo>
                    <a:pt x="10900" y="4020"/>
                  </a:lnTo>
                  <a:lnTo>
                    <a:pt x="10900" y="4020"/>
                  </a:lnTo>
                  <a:lnTo>
                    <a:pt x="10900" y="4020"/>
                  </a:lnTo>
                  <a:lnTo>
                    <a:pt x="10913" y="4020"/>
                  </a:lnTo>
                  <a:lnTo>
                    <a:pt x="10913" y="4020"/>
                  </a:lnTo>
                  <a:lnTo>
                    <a:pt x="10913" y="4020"/>
                  </a:lnTo>
                  <a:lnTo>
                    <a:pt x="10918" y="4020"/>
                  </a:lnTo>
                  <a:lnTo>
                    <a:pt x="10918" y="4020"/>
                  </a:lnTo>
                  <a:lnTo>
                    <a:pt x="10918" y="4020"/>
                  </a:lnTo>
                  <a:lnTo>
                    <a:pt x="10950" y="4020"/>
                  </a:lnTo>
                  <a:lnTo>
                    <a:pt x="10950" y="4020"/>
                  </a:lnTo>
                  <a:lnTo>
                    <a:pt x="10950" y="4020"/>
                  </a:lnTo>
                  <a:lnTo>
                    <a:pt x="10962" y="4020"/>
                  </a:lnTo>
                  <a:lnTo>
                    <a:pt x="10962" y="4020"/>
                  </a:lnTo>
                  <a:lnTo>
                    <a:pt x="10962" y="4020"/>
                  </a:lnTo>
                  <a:lnTo>
                    <a:pt x="10969" y="4020"/>
                  </a:lnTo>
                  <a:lnTo>
                    <a:pt x="10969" y="4020"/>
                  </a:lnTo>
                  <a:lnTo>
                    <a:pt x="10969" y="4020"/>
                  </a:lnTo>
                  <a:lnTo>
                    <a:pt x="10969" y="4020"/>
                  </a:lnTo>
                  <a:lnTo>
                    <a:pt x="10969" y="4020"/>
                  </a:lnTo>
                  <a:lnTo>
                    <a:pt x="10969" y="4020"/>
                  </a:lnTo>
                  <a:lnTo>
                    <a:pt x="11005" y="4020"/>
                  </a:lnTo>
                  <a:lnTo>
                    <a:pt x="11005" y="4020"/>
                  </a:lnTo>
                  <a:lnTo>
                    <a:pt x="11005" y="4020"/>
                  </a:lnTo>
                  <a:lnTo>
                    <a:pt x="11023" y="4020"/>
                  </a:lnTo>
                  <a:lnTo>
                    <a:pt x="11023" y="4020"/>
                  </a:lnTo>
                  <a:lnTo>
                    <a:pt x="11023" y="4020"/>
                  </a:lnTo>
                  <a:lnTo>
                    <a:pt x="11023" y="4020"/>
                  </a:lnTo>
                  <a:lnTo>
                    <a:pt x="11023" y="4020"/>
                  </a:lnTo>
                  <a:lnTo>
                    <a:pt x="11023" y="4020"/>
                  </a:lnTo>
                  <a:lnTo>
                    <a:pt x="11061" y="4020"/>
                  </a:lnTo>
                  <a:lnTo>
                    <a:pt x="11061" y="4020"/>
                  </a:lnTo>
                  <a:lnTo>
                    <a:pt x="11061" y="4020"/>
                  </a:lnTo>
                  <a:lnTo>
                    <a:pt x="11073" y="4020"/>
                  </a:lnTo>
                  <a:lnTo>
                    <a:pt x="11073" y="4020"/>
                  </a:lnTo>
                  <a:lnTo>
                    <a:pt x="11073" y="4020"/>
                  </a:lnTo>
                  <a:lnTo>
                    <a:pt x="11086" y="4020"/>
                  </a:lnTo>
                  <a:lnTo>
                    <a:pt x="11086" y="4020"/>
                  </a:lnTo>
                  <a:lnTo>
                    <a:pt x="11086" y="4020"/>
                  </a:lnTo>
                  <a:lnTo>
                    <a:pt x="11110" y="4020"/>
                  </a:lnTo>
                  <a:lnTo>
                    <a:pt x="11110" y="4020"/>
                  </a:lnTo>
                  <a:lnTo>
                    <a:pt x="11110" y="4020"/>
                  </a:lnTo>
                  <a:lnTo>
                    <a:pt x="11129" y="4020"/>
                  </a:lnTo>
                  <a:lnTo>
                    <a:pt x="11129" y="4020"/>
                  </a:lnTo>
                  <a:lnTo>
                    <a:pt x="11129" y="4020"/>
                  </a:lnTo>
                  <a:lnTo>
                    <a:pt x="11153" y="4020"/>
                  </a:lnTo>
                  <a:lnTo>
                    <a:pt x="11153" y="4020"/>
                  </a:lnTo>
                  <a:lnTo>
                    <a:pt x="11153" y="4020"/>
                  </a:lnTo>
                  <a:lnTo>
                    <a:pt x="11166" y="4020"/>
                  </a:lnTo>
                  <a:lnTo>
                    <a:pt x="11166" y="4020"/>
                  </a:lnTo>
                  <a:lnTo>
                    <a:pt x="11166" y="4020"/>
                  </a:lnTo>
                  <a:lnTo>
                    <a:pt x="11166" y="4020"/>
                  </a:lnTo>
                  <a:lnTo>
                    <a:pt x="11166" y="4020"/>
                  </a:lnTo>
                  <a:lnTo>
                    <a:pt x="11166" y="4020"/>
                  </a:lnTo>
                  <a:lnTo>
                    <a:pt x="11190" y="4020"/>
                  </a:lnTo>
                  <a:lnTo>
                    <a:pt x="11190" y="4020"/>
                  </a:lnTo>
                  <a:lnTo>
                    <a:pt x="11190" y="4020"/>
                  </a:lnTo>
                  <a:lnTo>
                    <a:pt x="11239" y="4020"/>
                  </a:lnTo>
                  <a:lnTo>
                    <a:pt x="11239" y="4020"/>
                  </a:lnTo>
                  <a:lnTo>
                    <a:pt x="11239" y="4020"/>
                  </a:lnTo>
                  <a:lnTo>
                    <a:pt x="11239" y="4020"/>
                  </a:lnTo>
                  <a:lnTo>
                    <a:pt x="11239" y="4020"/>
                  </a:lnTo>
                  <a:lnTo>
                    <a:pt x="11239" y="4020"/>
                  </a:lnTo>
                  <a:lnTo>
                    <a:pt x="11246" y="4020"/>
                  </a:lnTo>
                  <a:lnTo>
                    <a:pt x="11246" y="4020"/>
                  </a:lnTo>
                  <a:lnTo>
                    <a:pt x="11246" y="4020"/>
                  </a:lnTo>
                  <a:lnTo>
                    <a:pt x="11283" y="4020"/>
                  </a:lnTo>
                  <a:lnTo>
                    <a:pt x="11283" y="4020"/>
                  </a:lnTo>
                  <a:lnTo>
                    <a:pt x="11283" y="4020"/>
                  </a:lnTo>
                  <a:lnTo>
                    <a:pt x="11314" y="4020"/>
                  </a:lnTo>
                  <a:lnTo>
                    <a:pt x="11314" y="4020"/>
                  </a:lnTo>
                  <a:lnTo>
                    <a:pt x="11314" y="4020"/>
                  </a:lnTo>
                  <a:lnTo>
                    <a:pt x="11332" y="4020"/>
                  </a:lnTo>
                  <a:lnTo>
                    <a:pt x="11332" y="4020"/>
                  </a:lnTo>
                  <a:lnTo>
                    <a:pt x="11332" y="4020"/>
                  </a:lnTo>
                  <a:lnTo>
                    <a:pt x="11332" y="4020"/>
                  </a:lnTo>
                  <a:lnTo>
                    <a:pt x="11332" y="4020"/>
                  </a:lnTo>
                  <a:lnTo>
                    <a:pt x="11332" y="4020"/>
                  </a:lnTo>
                  <a:lnTo>
                    <a:pt x="11345" y="4020"/>
                  </a:lnTo>
                  <a:lnTo>
                    <a:pt x="11345" y="4020"/>
                  </a:lnTo>
                  <a:lnTo>
                    <a:pt x="11345" y="4020"/>
                  </a:lnTo>
                  <a:lnTo>
                    <a:pt x="11375" y="4020"/>
                  </a:lnTo>
                  <a:lnTo>
                    <a:pt x="11375" y="4020"/>
                  </a:lnTo>
                  <a:lnTo>
                    <a:pt x="11375" y="4020"/>
                  </a:lnTo>
                  <a:lnTo>
                    <a:pt x="11382" y="4020"/>
                  </a:lnTo>
                  <a:lnTo>
                    <a:pt x="11382" y="4020"/>
                  </a:lnTo>
                  <a:lnTo>
                    <a:pt x="11382" y="4020"/>
                  </a:lnTo>
                  <a:lnTo>
                    <a:pt x="11412" y="4020"/>
                  </a:lnTo>
                  <a:lnTo>
                    <a:pt x="11412" y="4020"/>
                  </a:lnTo>
                  <a:lnTo>
                    <a:pt x="11412" y="4020"/>
                  </a:lnTo>
                  <a:lnTo>
                    <a:pt x="11419" y="4020"/>
                  </a:lnTo>
                  <a:lnTo>
                    <a:pt x="11419" y="4020"/>
                  </a:lnTo>
                  <a:lnTo>
                    <a:pt x="11419" y="4020"/>
                  </a:lnTo>
                  <a:lnTo>
                    <a:pt x="11431" y="4020"/>
                  </a:lnTo>
                  <a:lnTo>
                    <a:pt x="11431" y="4020"/>
                  </a:lnTo>
                  <a:lnTo>
                    <a:pt x="11431" y="4020"/>
                  </a:lnTo>
                  <a:lnTo>
                    <a:pt x="11450" y="4020"/>
                  </a:lnTo>
                  <a:lnTo>
                    <a:pt x="11450" y="4020"/>
                  </a:lnTo>
                  <a:lnTo>
                    <a:pt x="11450" y="4020"/>
                  </a:lnTo>
                  <a:lnTo>
                    <a:pt x="11462" y="4020"/>
                  </a:lnTo>
                  <a:lnTo>
                    <a:pt x="11462" y="4020"/>
                  </a:lnTo>
                  <a:lnTo>
                    <a:pt x="11462" y="4020"/>
                  </a:lnTo>
                  <a:lnTo>
                    <a:pt x="11511" y="4020"/>
                  </a:lnTo>
                  <a:lnTo>
                    <a:pt x="11511" y="4020"/>
                  </a:lnTo>
                  <a:lnTo>
                    <a:pt x="11511" y="4020"/>
                  </a:lnTo>
                  <a:lnTo>
                    <a:pt x="11523" y="4020"/>
                  </a:lnTo>
                  <a:lnTo>
                    <a:pt x="11523" y="4020"/>
                  </a:lnTo>
                  <a:lnTo>
                    <a:pt x="11523" y="4020"/>
                  </a:lnTo>
                  <a:lnTo>
                    <a:pt x="11542" y="4020"/>
                  </a:lnTo>
                  <a:lnTo>
                    <a:pt x="11542" y="4020"/>
                  </a:lnTo>
                  <a:lnTo>
                    <a:pt x="11542" y="4020"/>
                  </a:lnTo>
                  <a:lnTo>
                    <a:pt x="11542" y="4020"/>
                  </a:lnTo>
                  <a:lnTo>
                    <a:pt x="11542" y="4020"/>
                  </a:lnTo>
                  <a:lnTo>
                    <a:pt x="11542" y="4020"/>
                  </a:lnTo>
                  <a:lnTo>
                    <a:pt x="11542" y="4020"/>
                  </a:lnTo>
                  <a:lnTo>
                    <a:pt x="11542" y="4020"/>
                  </a:lnTo>
                  <a:lnTo>
                    <a:pt x="11542" y="4020"/>
                  </a:lnTo>
                  <a:lnTo>
                    <a:pt x="11579" y="4020"/>
                  </a:lnTo>
                  <a:lnTo>
                    <a:pt x="11579" y="4020"/>
                  </a:lnTo>
                  <a:lnTo>
                    <a:pt x="11579" y="4020"/>
                  </a:lnTo>
                  <a:lnTo>
                    <a:pt x="11610" y="4020"/>
                  </a:lnTo>
                  <a:lnTo>
                    <a:pt x="11610" y="4020"/>
                  </a:lnTo>
                  <a:lnTo>
                    <a:pt x="11610" y="4020"/>
                  </a:lnTo>
                  <a:lnTo>
                    <a:pt x="11610" y="4020"/>
                  </a:lnTo>
                  <a:lnTo>
                    <a:pt x="11610" y="4020"/>
                  </a:lnTo>
                  <a:lnTo>
                    <a:pt x="11610" y="4020"/>
                  </a:lnTo>
                  <a:lnTo>
                    <a:pt x="11610" y="4020"/>
                  </a:lnTo>
                  <a:lnTo>
                    <a:pt x="11610" y="4020"/>
                  </a:lnTo>
                  <a:lnTo>
                    <a:pt x="11610" y="4020"/>
                  </a:lnTo>
                  <a:lnTo>
                    <a:pt x="11635" y="4020"/>
                  </a:lnTo>
                  <a:lnTo>
                    <a:pt x="11635" y="4020"/>
                  </a:lnTo>
                  <a:lnTo>
                    <a:pt x="11635" y="4020"/>
                  </a:lnTo>
                  <a:lnTo>
                    <a:pt x="11654" y="4020"/>
                  </a:lnTo>
                  <a:lnTo>
                    <a:pt x="11654" y="4020"/>
                  </a:lnTo>
                  <a:lnTo>
                    <a:pt x="11654" y="4020"/>
                  </a:lnTo>
                  <a:lnTo>
                    <a:pt x="11671" y="4020"/>
                  </a:lnTo>
                  <a:lnTo>
                    <a:pt x="11671" y="4020"/>
                  </a:lnTo>
                  <a:lnTo>
                    <a:pt x="11671" y="4020"/>
                  </a:lnTo>
                  <a:lnTo>
                    <a:pt x="11703" y="4020"/>
                  </a:lnTo>
                  <a:lnTo>
                    <a:pt x="11703" y="4020"/>
                  </a:lnTo>
                  <a:lnTo>
                    <a:pt x="11703" y="4020"/>
                  </a:lnTo>
                  <a:lnTo>
                    <a:pt x="11703" y="4020"/>
                  </a:lnTo>
                  <a:lnTo>
                    <a:pt x="11703" y="4020"/>
                  </a:lnTo>
                  <a:lnTo>
                    <a:pt x="11703" y="4020"/>
                  </a:lnTo>
                  <a:lnTo>
                    <a:pt x="11703" y="4020"/>
                  </a:lnTo>
                  <a:lnTo>
                    <a:pt x="11703" y="4020"/>
                  </a:lnTo>
                  <a:lnTo>
                    <a:pt x="11703" y="4020"/>
                  </a:lnTo>
                  <a:lnTo>
                    <a:pt x="11727" y="4020"/>
                  </a:lnTo>
                  <a:lnTo>
                    <a:pt x="11727" y="4020"/>
                  </a:lnTo>
                  <a:lnTo>
                    <a:pt x="11727" y="4020"/>
                  </a:lnTo>
                  <a:lnTo>
                    <a:pt x="11758" y="4020"/>
                  </a:lnTo>
                  <a:lnTo>
                    <a:pt x="11758" y="4020"/>
                  </a:lnTo>
                  <a:lnTo>
                    <a:pt x="11758" y="4020"/>
                  </a:lnTo>
                  <a:lnTo>
                    <a:pt x="11777" y="4020"/>
                  </a:lnTo>
                  <a:lnTo>
                    <a:pt x="11777" y="4020"/>
                  </a:lnTo>
                  <a:lnTo>
                    <a:pt x="11777" y="4020"/>
                  </a:lnTo>
                  <a:lnTo>
                    <a:pt x="11807" y="4020"/>
                  </a:lnTo>
                  <a:lnTo>
                    <a:pt x="11807" y="4020"/>
                  </a:lnTo>
                  <a:lnTo>
                    <a:pt x="11807" y="4020"/>
                  </a:lnTo>
                  <a:lnTo>
                    <a:pt x="11819" y="4020"/>
                  </a:lnTo>
                  <a:lnTo>
                    <a:pt x="11819" y="4020"/>
                  </a:lnTo>
                  <a:lnTo>
                    <a:pt x="11819" y="4020"/>
                  </a:lnTo>
                  <a:lnTo>
                    <a:pt x="11844" y="4020"/>
                  </a:lnTo>
                  <a:lnTo>
                    <a:pt x="11844" y="4020"/>
                  </a:lnTo>
                  <a:lnTo>
                    <a:pt x="11844" y="4020"/>
                  </a:lnTo>
                  <a:lnTo>
                    <a:pt x="11887" y="4020"/>
                  </a:lnTo>
                  <a:lnTo>
                    <a:pt x="11887" y="4020"/>
                  </a:lnTo>
                  <a:lnTo>
                    <a:pt x="11887" y="4020"/>
                  </a:lnTo>
                  <a:lnTo>
                    <a:pt x="11924" y="4020"/>
                  </a:lnTo>
                  <a:lnTo>
                    <a:pt x="11924" y="4020"/>
                  </a:lnTo>
                  <a:lnTo>
                    <a:pt x="11924" y="4020"/>
                  </a:lnTo>
                  <a:lnTo>
                    <a:pt x="11924" y="4020"/>
                  </a:lnTo>
                  <a:lnTo>
                    <a:pt x="11924" y="4020"/>
                  </a:lnTo>
                  <a:lnTo>
                    <a:pt x="11924" y="4020"/>
                  </a:lnTo>
                  <a:lnTo>
                    <a:pt x="11943" y="4020"/>
                  </a:lnTo>
                  <a:lnTo>
                    <a:pt x="11943" y="4020"/>
                  </a:lnTo>
                  <a:lnTo>
                    <a:pt x="11943" y="4020"/>
                  </a:lnTo>
                  <a:lnTo>
                    <a:pt x="11999" y="4020"/>
                  </a:lnTo>
                  <a:lnTo>
                    <a:pt x="11999" y="4020"/>
                  </a:lnTo>
                  <a:lnTo>
                    <a:pt x="11999" y="4020"/>
                  </a:lnTo>
                  <a:lnTo>
                    <a:pt x="12060" y="4020"/>
                  </a:lnTo>
                  <a:lnTo>
                    <a:pt x="12060" y="4020"/>
                  </a:lnTo>
                  <a:lnTo>
                    <a:pt x="12060" y="4020"/>
                  </a:lnTo>
                  <a:lnTo>
                    <a:pt x="12252" y="4020"/>
                  </a:lnTo>
                  <a:lnTo>
                    <a:pt x="12252" y="402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1219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426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charset="0"/>
                <a:ea typeface="MS PGothic" panose="020B0600070205080204" pitchFamily="-72" charset="-128"/>
                <a:cs typeface="+mn-cs"/>
              </a:endParaRPr>
            </a:p>
          </p:txBody>
        </p:sp>
        <p:sp>
          <p:nvSpPr>
            <p:cNvPr id="10" name="Freeform 36"/>
            <p:cNvSpPr/>
            <p:nvPr/>
          </p:nvSpPr>
          <p:spPr bwMode="auto">
            <a:xfrm>
              <a:off x="3711515" y="1496645"/>
              <a:ext cx="5899431" cy="1881208"/>
            </a:xfrm>
            <a:custGeom>
              <a:avLst/>
              <a:gdLst>
                <a:gd name="T0" fmla="*/ 446 w 12135"/>
                <a:gd name="T1" fmla="*/ 49 h 5182"/>
                <a:gd name="T2" fmla="*/ 742 w 12135"/>
                <a:gd name="T3" fmla="*/ 111 h 5182"/>
                <a:gd name="T4" fmla="*/ 915 w 12135"/>
                <a:gd name="T5" fmla="*/ 199 h 5182"/>
                <a:gd name="T6" fmla="*/ 1131 w 12135"/>
                <a:gd name="T7" fmla="*/ 262 h 5182"/>
                <a:gd name="T8" fmla="*/ 1279 w 12135"/>
                <a:gd name="T9" fmla="*/ 364 h 5182"/>
                <a:gd name="T10" fmla="*/ 1401 w 12135"/>
                <a:gd name="T11" fmla="*/ 453 h 5182"/>
                <a:gd name="T12" fmla="*/ 1537 w 12135"/>
                <a:gd name="T13" fmla="*/ 517 h 5182"/>
                <a:gd name="T14" fmla="*/ 1704 w 12135"/>
                <a:gd name="T15" fmla="*/ 594 h 5182"/>
                <a:gd name="T16" fmla="*/ 1957 w 12135"/>
                <a:gd name="T17" fmla="*/ 699 h 5182"/>
                <a:gd name="T18" fmla="*/ 2253 w 12135"/>
                <a:gd name="T19" fmla="*/ 790 h 5182"/>
                <a:gd name="T20" fmla="*/ 2334 w 12135"/>
                <a:gd name="T21" fmla="*/ 908 h 5182"/>
                <a:gd name="T22" fmla="*/ 2482 w 12135"/>
                <a:gd name="T23" fmla="*/ 1013 h 5182"/>
                <a:gd name="T24" fmla="*/ 2686 w 12135"/>
                <a:gd name="T25" fmla="*/ 1105 h 5182"/>
                <a:gd name="T26" fmla="*/ 2846 w 12135"/>
                <a:gd name="T27" fmla="*/ 1224 h 5182"/>
                <a:gd name="T28" fmla="*/ 2994 w 12135"/>
                <a:gd name="T29" fmla="*/ 1344 h 5182"/>
                <a:gd name="T30" fmla="*/ 3118 w 12135"/>
                <a:gd name="T31" fmla="*/ 1450 h 5182"/>
                <a:gd name="T32" fmla="*/ 3247 w 12135"/>
                <a:gd name="T33" fmla="*/ 1517 h 5182"/>
                <a:gd name="T34" fmla="*/ 3451 w 12135"/>
                <a:gd name="T35" fmla="*/ 1651 h 5182"/>
                <a:gd name="T36" fmla="*/ 3593 w 12135"/>
                <a:gd name="T37" fmla="*/ 1733 h 5182"/>
                <a:gd name="T38" fmla="*/ 3710 w 12135"/>
                <a:gd name="T39" fmla="*/ 1855 h 5182"/>
                <a:gd name="T40" fmla="*/ 3827 w 12135"/>
                <a:gd name="T41" fmla="*/ 1963 h 5182"/>
                <a:gd name="T42" fmla="*/ 4043 w 12135"/>
                <a:gd name="T43" fmla="*/ 2060 h 5182"/>
                <a:gd name="T44" fmla="*/ 4204 w 12135"/>
                <a:gd name="T45" fmla="*/ 2169 h 5182"/>
                <a:gd name="T46" fmla="*/ 4432 w 12135"/>
                <a:gd name="T47" fmla="*/ 2294 h 5182"/>
                <a:gd name="T48" fmla="*/ 4655 w 12135"/>
                <a:gd name="T49" fmla="*/ 2405 h 5182"/>
                <a:gd name="T50" fmla="*/ 4808 w 12135"/>
                <a:gd name="T51" fmla="*/ 2502 h 5182"/>
                <a:gd name="T52" fmla="*/ 5037 w 12135"/>
                <a:gd name="T53" fmla="*/ 2613 h 5182"/>
                <a:gd name="T54" fmla="*/ 5185 w 12135"/>
                <a:gd name="T55" fmla="*/ 2727 h 5182"/>
                <a:gd name="T56" fmla="*/ 5432 w 12135"/>
                <a:gd name="T57" fmla="*/ 2840 h 5182"/>
                <a:gd name="T58" fmla="*/ 5660 w 12135"/>
                <a:gd name="T59" fmla="*/ 2983 h 5182"/>
                <a:gd name="T60" fmla="*/ 5877 w 12135"/>
                <a:gd name="T61" fmla="*/ 3096 h 5182"/>
                <a:gd name="T62" fmla="*/ 6061 w 12135"/>
                <a:gd name="T63" fmla="*/ 3239 h 5182"/>
                <a:gd name="T64" fmla="*/ 6253 w 12135"/>
                <a:gd name="T65" fmla="*/ 3380 h 5182"/>
                <a:gd name="T66" fmla="*/ 6450 w 12135"/>
                <a:gd name="T67" fmla="*/ 3467 h 5182"/>
                <a:gd name="T68" fmla="*/ 6586 w 12135"/>
                <a:gd name="T69" fmla="*/ 3568 h 5182"/>
                <a:gd name="T70" fmla="*/ 6864 w 12135"/>
                <a:gd name="T71" fmla="*/ 3714 h 5182"/>
                <a:gd name="T72" fmla="*/ 7105 w 12135"/>
                <a:gd name="T73" fmla="*/ 3817 h 5182"/>
                <a:gd name="T74" fmla="*/ 7246 w 12135"/>
                <a:gd name="T75" fmla="*/ 3949 h 5182"/>
                <a:gd name="T76" fmla="*/ 7549 w 12135"/>
                <a:gd name="T77" fmla="*/ 4067 h 5182"/>
                <a:gd name="T78" fmla="*/ 7994 w 12135"/>
                <a:gd name="T79" fmla="*/ 4172 h 5182"/>
                <a:gd name="T80" fmla="*/ 8332 w 12135"/>
                <a:gd name="T81" fmla="*/ 4246 h 5182"/>
                <a:gd name="T82" fmla="*/ 8480 w 12135"/>
                <a:gd name="T83" fmla="*/ 4324 h 5182"/>
                <a:gd name="T84" fmla="*/ 8666 w 12135"/>
                <a:gd name="T85" fmla="*/ 4340 h 5182"/>
                <a:gd name="T86" fmla="*/ 8827 w 12135"/>
                <a:gd name="T87" fmla="*/ 4423 h 5182"/>
                <a:gd name="T88" fmla="*/ 8993 w 12135"/>
                <a:gd name="T89" fmla="*/ 4457 h 5182"/>
                <a:gd name="T90" fmla="*/ 9167 w 12135"/>
                <a:gd name="T91" fmla="*/ 4493 h 5182"/>
                <a:gd name="T92" fmla="*/ 9252 w 12135"/>
                <a:gd name="T93" fmla="*/ 4551 h 5182"/>
                <a:gd name="T94" fmla="*/ 9364 w 12135"/>
                <a:gd name="T95" fmla="*/ 4570 h 5182"/>
                <a:gd name="T96" fmla="*/ 9437 w 12135"/>
                <a:gd name="T97" fmla="*/ 4592 h 5182"/>
                <a:gd name="T98" fmla="*/ 9512 w 12135"/>
                <a:gd name="T99" fmla="*/ 4616 h 5182"/>
                <a:gd name="T100" fmla="*/ 9635 w 12135"/>
                <a:gd name="T101" fmla="*/ 4688 h 5182"/>
                <a:gd name="T102" fmla="*/ 9765 w 12135"/>
                <a:gd name="T103" fmla="*/ 4688 h 5182"/>
                <a:gd name="T104" fmla="*/ 9857 w 12135"/>
                <a:gd name="T105" fmla="*/ 4688 h 5182"/>
                <a:gd name="T106" fmla="*/ 10024 w 12135"/>
                <a:gd name="T107" fmla="*/ 4722 h 5182"/>
                <a:gd name="T108" fmla="*/ 10122 w 12135"/>
                <a:gd name="T109" fmla="*/ 4758 h 5182"/>
                <a:gd name="T110" fmla="*/ 10284 w 12135"/>
                <a:gd name="T111" fmla="*/ 4797 h 5182"/>
                <a:gd name="T112" fmla="*/ 10554 w 12135"/>
                <a:gd name="T113" fmla="*/ 4889 h 5182"/>
                <a:gd name="T114" fmla="*/ 10765 w 12135"/>
                <a:gd name="T115" fmla="*/ 4993 h 5182"/>
                <a:gd name="T116" fmla="*/ 10986 w 12135"/>
                <a:gd name="T117" fmla="*/ 4993 h 5182"/>
                <a:gd name="T118" fmla="*/ 11283 w 12135"/>
                <a:gd name="T119" fmla="*/ 5077 h 5182"/>
                <a:gd name="T120" fmla="*/ 11573 w 12135"/>
                <a:gd name="T121" fmla="*/ 5182 h 5182"/>
                <a:gd name="T122" fmla="*/ 11961 w 12135"/>
                <a:gd name="T123" fmla="*/ 5182 h 5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135" h="5182">
                  <a:moveTo>
                    <a:pt x="0" y="0"/>
                  </a:moveTo>
                  <a:lnTo>
                    <a:pt x="267" y="0"/>
                  </a:lnTo>
                  <a:lnTo>
                    <a:pt x="267" y="0"/>
                  </a:lnTo>
                  <a:lnTo>
                    <a:pt x="267" y="0"/>
                  </a:lnTo>
                  <a:lnTo>
                    <a:pt x="267" y="0"/>
                  </a:lnTo>
                  <a:lnTo>
                    <a:pt x="267" y="0"/>
                  </a:lnTo>
                  <a:lnTo>
                    <a:pt x="267" y="0"/>
                  </a:lnTo>
                  <a:lnTo>
                    <a:pt x="279" y="0"/>
                  </a:lnTo>
                  <a:lnTo>
                    <a:pt x="279" y="0"/>
                  </a:lnTo>
                  <a:lnTo>
                    <a:pt x="279" y="0"/>
                  </a:lnTo>
                  <a:lnTo>
                    <a:pt x="310" y="0"/>
                  </a:lnTo>
                  <a:lnTo>
                    <a:pt x="310" y="12"/>
                  </a:lnTo>
                  <a:lnTo>
                    <a:pt x="310" y="12"/>
                  </a:lnTo>
                  <a:lnTo>
                    <a:pt x="353" y="12"/>
                  </a:lnTo>
                  <a:lnTo>
                    <a:pt x="353" y="12"/>
                  </a:lnTo>
                  <a:lnTo>
                    <a:pt x="353" y="12"/>
                  </a:lnTo>
                  <a:lnTo>
                    <a:pt x="420" y="12"/>
                  </a:lnTo>
                  <a:lnTo>
                    <a:pt x="420" y="24"/>
                  </a:lnTo>
                  <a:lnTo>
                    <a:pt x="420" y="24"/>
                  </a:lnTo>
                  <a:lnTo>
                    <a:pt x="433" y="24"/>
                  </a:lnTo>
                  <a:lnTo>
                    <a:pt x="433" y="36"/>
                  </a:lnTo>
                  <a:lnTo>
                    <a:pt x="433" y="36"/>
                  </a:lnTo>
                  <a:lnTo>
                    <a:pt x="439" y="36"/>
                  </a:lnTo>
                  <a:lnTo>
                    <a:pt x="439" y="49"/>
                  </a:lnTo>
                  <a:lnTo>
                    <a:pt x="439" y="49"/>
                  </a:lnTo>
                  <a:lnTo>
                    <a:pt x="439" y="49"/>
                  </a:lnTo>
                  <a:lnTo>
                    <a:pt x="439" y="49"/>
                  </a:lnTo>
                  <a:lnTo>
                    <a:pt x="439" y="49"/>
                  </a:lnTo>
                  <a:lnTo>
                    <a:pt x="446" y="49"/>
                  </a:lnTo>
                  <a:lnTo>
                    <a:pt x="446" y="62"/>
                  </a:lnTo>
                  <a:lnTo>
                    <a:pt x="446" y="62"/>
                  </a:lnTo>
                  <a:lnTo>
                    <a:pt x="451" y="62"/>
                  </a:lnTo>
                  <a:lnTo>
                    <a:pt x="451" y="74"/>
                  </a:lnTo>
                  <a:lnTo>
                    <a:pt x="451" y="74"/>
                  </a:lnTo>
                  <a:lnTo>
                    <a:pt x="556" y="74"/>
                  </a:lnTo>
                  <a:lnTo>
                    <a:pt x="556" y="74"/>
                  </a:lnTo>
                  <a:lnTo>
                    <a:pt x="556" y="74"/>
                  </a:lnTo>
                  <a:lnTo>
                    <a:pt x="631" y="74"/>
                  </a:lnTo>
                  <a:lnTo>
                    <a:pt x="631" y="86"/>
                  </a:lnTo>
                  <a:lnTo>
                    <a:pt x="631" y="86"/>
                  </a:lnTo>
                  <a:lnTo>
                    <a:pt x="643" y="86"/>
                  </a:lnTo>
                  <a:lnTo>
                    <a:pt x="643" y="99"/>
                  </a:lnTo>
                  <a:lnTo>
                    <a:pt x="643" y="99"/>
                  </a:lnTo>
                  <a:lnTo>
                    <a:pt x="692" y="99"/>
                  </a:lnTo>
                  <a:lnTo>
                    <a:pt x="692" y="99"/>
                  </a:lnTo>
                  <a:lnTo>
                    <a:pt x="692" y="99"/>
                  </a:lnTo>
                  <a:lnTo>
                    <a:pt x="704" y="99"/>
                  </a:lnTo>
                  <a:lnTo>
                    <a:pt x="704" y="99"/>
                  </a:lnTo>
                  <a:lnTo>
                    <a:pt x="704" y="99"/>
                  </a:lnTo>
                  <a:lnTo>
                    <a:pt x="730" y="99"/>
                  </a:lnTo>
                  <a:lnTo>
                    <a:pt x="730" y="111"/>
                  </a:lnTo>
                  <a:lnTo>
                    <a:pt x="730" y="111"/>
                  </a:lnTo>
                  <a:lnTo>
                    <a:pt x="730" y="111"/>
                  </a:lnTo>
                  <a:lnTo>
                    <a:pt x="730" y="111"/>
                  </a:lnTo>
                  <a:lnTo>
                    <a:pt x="730" y="111"/>
                  </a:lnTo>
                  <a:lnTo>
                    <a:pt x="742" y="111"/>
                  </a:lnTo>
                  <a:lnTo>
                    <a:pt x="742" y="111"/>
                  </a:lnTo>
                  <a:lnTo>
                    <a:pt x="742" y="111"/>
                  </a:lnTo>
                  <a:lnTo>
                    <a:pt x="797" y="111"/>
                  </a:lnTo>
                  <a:lnTo>
                    <a:pt x="797" y="111"/>
                  </a:lnTo>
                  <a:lnTo>
                    <a:pt x="797" y="111"/>
                  </a:lnTo>
                  <a:lnTo>
                    <a:pt x="797" y="111"/>
                  </a:lnTo>
                  <a:lnTo>
                    <a:pt x="797" y="136"/>
                  </a:lnTo>
                  <a:lnTo>
                    <a:pt x="797" y="136"/>
                  </a:lnTo>
                  <a:lnTo>
                    <a:pt x="797" y="136"/>
                  </a:lnTo>
                  <a:lnTo>
                    <a:pt x="797" y="136"/>
                  </a:lnTo>
                  <a:lnTo>
                    <a:pt x="797" y="136"/>
                  </a:lnTo>
                  <a:lnTo>
                    <a:pt x="828" y="136"/>
                  </a:lnTo>
                  <a:lnTo>
                    <a:pt x="828" y="149"/>
                  </a:lnTo>
                  <a:lnTo>
                    <a:pt x="828" y="149"/>
                  </a:lnTo>
                  <a:lnTo>
                    <a:pt x="840" y="149"/>
                  </a:lnTo>
                  <a:lnTo>
                    <a:pt x="840" y="161"/>
                  </a:lnTo>
                  <a:lnTo>
                    <a:pt x="840" y="161"/>
                  </a:lnTo>
                  <a:lnTo>
                    <a:pt x="878" y="161"/>
                  </a:lnTo>
                  <a:lnTo>
                    <a:pt x="878" y="161"/>
                  </a:lnTo>
                  <a:lnTo>
                    <a:pt x="878" y="161"/>
                  </a:lnTo>
                  <a:lnTo>
                    <a:pt x="878" y="161"/>
                  </a:lnTo>
                  <a:lnTo>
                    <a:pt x="878" y="161"/>
                  </a:lnTo>
                  <a:lnTo>
                    <a:pt x="878" y="161"/>
                  </a:lnTo>
                  <a:lnTo>
                    <a:pt x="884" y="161"/>
                  </a:lnTo>
                  <a:lnTo>
                    <a:pt x="884" y="174"/>
                  </a:lnTo>
                  <a:lnTo>
                    <a:pt x="884" y="174"/>
                  </a:lnTo>
                  <a:lnTo>
                    <a:pt x="890" y="174"/>
                  </a:lnTo>
                  <a:lnTo>
                    <a:pt x="890" y="187"/>
                  </a:lnTo>
                  <a:lnTo>
                    <a:pt x="890" y="187"/>
                  </a:lnTo>
                  <a:lnTo>
                    <a:pt x="915" y="187"/>
                  </a:lnTo>
                  <a:lnTo>
                    <a:pt x="915" y="199"/>
                  </a:lnTo>
                  <a:lnTo>
                    <a:pt x="915" y="199"/>
                  </a:lnTo>
                  <a:lnTo>
                    <a:pt x="1007" y="199"/>
                  </a:lnTo>
                  <a:lnTo>
                    <a:pt x="1007" y="212"/>
                  </a:lnTo>
                  <a:lnTo>
                    <a:pt x="1007" y="212"/>
                  </a:lnTo>
                  <a:lnTo>
                    <a:pt x="1019" y="212"/>
                  </a:lnTo>
                  <a:lnTo>
                    <a:pt x="1019" y="224"/>
                  </a:lnTo>
                  <a:lnTo>
                    <a:pt x="1019" y="224"/>
                  </a:lnTo>
                  <a:lnTo>
                    <a:pt x="1025" y="224"/>
                  </a:lnTo>
                  <a:lnTo>
                    <a:pt x="1025" y="224"/>
                  </a:lnTo>
                  <a:lnTo>
                    <a:pt x="1025" y="224"/>
                  </a:lnTo>
                  <a:lnTo>
                    <a:pt x="1032" y="224"/>
                  </a:lnTo>
                  <a:lnTo>
                    <a:pt x="1032" y="237"/>
                  </a:lnTo>
                  <a:lnTo>
                    <a:pt x="1032" y="237"/>
                  </a:lnTo>
                  <a:lnTo>
                    <a:pt x="1068" y="237"/>
                  </a:lnTo>
                  <a:lnTo>
                    <a:pt x="1068" y="250"/>
                  </a:lnTo>
                  <a:lnTo>
                    <a:pt x="1068" y="250"/>
                  </a:lnTo>
                  <a:lnTo>
                    <a:pt x="1068" y="250"/>
                  </a:lnTo>
                  <a:lnTo>
                    <a:pt x="1068" y="250"/>
                  </a:lnTo>
                  <a:lnTo>
                    <a:pt x="1068" y="250"/>
                  </a:lnTo>
                  <a:lnTo>
                    <a:pt x="1075" y="250"/>
                  </a:lnTo>
                  <a:lnTo>
                    <a:pt x="1075" y="262"/>
                  </a:lnTo>
                  <a:lnTo>
                    <a:pt x="1075" y="262"/>
                  </a:lnTo>
                  <a:lnTo>
                    <a:pt x="1081" y="262"/>
                  </a:lnTo>
                  <a:lnTo>
                    <a:pt x="1081" y="262"/>
                  </a:lnTo>
                  <a:lnTo>
                    <a:pt x="1081" y="262"/>
                  </a:lnTo>
                  <a:lnTo>
                    <a:pt x="1119" y="262"/>
                  </a:lnTo>
                  <a:lnTo>
                    <a:pt x="1119" y="262"/>
                  </a:lnTo>
                  <a:lnTo>
                    <a:pt x="1119" y="262"/>
                  </a:lnTo>
                  <a:lnTo>
                    <a:pt x="1131" y="262"/>
                  </a:lnTo>
                  <a:lnTo>
                    <a:pt x="1131" y="274"/>
                  </a:lnTo>
                  <a:lnTo>
                    <a:pt x="1131" y="274"/>
                  </a:lnTo>
                  <a:lnTo>
                    <a:pt x="1136" y="274"/>
                  </a:lnTo>
                  <a:lnTo>
                    <a:pt x="1136" y="274"/>
                  </a:lnTo>
                  <a:lnTo>
                    <a:pt x="1136" y="274"/>
                  </a:lnTo>
                  <a:lnTo>
                    <a:pt x="1185" y="274"/>
                  </a:lnTo>
                  <a:lnTo>
                    <a:pt x="1185" y="274"/>
                  </a:lnTo>
                  <a:lnTo>
                    <a:pt x="1185" y="274"/>
                  </a:lnTo>
                  <a:lnTo>
                    <a:pt x="1185" y="274"/>
                  </a:lnTo>
                  <a:lnTo>
                    <a:pt x="1185" y="300"/>
                  </a:lnTo>
                  <a:lnTo>
                    <a:pt x="1185" y="300"/>
                  </a:lnTo>
                  <a:lnTo>
                    <a:pt x="1204" y="300"/>
                  </a:lnTo>
                  <a:lnTo>
                    <a:pt x="1204" y="300"/>
                  </a:lnTo>
                  <a:lnTo>
                    <a:pt x="1204" y="300"/>
                  </a:lnTo>
                  <a:lnTo>
                    <a:pt x="1204" y="300"/>
                  </a:lnTo>
                  <a:lnTo>
                    <a:pt x="1204" y="326"/>
                  </a:lnTo>
                  <a:lnTo>
                    <a:pt x="1204" y="326"/>
                  </a:lnTo>
                  <a:lnTo>
                    <a:pt x="1254" y="326"/>
                  </a:lnTo>
                  <a:lnTo>
                    <a:pt x="1254" y="338"/>
                  </a:lnTo>
                  <a:lnTo>
                    <a:pt x="1254" y="338"/>
                  </a:lnTo>
                  <a:lnTo>
                    <a:pt x="1272" y="338"/>
                  </a:lnTo>
                  <a:lnTo>
                    <a:pt x="1272" y="351"/>
                  </a:lnTo>
                  <a:lnTo>
                    <a:pt x="1272" y="351"/>
                  </a:lnTo>
                  <a:lnTo>
                    <a:pt x="1272" y="351"/>
                  </a:lnTo>
                  <a:lnTo>
                    <a:pt x="1272" y="351"/>
                  </a:lnTo>
                  <a:lnTo>
                    <a:pt x="1272" y="351"/>
                  </a:lnTo>
                  <a:lnTo>
                    <a:pt x="1279" y="351"/>
                  </a:lnTo>
                  <a:lnTo>
                    <a:pt x="1279" y="364"/>
                  </a:lnTo>
                  <a:lnTo>
                    <a:pt x="1279" y="364"/>
                  </a:lnTo>
                  <a:lnTo>
                    <a:pt x="1285" y="364"/>
                  </a:lnTo>
                  <a:lnTo>
                    <a:pt x="1285" y="364"/>
                  </a:lnTo>
                  <a:lnTo>
                    <a:pt x="1285" y="364"/>
                  </a:lnTo>
                  <a:lnTo>
                    <a:pt x="1285" y="364"/>
                  </a:lnTo>
                  <a:lnTo>
                    <a:pt x="1285" y="389"/>
                  </a:lnTo>
                  <a:lnTo>
                    <a:pt x="1285" y="389"/>
                  </a:lnTo>
                  <a:lnTo>
                    <a:pt x="1316" y="389"/>
                  </a:lnTo>
                  <a:lnTo>
                    <a:pt x="1316" y="403"/>
                  </a:lnTo>
                  <a:lnTo>
                    <a:pt x="1316" y="403"/>
                  </a:lnTo>
                  <a:lnTo>
                    <a:pt x="1322" y="403"/>
                  </a:lnTo>
                  <a:lnTo>
                    <a:pt x="1322" y="415"/>
                  </a:lnTo>
                  <a:lnTo>
                    <a:pt x="1322" y="415"/>
                  </a:lnTo>
                  <a:lnTo>
                    <a:pt x="1328" y="415"/>
                  </a:lnTo>
                  <a:lnTo>
                    <a:pt x="1328" y="427"/>
                  </a:lnTo>
                  <a:lnTo>
                    <a:pt x="1328" y="427"/>
                  </a:lnTo>
                  <a:lnTo>
                    <a:pt x="1347" y="427"/>
                  </a:lnTo>
                  <a:lnTo>
                    <a:pt x="1347" y="427"/>
                  </a:lnTo>
                  <a:lnTo>
                    <a:pt x="1347" y="427"/>
                  </a:lnTo>
                  <a:lnTo>
                    <a:pt x="1365" y="427"/>
                  </a:lnTo>
                  <a:lnTo>
                    <a:pt x="1365" y="440"/>
                  </a:lnTo>
                  <a:lnTo>
                    <a:pt x="1365" y="440"/>
                  </a:lnTo>
                  <a:lnTo>
                    <a:pt x="1377" y="440"/>
                  </a:lnTo>
                  <a:lnTo>
                    <a:pt x="1377" y="453"/>
                  </a:lnTo>
                  <a:lnTo>
                    <a:pt x="1377" y="453"/>
                  </a:lnTo>
                  <a:lnTo>
                    <a:pt x="1377" y="453"/>
                  </a:lnTo>
                  <a:lnTo>
                    <a:pt x="1377" y="453"/>
                  </a:lnTo>
                  <a:lnTo>
                    <a:pt x="1377" y="453"/>
                  </a:lnTo>
                  <a:lnTo>
                    <a:pt x="1401" y="453"/>
                  </a:lnTo>
                  <a:lnTo>
                    <a:pt x="1401" y="453"/>
                  </a:lnTo>
                  <a:lnTo>
                    <a:pt x="1401" y="453"/>
                  </a:lnTo>
                  <a:lnTo>
                    <a:pt x="1415" y="453"/>
                  </a:lnTo>
                  <a:lnTo>
                    <a:pt x="1415" y="453"/>
                  </a:lnTo>
                  <a:lnTo>
                    <a:pt x="1415" y="453"/>
                  </a:lnTo>
                  <a:lnTo>
                    <a:pt x="1415" y="453"/>
                  </a:lnTo>
                  <a:lnTo>
                    <a:pt x="1415" y="478"/>
                  </a:lnTo>
                  <a:lnTo>
                    <a:pt x="1415" y="478"/>
                  </a:lnTo>
                  <a:lnTo>
                    <a:pt x="1452" y="478"/>
                  </a:lnTo>
                  <a:lnTo>
                    <a:pt x="1452" y="492"/>
                  </a:lnTo>
                  <a:lnTo>
                    <a:pt x="1452" y="492"/>
                  </a:lnTo>
                  <a:lnTo>
                    <a:pt x="1464" y="492"/>
                  </a:lnTo>
                  <a:lnTo>
                    <a:pt x="1464" y="492"/>
                  </a:lnTo>
                  <a:lnTo>
                    <a:pt x="1464" y="492"/>
                  </a:lnTo>
                  <a:lnTo>
                    <a:pt x="1476" y="492"/>
                  </a:lnTo>
                  <a:lnTo>
                    <a:pt x="1476" y="504"/>
                  </a:lnTo>
                  <a:lnTo>
                    <a:pt x="1476" y="504"/>
                  </a:lnTo>
                  <a:lnTo>
                    <a:pt x="1488" y="504"/>
                  </a:lnTo>
                  <a:lnTo>
                    <a:pt x="1488" y="504"/>
                  </a:lnTo>
                  <a:lnTo>
                    <a:pt x="1488" y="504"/>
                  </a:lnTo>
                  <a:lnTo>
                    <a:pt x="1488" y="504"/>
                  </a:lnTo>
                  <a:lnTo>
                    <a:pt x="1488" y="504"/>
                  </a:lnTo>
                  <a:lnTo>
                    <a:pt x="1488" y="504"/>
                  </a:lnTo>
                  <a:lnTo>
                    <a:pt x="1488" y="504"/>
                  </a:lnTo>
                  <a:lnTo>
                    <a:pt x="1488" y="504"/>
                  </a:lnTo>
                  <a:lnTo>
                    <a:pt x="1488" y="504"/>
                  </a:lnTo>
                  <a:lnTo>
                    <a:pt x="1520" y="504"/>
                  </a:lnTo>
                  <a:lnTo>
                    <a:pt x="1520" y="517"/>
                  </a:lnTo>
                  <a:lnTo>
                    <a:pt x="1520" y="517"/>
                  </a:lnTo>
                  <a:lnTo>
                    <a:pt x="1537" y="517"/>
                  </a:lnTo>
                  <a:lnTo>
                    <a:pt x="1537" y="531"/>
                  </a:lnTo>
                  <a:lnTo>
                    <a:pt x="1537" y="531"/>
                  </a:lnTo>
                  <a:lnTo>
                    <a:pt x="1563" y="531"/>
                  </a:lnTo>
                  <a:lnTo>
                    <a:pt x="1563" y="531"/>
                  </a:lnTo>
                  <a:lnTo>
                    <a:pt x="1563" y="531"/>
                  </a:lnTo>
                  <a:lnTo>
                    <a:pt x="1587" y="531"/>
                  </a:lnTo>
                  <a:lnTo>
                    <a:pt x="1587" y="543"/>
                  </a:lnTo>
                  <a:lnTo>
                    <a:pt x="1587" y="543"/>
                  </a:lnTo>
                  <a:lnTo>
                    <a:pt x="1618" y="543"/>
                  </a:lnTo>
                  <a:lnTo>
                    <a:pt x="1618" y="555"/>
                  </a:lnTo>
                  <a:lnTo>
                    <a:pt x="1618" y="555"/>
                  </a:lnTo>
                  <a:lnTo>
                    <a:pt x="1624" y="555"/>
                  </a:lnTo>
                  <a:lnTo>
                    <a:pt x="1624" y="568"/>
                  </a:lnTo>
                  <a:lnTo>
                    <a:pt x="1624" y="568"/>
                  </a:lnTo>
                  <a:lnTo>
                    <a:pt x="1631" y="568"/>
                  </a:lnTo>
                  <a:lnTo>
                    <a:pt x="1631" y="568"/>
                  </a:lnTo>
                  <a:lnTo>
                    <a:pt x="1631" y="568"/>
                  </a:lnTo>
                  <a:lnTo>
                    <a:pt x="1636" y="568"/>
                  </a:lnTo>
                  <a:lnTo>
                    <a:pt x="1636" y="568"/>
                  </a:lnTo>
                  <a:lnTo>
                    <a:pt x="1636" y="568"/>
                  </a:lnTo>
                  <a:lnTo>
                    <a:pt x="1668" y="568"/>
                  </a:lnTo>
                  <a:lnTo>
                    <a:pt x="1668" y="582"/>
                  </a:lnTo>
                  <a:lnTo>
                    <a:pt x="1668" y="582"/>
                  </a:lnTo>
                  <a:lnTo>
                    <a:pt x="1699" y="582"/>
                  </a:lnTo>
                  <a:lnTo>
                    <a:pt x="1699" y="594"/>
                  </a:lnTo>
                  <a:lnTo>
                    <a:pt x="1699" y="594"/>
                  </a:lnTo>
                  <a:lnTo>
                    <a:pt x="1704" y="594"/>
                  </a:lnTo>
                  <a:lnTo>
                    <a:pt x="1704" y="594"/>
                  </a:lnTo>
                  <a:lnTo>
                    <a:pt x="1704" y="594"/>
                  </a:lnTo>
                  <a:lnTo>
                    <a:pt x="1741" y="594"/>
                  </a:lnTo>
                  <a:lnTo>
                    <a:pt x="1741" y="607"/>
                  </a:lnTo>
                  <a:lnTo>
                    <a:pt x="1741" y="607"/>
                  </a:lnTo>
                  <a:lnTo>
                    <a:pt x="1766" y="607"/>
                  </a:lnTo>
                  <a:lnTo>
                    <a:pt x="1766" y="621"/>
                  </a:lnTo>
                  <a:lnTo>
                    <a:pt x="1766" y="621"/>
                  </a:lnTo>
                  <a:lnTo>
                    <a:pt x="1809" y="621"/>
                  </a:lnTo>
                  <a:lnTo>
                    <a:pt x="1809" y="634"/>
                  </a:lnTo>
                  <a:lnTo>
                    <a:pt x="1809" y="634"/>
                  </a:lnTo>
                  <a:lnTo>
                    <a:pt x="1821" y="634"/>
                  </a:lnTo>
                  <a:lnTo>
                    <a:pt x="1821" y="646"/>
                  </a:lnTo>
                  <a:lnTo>
                    <a:pt x="1821" y="646"/>
                  </a:lnTo>
                  <a:lnTo>
                    <a:pt x="1859" y="646"/>
                  </a:lnTo>
                  <a:lnTo>
                    <a:pt x="1859" y="646"/>
                  </a:lnTo>
                  <a:lnTo>
                    <a:pt x="1859" y="646"/>
                  </a:lnTo>
                  <a:lnTo>
                    <a:pt x="1865" y="646"/>
                  </a:lnTo>
                  <a:lnTo>
                    <a:pt x="1865" y="660"/>
                  </a:lnTo>
                  <a:lnTo>
                    <a:pt x="1865" y="660"/>
                  </a:lnTo>
                  <a:lnTo>
                    <a:pt x="1896" y="660"/>
                  </a:lnTo>
                  <a:lnTo>
                    <a:pt x="1896" y="672"/>
                  </a:lnTo>
                  <a:lnTo>
                    <a:pt x="1896" y="672"/>
                  </a:lnTo>
                  <a:lnTo>
                    <a:pt x="1908" y="672"/>
                  </a:lnTo>
                  <a:lnTo>
                    <a:pt x="1908" y="672"/>
                  </a:lnTo>
                  <a:lnTo>
                    <a:pt x="1908" y="672"/>
                  </a:lnTo>
                  <a:lnTo>
                    <a:pt x="1933" y="672"/>
                  </a:lnTo>
                  <a:lnTo>
                    <a:pt x="1933" y="685"/>
                  </a:lnTo>
                  <a:lnTo>
                    <a:pt x="1933" y="685"/>
                  </a:lnTo>
                  <a:lnTo>
                    <a:pt x="1957" y="685"/>
                  </a:lnTo>
                  <a:lnTo>
                    <a:pt x="1957" y="699"/>
                  </a:lnTo>
                  <a:lnTo>
                    <a:pt x="1957" y="699"/>
                  </a:lnTo>
                  <a:lnTo>
                    <a:pt x="1982" y="699"/>
                  </a:lnTo>
                  <a:lnTo>
                    <a:pt x="1982" y="712"/>
                  </a:lnTo>
                  <a:lnTo>
                    <a:pt x="1982" y="712"/>
                  </a:lnTo>
                  <a:lnTo>
                    <a:pt x="1988" y="712"/>
                  </a:lnTo>
                  <a:lnTo>
                    <a:pt x="1988" y="724"/>
                  </a:lnTo>
                  <a:lnTo>
                    <a:pt x="1988" y="724"/>
                  </a:lnTo>
                  <a:lnTo>
                    <a:pt x="2063" y="724"/>
                  </a:lnTo>
                  <a:lnTo>
                    <a:pt x="2063" y="738"/>
                  </a:lnTo>
                  <a:lnTo>
                    <a:pt x="2063" y="738"/>
                  </a:lnTo>
                  <a:lnTo>
                    <a:pt x="2081" y="738"/>
                  </a:lnTo>
                  <a:lnTo>
                    <a:pt x="2081" y="751"/>
                  </a:lnTo>
                  <a:lnTo>
                    <a:pt x="2081" y="751"/>
                  </a:lnTo>
                  <a:lnTo>
                    <a:pt x="2105" y="751"/>
                  </a:lnTo>
                  <a:lnTo>
                    <a:pt x="2105" y="764"/>
                  </a:lnTo>
                  <a:lnTo>
                    <a:pt x="2105" y="764"/>
                  </a:lnTo>
                  <a:lnTo>
                    <a:pt x="2137" y="764"/>
                  </a:lnTo>
                  <a:lnTo>
                    <a:pt x="2137" y="764"/>
                  </a:lnTo>
                  <a:lnTo>
                    <a:pt x="2137" y="764"/>
                  </a:lnTo>
                  <a:lnTo>
                    <a:pt x="2168" y="764"/>
                  </a:lnTo>
                  <a:lnTo>
                    <a:pt x="2168" y="777"/>
                  </a:lnTo>
                  <a:lnTo>
                    <a:pt x="2168" y="777"/>
                  </a:lnTo>
                  <a:lnTo>
                    <a:pt x="2210" y="777"/>
                  </a:lnTo>
                  <a:lnTo>
                    <a:pt x="2210" y="790"/>
                  </a:lnTo>
                  <a:lnTo>
                    <a:pt x="2210" y="790"/>
                  </a:lnTo>
                  <a:lnTo>
                    <a:pt x="2223" y="790"/>
                  </a:lnTo>
                  <a:lnTo>
                    <a:pt x="2223" y="790"/>
                  </a:lnTo>
                  <a:lnTo>
                    <a:pt x="2223" y="790"/>
                  </a:lnTo>
                  <a:lnTo>
                    <a:pt x="2253" y="790"/>
                  </a:lnTo>
                  <a:lnTo>
                    <a:pt x="2253" y="803"/>
                  </a:lnTo>
                  <a:lnTo>
                    <a:pt x="2253" y="803"/>
                  </a:lnTo>
                  <a:lnTo>
                    <a:pt x="2260" y="803"/>
                  </a:lnTo>
                  <a:lnTo>
                    <a:pt x="2260" y="815"/>
                  </a:lnTo>
                  <a:lnTo>
                    <a:pt x="2260" y="815"/>
                  </a:lnTo>
                  <a:lnTo>
                    <a:pt x="2266" y="815"/>
                  </a:lnTo>
                  <a:lnTo>
                    <a:pt x="2266" y="829"/>
                  </a:lnTo>
                  <a:lnTo>
                    <a:pt x="2266" y="829"/>
                  </a:lnTo>
                  <a:lnTo>
                    <a:pt x="2272" y="829"/>
                  </a:lnTo>
                  <a:lnTo>
                    <a:pt x="2272" y="842"/>
                  </a:lnTo>
                  <a:lnTo>
                    <a:pt x="2272" y="842"/>
                  </a:lnTo>
                  <a:lnTo>
                    <a:pt x="2279" y="842"/>
                  </a:lnTo>
                  <a:lnTo>
                    <a:pt x="2279" y="856"/>
                  </a:lnTo>
                  <a:lnTo>
                    <a:pt x="2279" y="856"/>
                  </a:lnTo>
                  <a:lnTo>
                    <a:pt x="2285" y="856"/>
                  </a:lnTo>
                  <a:lnTo>
                    <a:pt x="2285" y="868"/>
                  </a:lnTo>
                  <a:lnTo>
                    <a:pt x="2285" y="868"/>
                  </a:lnTo>
                  <a:lnTo>
                    <a:pt x="2302" y="868"/>
                  </a:lnTo>
                  <a:lnTo>
                    <a:pt x="2302" y="868"/>
                  </a:lnTo>
                  <a:lnTo>
                    <a:pt x="2302" y="868"/>
                  </a:lnTo>
                  <a:lnTo>
                    <a:pt x="2309" y="868"/>
                  </a:lnTo>
                  <a:lnTo>
                    <a:pt x="2309" y="881"/>
                  </a:lnTo>
                  <a:lnTo>
                    <a:pt x="2309" y="881"/>
                  </a:lnTo>
                  <a:lnTo>
                    <a:pt x="2328" y="881"/>
                  </a:lnTo>
                  <a:lnTo>
                    <a:pt x="2328" y="895"/>
                  </a:lnTo>
                  <a:lnTo>
                    <a:pt x="2328" y="895"/>
                  </a:lnTo>
                  <a:lnTo>
                    <a:pt x="2334" y="895"/>
                  </a:lnTo>
                  <a:lnTo>
                    <a:pt x="2334" y="908"/>
                  </a:lnTo>
                  <a:lnTo>
                    <a:pt x="2334" y="908"/>
                  </a:lnTo>
                  <a:lnTo>
                    <a:pt x="2358" y="908"/>
                  </a:lnTo>
                  <a:lnTo>
                    <a:pt x="2358" y="908"/>
                  </a:lnTo>
                  <a:lnTo>
                    <a:pt x="2358" y="908"/>
                  </a:lnTo>
                  <a:lnTo>
                    <a:pt x="2358" y="908"/>
                  </a:lnTo>
                  <a:lnTo>
                    <a:pt x="2358" y="933"/>
                  </a:lnTo>
                  <a:lnTo>
                    <a:pt x="2358" y="933"/>
                  </a:lnTo>
                  <a:lnTo>
                    <a:pt x="2365" y="933"/>
                  </a:lnTo>
                  <a:lnTo>
                    <a:pt x="2365" y="947"/>
                  </a:lnTo>
                  <a:lnTo>
                    <a:pt x="2365" y="947"/>
                  </a:lnTo>
                  <a:lnTo>
                    <a:pt x="2372" y="947"/>
                  </a:lnTo>
                  <a:lnTo>
                    <a:pt x="2372" y="960"/>
                  </a:lnTo>
                  <a:lnTo>
                    <a:pt x="2372" y="960"/>
                  </a:lnTo>
                  <a:lnTo>
                    <a:pt x="2377" y="960"/>
                  </a:lnTo>
                  <a:lnTo>
                    <a:pt x="2377" y="960"/>
                  </a:lnTo>
                  <a:lnTo>
                    <a:pt x="2377" y="960"/>
                  </a:lnTo>
                  <a:lnTo>
                    <a:pt x="2408" y="960"/>
                  </a:lnTo>
                  <a:lnTo>
                    <a:pt x="2408" y="974"/>
                  </a:lnTo>
                  <a:lnTo>
                    <a:pt x="2408" y="974"/>
                  </a:lnTo>
                  <a:lnTo>
                    <a:pt x="2421" y="974"/>
                  </a:lnTo>
                  <a:lnTo>
                    <a:pt x="2421" y="974"/>
                  </a:lnTo>
                  <a:lnTo>
                    <a:pt x="2421" y="974"/>
                  </a:lnTo>
                  <a:lnTo>
                    <a:pt x="2451" y="974"/>
                  </a:lnTo>
                  <a:lnTo>
                    <a:pt x="2451" y="987"/>
                  </a:lnTo>
                  <a:lnTo>
                    <a:pt x="2451" y="987"/>
                  </a:lnTo>
                  <a:lnTo>
                    <a:pt x="2482" y="987"/>
                  </a:lnTo>
                  <a:lnTo>
                    <a:pt x="2482" y="987"/>
                  </a:lnTo>
                  <a:lnTo>
                    <a:pt x="2482" y="987"/>
                  </a:lnTo>
                  <a:lnTo>
                    <a:pt x="2482" y="987"/>
                  </a:lnTo>
                  <a:lnTo>
                    <a:pt x="2482" y="1013"/>
                  </a:lnTo>
                  <a:lnTo>
                    <a:pt x="2482" y="1013"/>
                  </a:lnTo>
                  <a:lnTo>
                    <a:pt x="2556" y="1013"/>
                  </a:lnTo>
                  <a:lnTo>
                    <a:pt x="2556" y="1013"/>
                  </a:lnTo>
                  <a:lnTo>
                    <a:pt x="2556" y="1013"/>
                  </a:lnTo>
                  <a:lnTo>
                    <a:pt x="2593" y="1013"/>
                  </a:lnTo>
                  <a:lnTo>
                    <a:pt x="2593" y="1026"/>
                  </a:lnTo>
                  <a:lnTo>
                    <a:pt x="2593" y="1026"/>
                  </a:lnTo>
                  <a:lnTo>
                    <a:pt x="2605" y="1026"/>
                  </a:lnTo>
                  <a:lnTo>
                    <a:pt x="2605" y="1039"/>
                  </a:lnTo>
                  <a:lnTo>
                    <a:pt x="2605" y="1039"/>
                  </a:lnTo>
                  <a:lnTo>
                    <a:pt x="2624" y="1039"/>
                  </a:lnTo>
                  <a:lnTo>
                    <a:pt x="2624" y="1039"/>
                  </a:lnTo>
                  <a:lnTo>
                    <a:pt x="2624" y="1039"/>
                  </a:lnTo>
                  <a:lnTo>
                    <a:pt x="2630" y="1039"/>
                  </a:lnTo>
                  <a:lnTo>
                    <a:pt x="2630" y="1053"/>
                  </a:lnTo>
                  <a:lnTo>
                    <a:pt x="2630" y="1053"/>
                  </a:lnTo>
                  <a:lnTo>
                    <a:pt x="2649" y="1053"/>
                  </a:lnTo>
                  <a:lnTo>
                    <a:pt x="2649" y="1066"/>
                  </a:lnTo>
                  <a:lnTo>
                    <a:pt x="2649" y="1066"/>
                  </a:lnTo>
                  <a:lnTo>
                    <a:pt x="2673" y="1066"/>
                  </a:lnTo>
                  <a:lnTo>
                    <a:pt x="2673" y="1079"/>
                  </a:lnTo>
                  <a:lnTo>
                    <a:pt x="2673" y="1079"/>
                  </a:lnTo>
                  <a:lnTo>
                    <a:pt x="2679" y="1079"/>
                  </a:lnTo>
                  <a:lnTo>
                    <a:pt x="2679" y="1079"/>
                  </a:lnTo>
                  <a:lnTo>
                    <a:pt x="2679" y="1079"/>
                  </a:lnTo>
                  <a:lnTo>
                    <a:pt x="2679" y="1079"/>
                  </a:lnTo>
                  <a:lnTo>
                    <a:pt x="2679" y="1105"/>
                  </a:lnTo>
                  <a:lnTo>
                    <a:pt x="2679" y="1105"/>
                  </a:lnTo>
                  <a:lnTo>
                    <a:pt x="2686" y="1105"/>
                  </a:lnTo>
                  <a:lnTo>
                    <a:pt x="2686" y="1118"/>
                  </a:lnTo>
                  <a:lnTo>
                    <a:pt x="2686" y="1118"/>
                  </a:lnTo>
                  <a:lnTo>
                    <a:pt x="2692" y="1118"/>
                  </a:lnTo>
                  <a:lnTo>
                    <a:pt x="2692" y="1118"/>
                  </a:lnTo>
                  <a:lnTo>
                    <a:pt x="2692" y="1118"/>
                  </a:lnTo>
                  <a:lnTo>
                    <a:pt x="2717" y="1118"/>
                  </a:lnTo>
                  <a:lnTo>
                    <a:pt x="2717" y="1132"/>
                  </a:lnTo>
                  <a:lnTo>
                    <a:pt x="2717" y="1132"/>
                  </a:lnTo>
                  <a:lnTo>
                    <a:pt x="2722" y="1132"/>
                  </a:lnTo>
                  <a:lnTo>
                    <a:pt x="2722" y="1132"/>
                  </a:lnTo>
                  <a:lnTo>
                    <a:pt x="2722" y="1132"/>
                  </a:lnTo>
                  <a:lnTo>
                    <a:pt x="2722" y="1132"/>
                  </a:lnTo>
                  <a:lnTo>
                    <a:pt x="2722" y="1158"/>
                  </a:lnTo>
                  <a:lnTo>
                    <a:pt x="2722" y="1158"/>
                  </a:lnTo>
                  <a:lnTo>
                    <a:pt x="2741" y="1158"/>
                  </a:lnTo>
                  <a:lnTo>
                    <a:pt x="2741" y="1172"/>
                  </a:lnTo>
                  <a:lnTo>
                    <a:pt x="2741" y="1172"/>
                  </a:lnTo>
                  <a:lnTo>
                    <a:pt x="2760" y="1172"/>
                  </a:lnTo>
                  <a:lnTo>
                    <a:pt x="2760" y="1185"/>
                  </a:lnTo>
                  <a:lnTo>
                    <a:pt x="2760" y="1185"/>
                  </a:lnTo>
                  <a:lnTo>
                    <a:pt x="2772" y="1185"/>
                  </a:lnTo>
                  <a:lnTo>
                    <a:pt x="2772" y="1198"/>
                  </a:lnTo>
                  <a:lnTo>
                    <a:pt x="2772" y="1198"/>
                  </a:lnTo>
                  <a:lnTo>
                    <a:pt x="2840" y="1198"/>
                  </a:lnTo>
                  <a:lnTo>
                    <a:pt x="2840" y="1212"/>
                  </a:lnTo>
                  <a:lnTo>
                    <a:pt x="2840" y="1212"/>
                  </a:lnTo>
                  <a:lnTo>
                    <a:pt x="2846" y="1212"/>
                  </a:lnTo>
                  <a:lnTo>
                    <a:pt x="2846" y="1224"/>
                  </a:lnTo>
                  <a:lnTo>
                    <a:pt x="2846" y="1224"/>
                  </a:lnTo>
                  <a:lnTo>
                    <a:pt x="2858" y="1224"/>
                  </a:lnTo>
                  <a:lnTo>
                    <a:pt x="2858" y="1237"/>
                  </a:lnTo>
                  <a:lnTo>
                    <a:pt x="2858" y="1237"/>
                  </a:lnTo>
                  <a:lnTo>
                    <a:pt x="2889" y="1237"/>
                  </a:lnTo>
                  <a:lnTo>
                    <a:pt x="2889" y="1251"/>
                  </a:lnTo>
                  <a:lnTo>
                    <a:pt x="2889" y="1251"/>
                  </a:lnTo>
                  <a:lnTo>
                    <a:pt x="2902" y="1251"/>
                  </a:lnTo>
                  <a:lnTo>
                    <a:pt x="2902" y="1264"/>
                  </a:lnTo>
                  <a:lnTo>
                    <a:pt x="2902" y="1264"/>
                  </a:lnTo>
                  <a:lnTo>
                    <a:pt x="2908" y="1264"/>
                  </a:lnTo>
                  <a:lnTo>
                    <a:pt x="2908" y="1264"/>
                  </a:lnTo>
                  <a:lnTo>
                    <a:pt x="2908" y="1264"/>
                  </a:lnTo>
                  <a:lnTo>
                    <a:pt x="2933" y="1264"/>
                  </a:lnTo>
                  <a:lnTo>
                    <a:pt x="2933" y="1277"/>
                  </a:lnTo>
                  <a:lnTo>
                    <a:pt x="2933" y="1277"/>
                  </a:lnTo>
                  <a:lnTo>
                    <a:pt x="2951" y="1277"/>
                  </a:lnTo>
                  <a:lnTo>
                    <a:pt x="2951" y="1291"/>
                  </a:lnTo>
                  <a:lnTo>
                    <a:pt x="2951" y="1291"/>
                  </a:lnTo>
                  <a:lnTo>
                    <a:pt x="2957" y="1291"/>
                  </a:lnTo>
                  <a:lnTo>
                    <a:pt x="2957" y="1304"/>
                  </a:lnTo>
                  <a:lnTo>
                    <a:pt x="2957" y="1304"/>
                  </a:lnTo>
                  <a:lnTo>
                    <a:pt x="2964" y="1304"/>
                  </a:lnTo>
                  <a:lnTo>
                    <a:pt x="2964" y="1318"/>
                  </a:lnTo>
                  <a:lnTo>
                    <a:pt x="2964" y="1318"/>
                  </a:lnTo>
                  <a:lnTo>
                    <a:pt x="2987" y="1318"/>
                  </a:lnTo>
                  <a:lnTo>
                    <a:pt x="2987" y="1331"/>
                  </a:lnTo>
                  <a:lnTo>
                    <a:pt x="2987" y="1331"/>
                  </a:lnTo>
                  <a:lnTo>
                    <a:pt x="2994" y="1331"/>
                  </a:lnTo>
                  <a:lnTo>
                    <a:pt x="2994" y="1344"/>
                  </a:lnTo>
                  <a:lnTo>
                    <a:pt x="2994" y="1344"/>
                  </a:lnTo>
                  <a:lnTo>
                    <a:pt x="3006" y="1344"/>
                  </a:lnTo>
                  <a:lnTo>
                    <a:pt x="3006" y="1358"/>
                  </a:lnTo>
                  <a:lnTo>
                    <a:pt x="3006" y="1358"/>
                  </a:lnTo>
                  <a:lnTo>
                    <a:pt x="3013" y="1358"/>
                  </a:lnTo>
                  <a:lnTo>
                    <a:pt x="3013" y="1371"/>
                  </a:lnTo>
                  <a:lnTo>
                    <a:pt x="3013" y="1371"/>
                  </a:lnTo>
                  <a:lnTo>
                    <a:pt x="3019" y="1371"/>
                  </a:lnTo>
                  <a:lnTo>
                    <a:pt x="3019" y="1383"/>
                  </a:lnTo>
                  <a:lnTo>
                    <a:pt x="3019" y="1383"/>
                  </a:lnTo>
                  <a:lnTo>
                    <a:pt x="3025" y="1383"/>
                  </a:lnTo>
                  <a:lnTo>
                    <a:pt x="3025" y="1383"/>
                  </a:lnTo>
                  <a:lnTo>
                    <a:pt x="3025" y="1383"/>
                  </a:lnTo>
                  <a:lnTo>
                    <a:pt x="3025" y="1383"/>
                  </a:lnTo>
                  <a:lnTo>
                    <a:pt x="3025" y="1411"/>
                  </a:lnTo>
                  <a:lnTo>
                    <a:pt x="3025" y="1411"/>
                  </a:lnTo>
                  <a:lnTo>
                    <a:pt x="3031" y="1411"/>
                  </a:lnTo>
                  <a:lnTo>
                    <a:pt x="3031" y="1411"/>
                  </a:lnTo>
                  <a:lnTo>
                    <a:pt x="3031" y="1411"/>
                  </a:lnTo>
                  <a:lnTo>
                    <a:pt x="3031" y="1411"/>
                  </a:lnTo>
                  <a:lnTo>
                    <a:pt x="3031" y="1437"/>
                  </a:lnTo>
                  <a:lnTo>
                    <a:pt x="3031" y="1437"/>
                  </a:lnTo>
                  <a:lnTo>
                    <a:pt x="3038" y="1437"/>
                  </a:lnTo>
                  <a:lnTo>
                    <a:pt x="3038" y="1437"/>
                  </a:lnTo>
                  <a:lnTo>
                    <a:pt x="3038" y="1437"/>
                  </a:lnTo>
                  <a:lnTo>
                    <a:pt x="3118" y="1437"/>
                  </a:lnTo>
                  <a:lnTo>
                    <a:pt x="3118" y="1450"/>
                  </a:lnTo>
                  <a:lnTo>
                    <a:pt x="3118" y="1450"/>
                  </a:lnTo>
                  <a:lnTo>
                    <a:pt x="3118" y="1450"/>
                  </a:lnTo>
                  <a:lnTo>
                    <a:pt x="3118" y="1450"/>
                  </a:lnTo>
                  <a:lnTo>
                    <a:pt x="3118" y="1450"/>
                  </a:lnTo>
                  <a:lnTo>
                    <a:pt x="3124" y="1450"/>
                  </a:lnTo>
                  <a:lnTo>
                    <a:pt x="3124" y="1450"/>
                  </a:lnTo>
                  <a:lnTo>
                    <a:pt x="3124" y="1450"/>
                  </a:lnTo>
                  <a:lnTo>
                    <a:pt x="3192" y="1450"/>
                  </a:lnTo>
                  <a:lnTo>
                    <a:pt x="3192" y="1450"/>
                  </a:lnTo>
                  <a:lnTo>
                    <a:pt x="3192" y="1450"/>
                  </a:lnTo>
                  <a:lnTo>
                    <a:pt x="3192" y="1450"/>
                  </a:lnTo>
                  <a:lnTo>
                    <a:pt x="3192" y="1477"/>
                  </a:lnTo>
                  <a:lnTo>
                    <a:pt x="3192" y="1477"/>
                  </a:lnTo>
                  <a:lnTo>
                    <a:pt x="3210" y="1477"/>
                  </a:lnTo>
                  <a:lnTo>
                    <a:pt x="3210" y="1490"/>
                  </a:lnTo>
                  <a:lnTo>
                    <a:pt x="3210" y="1490"/>
                  </a:lnTo>
                  <a:lnTo>
                    <a:pt x="3217" y="1490"/>
                  </a:lnTo>
                  <a:lnTo>
                    <a:pt x="3217" y="1503"/>
                  </a:lnTo>
                  <a:lnTo>
                    <a:pt x="3217" y="1503"/>
                  </a:lnTo>
                  <a:lnTo>
                    <a:pt x="3222" y="1503"/>
                  </a:lnTo>
                  <a:lnTo>
                    <a:pt x="3222" y="1503"/>
                  </a:lnTo>
                  <a:lnTo>
                    <a:pt x="3222" y="1503"/>
                  </a:lnTo>
                  <a:lnTo>
                    <a:pt x="3235" y="1503"/>
                  </a:lnTo>
                  <a:lnTo>
                    <a:pt x="3235" y="1503"/>
                  </a:lnTo>
                  <a:lnTo>
                    <a:pt x="3235" y="1503"/>
                  </a:lnTo>
                  <a:lnTo>
                    <a:pt x="3241" y="1503"/>
                  </a:lnTo>
                  <a:lnTo>
                    <a:pt x="3241" y="1517"/>
                  </a:lnTo>
                  <a:lnTo>
                    <a:pt x="3241" y="1517"/>
                  </a:lnTo>
                  <a:lnTo>
                    <a:pt x="3247" y="1517"/>
                  </a:lnTo>
                  <a:lnTo>
                    <a:pt x="3247" y="1517"/>
                  </a:lnTo>
                  <a:lnTo>
                    <a:pt x="3247" y="1517"/>
                  </a:lnTo>
                  <a:lnTo>
                    <a:pt x="3303" y="1517"/>
                  </a:lnTo>
                  <a:lnTo>
                    <a:pt x="3303" y="1517"/>
                  </a:lnTo>
                  <a:lnTo>
                    <a:pt x="3303" y="1517"/>
                  </a:lnTo>
                  <a:lnTo>
                    <a:pt x="3303" y="1517"/>
                  </a:lnTo>
                  <a:lnTo>
                    <a:pt x="3303" y="1517"/>
                  </a:lnTo>
                  <a:lnTo>
                    <a:pt x="3303" y="1517"/>
                  </a:lnTo>
                  <a:lnTo>
                    <a:pt x="3303" y="1517"/>
                  </a:lnTo>
                  <a:lnTo>
                    <a:pt x="3303" y="1558"/>
                  </a:lnTo>
                  <a:lnTo>
                    <a:pt x="3303" y="1558"/>
                  </a:lnTo>
                  <a:lnTo>
                    <a:pt x="3315" y="1558"/>
                  </a:lnTo>
                  <a:lnTo>
                    <a:pt x="3315" y="1571"/>
                  </a:lnTo>
                  <a:lnTo>
                    <a:pt x="3315" y="1571"/>
                  </a:lnTo>
                  <a:lnTo>
                    <a:pt x="3334" y="1571"/>
                  </a:lnTo>
                  <a:lnTo>
                    <a:pt x="3334" y="1585"/>
                  </a:lnTo>
                  <a:lnTo>
                    <a:pt x="3334" y="1585"/>
                  </a:lnTo>
                  <a:lnTo>
                    <a:pt x="3364" y="1585"/>
                  </a:lnTo>
                  <a:lnTo>
                    <a:pt x="3364" y="1598"/>
                  </a:lnTo>
                  <a:lnTo>
                    <a:pt x="3364" y="1598"/>
                  </a:lnTo>
                  <a:lnTo>
                    <a:pt x="3383" y="1598"/>
                  </a:lnTo>
                  <a:lnTo>
                    <a:pt x="3383" y="1611"/>
                  </a:lnTo>
                  <a:lnTo>
                    <a:pt x="3383" y="1611"/>
                  </a:lnTo>
                  <a:lnTo>
                    <a:pt x="3439" y="1611"/>
                  </a:lnTo>
                  <a:lnTo>
                    <a:pt x="3439" y="1625"/>
                  </a:lnTo>
                  <a:lnTo>
                    <a:pt x="3439" y="1625"/>
                  </a:lnTo>
                  <a:lnTo>
                    <a:pt x="3445" y="1625"/>
                  </a:lnTo>
                  <a:lnTo>
                    <a:pt x="3445" y="1638"/>
                  </a:lnTo>
                  <a:lnTo>
                    <a:pt x="3445" y="1638"/>
                  </a:lnTo>
                  <a:lnTo>
                    <a:pt x="3451" y="1638"/>
                  </a:lnTo>
                  <a:lnTo>
                    <a:pt x="3451" y="1651"/>
                  </a:lnTo>
                  <a:lnTo>
                    <a:pt x="3451" y="1651"/>
                  </a:lnTo>
                  <a:lnTo>
                    <a:pt x="3470" y="1651"/>
                  </a:lnTo>
                  <a:lnTo>
                    <a:pt x="3470" y="1665"/>
                  </a:lnTo>
                  <a:lnTo>
                    <a:pt x="3470" y="1665"/>
                  </a:lnTo>
                  <a:lnTo>
                    <a:pt x="3475" y="1665"/>
                  </a:lnTo>
                  <a:lnTo>
                    <a:pt x="3475" y="1665"/>
                  </a:lnTo>
                  <a:lnTo>
                    <a:pt x="3475" y="1665"/>
                  </a:lnTo>
                  <a:lnTo>
                    <a:pt x="3531" y="1665"/>
                  </a:lnTo>
                  <a:lnTo>
                    <a:pt x="3531" y="1679"/>
                  </a:lnTo>
                  <a:lnTo>
                    <a:pt x="3531" y="1679"/>
                  </a:lnTo>
                  <a:lnTo>
                    <a:pt x="3538" y="1679"/>
                  </a:lnTo>
                  <a:lnTo>
                    <a:pt x="3538" y="1692"/>
                  </a:lnTo>
                  <a:lnTo>
                    <a:pt x="3538" y="1692"/>
                  </a:lnTo>
                  <a:lnTo>
                    <a:pt x="3543" y="1692"/>
                  </a:lnTo>
                  <a:lnTo>
                    <a:pt x="3543" y="1706"/>
                  </a:lnTo>
                  <a:lnTo>
                    <a:pt x="3543" y="1706"/>
                  </a:lnTo>
                  <a:lnTo>
                    <a:pt x="3550" y="1706"/>
                  </a:lnTo>
                  <a:lnTo>
                    <a:pt x="3550" y="1706"/>
                  </a:lnTo>
                  <a:lnTo>
                    <a:pt x="3550" y="1706"/>
                  </a:lnTo>
                  <a:lnTo>
                    <a:pt x="3593" y="1706"/>
                  </a:lnTo>
                  <a:lnTo>
                    <a:pt x="3593" y="1706"/>
                  </a:lnTo>
                  <a:lnTo>
                    <a:pt x="3593" y="1706"/>
                  </a:lnTo>
                  <a:lnTo>
                    <a:pt x="3593" y="1706"/>
                  </a:lnTo>
                  <a:lnTo>
                    <a:pt x="3593" y="1733"/>
                  </a:lnTo>
                  <a:lnTo>
                    <a:pt x="3593" y="1733"/>
                  </a:lnTo>
                  <a:lnTo>
                    <a:pt x="3593" y="1733"/>
                  </a:lnTo>
                  <a:lnTo>
                    <a:pt x="3593" y="1733"/>
                  </a:lnTo>
                  <a:lnTo>
                    <a:pt x="3593" y="1733"/>
                  </a:lnTo>
                  <a:lnTo>
                    <a:pt x="3593" y="1733"/>
                  </a:lnTo>
                  <a:lnTo>
                    <a:pt x="3593" y="1733"/>
                  </a:lnTo>
                  <a:lnTo>
                    <a:pt x="3593" y="1733"/>
                  </a:lnTo>
                  <a:lnTo>
                    <a:pt x="3623" y="1733"/>
                  </a:lnTo>
                  <a:lnTo>
                    <a:pt x="3623" y="1746"/>
                  </a:lnTo>
                  <a:lnTo>
                    <a:pt x="3623" y="1746"/>
                  </a:lnTo>
                  <a:lnTo>
                    <a:pt x="3636" y="1746"/>
                  </a:lnTo>
                  <a:lnTo>
                    <a:pt x="3636" y="1759"/>
                  </a:lnTo>
                  <a:lnTo>
                    <a:pt x="3636" y="1759"/>
                  </a:lnTo>
                  <a:lnTo>
                    <a:pt x="3649" y="1759"/>
                  </a:lnTo>
                  <a:lnTo>
                    <a:pt x="3649" y="1774"/>
                  </a:lnTo>
                  <a:lnTo>
                    <a:pt x="3649" y="1774"/>
                  </a:lnTo>
                  <a:lnTo>
                    <a:pt x="3655" y="1774"/>
                  </a:lnTo>
                  <a:lnTo>
                    <a:pt x="3655" y="1787"/>
                  </a:lnTo>
                  <a:lnTo>
                    <a:pt x="3655" y="1787"/>
                  </a:lnTo>
                  <a:lnTo>
                    <a:pt x="3674" y="1787"/>
                  </a:lnTo>
                  <a:lnTo>
                    <a:pt x="3674" y="1801"/>
                  </a:lnTo>
                  <a:lnTo>
                    <a:pt x="3674" y="1801"/>
                  </a:lnTo>
                  <a:lnTo>
                    <a:pt x="3691" y="1801"/>
                  </a:lnTo>
                  <a:lnTo>
                    <a:pt x="3691" y="1814"/>
                  </a:lnTo>
                  <a:lnTo>
                    <a:pt x="3691" y="1814"/>
                  </a:lnTo>
                  <a:lnTo>
                    <a:pt x="3704" y="1814"/>
                  </a:lnTo>
                  <a:lnTo>
                    <a:pt x="3704" y="1827"/>
                  </a:lnTo>
                  <a:lnTo>
                    <a:pt x="3704" y="1827"/>
                  </a:lnTo>
                  <a:lnTo>
                    <a:pt x="3710" y="1827"/>
                  </a:lnTo>
                  <a:lnTo>
                    <a:pt x="3710" y="1827"/>
                  </a:lnTo>
                  <a:lnTo>
                    <a:pt x="3710" y="1827"/>
                  </a:lnTo>
                  <a:lnTo>
                    <a:pt x="3710" y="1827"/>
                  </a:lnTo>
                  <a:lnTo>
                    <a:pt x="3710" y="1855"/>
                  </a:lnTo>
                  <a:lnTo>
                    <a:pt x="3710" y="1855"/>
                  </a:lnTo>
                  <a:lnTo>
                    <a:pt x="3717" y="1855"/>
                  </a:lnTo>
                  <a:lnTo>
                    <a:pt x="3717" y="1869"/>
                  </a:lnTo>
                  <a:lnTo>
                    <a:pt x="3717" y="1869"/>
                  </a:lnTo>
                  <a:lnTo>
                    <a:pt x="3747" y="1869"/>
                  </a:lnTo>
                  <a:lnTo>
                    <a:pt x="3747" y="1882"/>
                  </a:lnTo>
                  <a:lnTo>
                    <a:pt x="3747" y="1882"/>
                  </a:lnTo>
                  <a:lnTo>
                    <a:pt x="3759" y="1882"/>
                  </a:lnTo>
                  <a:lnTo>
                    <a:pt x="3759" y="1895"/>
                  </a:lnTo>
                  <a:lnTo>
                    <a:pt x="3759" y="1895"/>
                  </a:lnTo>
                  <a:lnTo>
                    <a:pt x="3766" y="1895"/>
                  </a:lnTo>
                  <a:lnTo>
                    <a:pt x="3766" y="1909"/>
                  </a:lnTo>
                  <a:lnTo>
                    <a:pt x="3766" y="1909"/>
                  </a:lnTo>
                  <a:lnTo>
                    <a:pt x="3773" y="1909"/>
                  </a:lnTo>
                  <a:lnTo>
                    <a:pt x="3773" y="1923"/>
                  </a:lnTo>
                  <a:lnTo>
                    <a:pt x="3773" y="1923"/>
                  </a:lnTo>
                  <a:lnTo>
                    <a:pt x="3784" y="1923"/>
                  </a:lnTo>
                  <a:lnTo>
                    <a:pt x="3784" y="1936"/>
                  </a:lnTo>
                  <a:lnTo>
                    <a:pt x="3784" y="1936"/>
                  </a:lnTo>
                  <a:lnTo>
                    <a:pt x="3790" y="1936"/>
                  </a:lnTo>
                  <a:lnTo>
                    <a:pt x="3790" y="1950"/>
                  </a:lnTo>
                  <a:lnTo>
                    <a:pt x="3790" y="1950"/>
                  </a:lnTo>
                  <a:lnTo>
                    <a:pt x="3803" y="1950"/>
                  </a:lnTo>
                  <a:lnTo>
                    <a:pt x="3803" y="1950"/>
                  </a:lnTo>
                  <a:lnTo>
                    <a:pt x="3803" y="1950"/>
                  </a:lnTo>
                  <a:lnTo>
                    <a:pt x="3809" y="1950"/>
                  </a:lnTo>
                  <a:lnTo>
                    <a:pt x="3809" y="1950"/>
                  </a:lnTo>
                  <a:lnTo>
                    <a:pt x="3809" y="1950"/>
                  </a:lnTo>
                  <a:lnTo>
                    <a:pt x="3827" y="1950"/>
                  </a:lnTo>
                  <a:lnTo>
                    <a:pt x="3827" y="1963"/>
                  </a:lnTo>
                  <a:lnTo>
                    <a:pt x="3827" y="1963"/>
                  </a:lnTo>
                  <a:lnTo>
                    <a:pt x="3846" y="1963"/>
                  </a:lnTo>
                  <a:lnTo>
                    <a:pt x="3846" y="1978"/>
                  </a:lnTo>
                  <a:lnTo>
                    <a:pt x="3846" y="1978"/>
                  </a:lnTo>
                  <a:lnTo>
                    <a:pt x="3865" y="1978"/>
                  </a:lnTo>
                  <a:lnTo>
                    <a:pt x="3865" y="1991"/>
                  </a:lnTo>
                  <a:lnTo>
                    <a:pt x="3865" y="1991"/>
                  </a:lnTo>
                  <a:lnTo>
                    <a:pt x="3890" y="1991"/>
                  </a:lnTo>
                  <a:lnTo>
                    <a:pt x="3890" y="2004"/>
                  </a:lnTo>
                  <a:lnTo>
                    <a:pt x="3890" y="2004"/>
                  </a:lnTo>
                  <a:lnTo>
                    <a:pt x="3907" y="2004"/>
                  </a:lnTo>
                  <a:lnTo>
                    <a:pt x="3907" y="2019"/>
                  </a:lnTo>
                  <a:lnTo>
                    <a:pt x="3907" y="2019"/>
                  </a:lnTo>
                  <a:lnTo>
                    <a:pt x="3914" y="2019"/>
                  </a:lnTo>
                  <a:lnTo>
                    <a:pt x="3914" y="2032"/>
                  </a:lnTo>
                  <a:lnTo>
                    <a:pt x="3914" y="2032"/>
                  </a:lnTo>
                  <a:lnTo>
                    <a:pt x="3933" y="2032"/>
                  </a:lnTo>
                  <a:lnTo>
                    <a:pt x="3933" y="2046"/>
                  </a:lnTo>
                  <a:lnTo>
                    <a:pt x="3933" y="2046"/>
                  </a:lnTo>
                  <a:lnTo>
                    <a:pt x="3939" y="2046"/>
                  </a:lnTo>
                  <a:lnTo>
                    <a:pt x="3939" y="2046"/>
                  </a:lnTo>
                  <a:lnTo>
                    <a:pt x="3939" y="2046"/>
                  </a:lnTo>
                  <a:lnTo>
                    <a:pt x="3988" y="2046"/>
                  </a:lnTo>
                  <a:lnTo>
                    <a:pt x="3988" y="2060"/>
                  </a:lnTo>
                  <a:lnTo>
                    <a:pt x="3988" y="2060"/>
                  </a:lnTo>
                  <a:lnTo>
                    <a:pt x="4019" y="2060"/>
                  </a:lnTo>
                  <a:lnTo>
                    <a:pt x="4019" y="2060"/>
                  </a:lnTo>
                  <a:lnTo>
                    <a:pt x="4019" y="2060"/>
                  </a:lnTo>
                  <a:lnTo>
                    <a:pt x="4043" y="2060"/>
                  </a:lnTo>
                  <a:lnTo>
                    <a:pt x="4043" y="2073"/>
                  </a:lnTo>
                  <a:lnTo>
                    <a:pt x="4043" y="2073"/>
                  </a:lnTo>
                  <a:lnTo>
                    <a:pt x="4043" y="2073"/>
                  </a:lnTo>
                  <a:lnTo>
                    <a:pt x="4043" y="2073"/>
                  </a:lnTo>
                  <a:lnTo>
                    <a:pt x="4043" y="2073"/>
                  </a:lnTo>
                  <a:lnTo>
                    <a:pt x="4080" y="2073"/>
                  </a:lnTo>
                  <a:lnTo>
                    <a:pt x="4080" y="2087"/>
                  </a:lnTo>
                  <a:lnTo>
                    <a:pt x="4080" y="2087"/>
                  </a:lnTo>
                  <a:lnTo>
                    <a:pt x="4087" y="2087"/>
                  </a:lnTo>
                  <a:lnTo>
                    <a:pt x="4087" y="2101"/>
                  </a:lnTo>
                  <a:lnTo>
                    <a:pt x="4087" y="2101"/>
                  </a:lnTo>
                  <a:lnTo>
                    <a:pt x="4099" y="2101"/>
                  </a:lnTo>
                  <a:lnTo>
                    <a:pt x="4099" y="2115"/>
                  </a:lnTo>
                  <a:lnTo>
                    <a:pt x="4099" y="2115"/>
                  </a:lnTo>
                  <a:lnTo>
                    <a:pt x="4106" y="2115"/>
                  </a:lnTo>
                  <a:lnTo>
                    <a:pt x="4106" y="2128"/>
                  </a:lnTo>
                  <a:lnTo>
                    <a:pt x="4106" y="2128"/>
                  </a:lnTo>
                  <a:lnTo>
                    <a:pt x="4142" y="2128"/>
                  </a:lnTo>
                  <a:lnTo>
                    <a:pt x="4142" y="2142"/>
                  </a:lnTo>
                  <a:lnTo>
                    <a:pt x="4142" y="2142"/>
                  </a:lnTo>
                  <a:lnTo>
                    <a:pt x="4186" y="2142"/>
                  </a:lnTo>
                  <a:lnTo>
                    <a:pt x="4186" y="2156"/>
                  </a:lnTo>
                  <a:lnTo>
                    <a:pt x="4186" y="2156"/>
                  </a:lnTo>
                  <a:lnTo>
                    <a:pt x="4198" y="2156"/>
                  </a:lnTo>
                  <a:lnTo>
                    <a:pt x="4198" y="2169"/>
                  </a:lnTo>
                  <a:lnTo>
                    <a:pt x="4198" y="2169"/>
                  </a:lnTo>
                  <a:lnTo>
                    <a:pt x="4204" y="2169"/>
                  </a:lnTo>
                  <a:lnTo>
                    <a:pt x="4204" y="2169"/>
                  </a:lnTo>
                  <a:lnTo>
                    <a:pt x="4204" y="2169"/>
                  </a:lnTo>
                  <a:lnTo>
                    <a:pt x="4223" y="2169"/>
                  </a:lnTo>
                  <a:lnTo>
                    <a:pt x="4223" y="2184"/>
                  </a:lnTo>
                  <a:lnTo>
                    <a:pt x="4223" y="2184"/>
                  </a:lnTo>
                  <a:lnTo>
                    <a:pt x="4259" y="2184"/>
                  </a:lnTo>
                  <a:lnTo>
                    <a:pt x="4259" y="2197"/>
                  </a:lnTo>
                  <a:lnTo>
                    <a:pt x="4259" y="2197"/>
                  </a:lnTo>
                  <a:lnTo>
                    <a:pt x="4278" y="2197"/>
                  </a:lnTo>
                  <a:lnTo>
                    <a:pt x="4278" y="2210"/>
                  </a:lnTo>
                  <a:lnTo>
                    <a:pt x="4278" y="2210"/>
                  </a:lnTo>
                  <a:lnTo>
                    <a:pt x="4284" y="2210"/>
                  </a:lnTo>
                  <a:lnTo>
                    <a:pt x="4284" y="2210"/>
                  </a:lnTo>
                  <a:lnTo>
                    <a:pt x="4284" y="2210"/>
                  </a:lnTo>
                  <a:lnTo>
                    <a:pt x="4321" y="2210"/>
                  </a:lnTo>
                  <a:lnTo>
                    <a:pt x="4321" y="2225"/>
                  </a:lnTo>
                  <a:lnTo>
                    <a:pt x="4321" y="2225"/>
                  </a:lnTo>
                  <a:lnTo>
                    <a:pt x="4340" y="2225"/>
                  </a:lnTo>
                  <a:lnTo>
                    <a:pt x="4340" y="2238"/>
                  </a:lnTo>
                  <a:lnTo>
                    <a:pt x="4340" y="2238"/>
                  </a:lnTo>
                  <a:lnTo>
                    <a:pt x="4371" y="2238"/>
                  </a:lnTo>
                  <a:lnTo>
                    <a:pt x="4371" y="2253"/>
                  </a:lnTo>
                  <a:lnTo>
                    <a:pt x="4371" y="2253"/>
                  </a:lnTo>
                  <a:lnTo>
                    <a:pt x="4376" y="2253"/>
                  </a:lnTo>
                  <a:lnTo>
                    <a:pt x="4376" y="2253"/>
                  </a:lnTo>
                  <a:lnTo>
                    <a:pt x="4376" y="2253"/>
                  </a:lnTo>
                  <a:lnTo>
                    <a:pt x="4376" y="2253"/>
                  </a:lnTo>
                  <a:lnTo>
                    <a:pt x="4376" y="2279"/>
                  </a:lnTo>
                  <a:lnTo>
                    <a:pt x="4376" y="2279"/>
                  </a:lnTo>
                  <a:lnTo>
                    <a:pt x="4432" y="2279"/>
                  </a:lnTo>
                  <a:lnTo>
                    <a:pt x="4432" y="2294"/>
                  </a:lnTo>
                  <a:lnTo>
                    <a:pt x="4432" y="2294"/>
                  </a:lnTo>
                  <a:lnTo>
                    <a:pt x="4451" y="2294"/>
                  </a:lnTo>
                  <a:lnTo>
                    <a:pt x="4451" y="2307"/>
                  </a:lnTo>
                  <a:lnTo>
                    <a:pt x="4451" y="2307"/>
                  </a:lnTo>
                  <a:lnTo>
                    <a:pt x="4507" y="2307"/>
                  </a:lnTo>
                  <a:lnTo>
                    <a:pt x="4507" y="2322"/>
                  </a:lnTo>
                  <a:lnTo>
                    <a:pt x="4507" y="2322"/>
                  </a:lnTo>
                  <a:lnTo>
                    <a:pt x="4556" y="2322"/>
                  </a:lnTo>
                  <a:lnTo>
                    <a:pt x="4556" y="2335"/>
                  </a:lnTo>
                  <a:lnTo>
                    <a:pt x="4556" y="2335"/>
                  </a:lnTo>
                  <a:lnTo>
                    <a:pt x="4575" y="2335"/>
                  </a:lnTo>
                  <a:lnTo>
                    <a:pt x="4575" y="2335"/>
                  </a:lnTo>
                  <a:lnTo>
                    <a:pt x="4575" y="2335"/>
                  </a:lnTo>
                  <a:lnTo>
                    <a:pt x="4575" y="2335"/>
                  </a:lnTo>
                  <a:lnTo>
                    <a:pt x="4575" y="2363"/>
                  </a:lnTo>
                  <a:lnTo>
                    <a:pt x="4575" y="2363"/>
                  </a:lnTo>
                  <a:lnTo>
                    <a:pt x="4599" y="2363"/>
                  </a:lnTo>
                  <a:lnTo>
                    <a:pt x="4599" y="2376"/>
                  </a:lnTo>
                  <a:lnTo>
                    <a:pt x="4599" y="2376"/>
                  </a:lnTo>
                  <a:lnTo>
                    <a:pt x="4599" y="2376"/>
                  </a:lnTo>
                  <a:lnTo>
                    <a:pt x="4599" y="2376"/>
                  </a:lnTo>
                  <a:lnTo>
                    <a:pt x="4599" y="2376"/>
                  </a:lnTo>
                  <a:lnTo>
                    <a:pt x="4618" y="2376"/>
                  </a:lnTo>
                  <a:lnTo>
                    <a:pt x="4618" y="2391"/>
                  </a:lnTo>
                  <a:lnTo>
                    <a:pt x="4618" y="2391"/>
                  </a:lnTo>
                  <a:lnTo>
                    <a:pt x="4636" y="2391"/>
                  </a:lnTo>
                  <a:lnTo>
                    <a:pt x="4636" y="2405"/>
                  </a:lnTo>
                  <a:lnTo>
                    <a:pt x="4636" y="2405"/>
                  </a:lnTo>
                  <a:lnTo>
                    <a:pt x="4655" y="2405"/>
                  </a:lnTo>
                  <a:lnTo>
                    <a:pt x="4655" y="2418"/>
                  </a:lnTo>
                  <a:lnTo>
                    <a:pt x="4655" y="2418"/>
                  </a:lnTo>
                  <a:lnTo>
                    <a:pt x="4660" y="2418"/>
                  </a:lnTo>
                  <a:lnTo>
                    <a:pt x="4660" y="2432"/>
                  </a:lnTo>
                  <a:lnTo>
                    <a:pt x="4660" y="2432"/>
                  </a:lnTo>
                  <a:lnTo>
                    <a:pt x="4753" y="2432"/>
                  </a:lnTo>
                  <a:lnTo>
                    <a:pt x="4753" y="2446"/>
                  </a:lnTo>
                  <a:lnTo>
                    <a:pt x="4753" y="2446"/>
                  </a:lnTo>
                  <a:lnTo>
                    <a:pt x="4765" y="2446"/>
                  </a:lnTo>
                  <a:lnTo>
                    <a:pt x="4765" y="2460"/>
                  </a:lnTo>
                  <a:lnTo>
                    <a:pt x="4765" y="2460"/>
                  </a:lnTo>
                  <a:lnTo>
                    <a:pt x="4778" y="2460"/>
                  </a:lnTo>
                  <a:lnTo>
                    <a:pt x="4778" y="2474"/>
                  </a:lnTo>
                  <a:lnTo>
                    <a:pt x="4778" y="2474"/>
                  </a:lnTo>
                  <a:lnTo>
                    <a:pt x="4784" y="2474"/>
                  </a:lnTo>
                  <a:lnTo>
                    <a:pt x="4784" y="2487"/>
                  </a:lnTo>
                  <a:lnTo>
                    <a:pt x="4784" y="2487"/>
                  </a:lnTo>
                  <a:lnTo>
                    <a:pt x="4796" y="2487"/>
                  </a:lnTo>
                  <a:lnTo>
                    <a:pt x="4796" y="2487"/>
                  </a:lnTo>
                  <a:lnTo>
                    <a:pt x="4796" y="2487"/>
                  </a:lnTo>
                  <a:lnTo>
                    <a:pt x="4803" y="2487"/>
                  </a:lnTo>
                  <a:lnTo>
                    <a:pt x="4803" y="2502"/>
                  </a:lnTo>
                  <a:lnTo>
                    <a:pt x="4803" y="2502"/>
                  </a:lnTo>
                  <a:lnTo>
                    <a:pt x="4803" y="2502"/>
                  </a:lnTo>
                  <a:lnTo>
                    <a:pt x="4803" y="2502"/>
                  </a:lnTo>
                  <a:lnTo>
                    <a:pt x="4803" y="2502"/>
                  </a:lnTo>
                  <a:lnTo>
                    <a:pt x="4808" y="2502"/>
                  </a:lnTo>
                  <a:lnTo>
                    <a:pt x="4808" y="2502"/>
                  </a:lnTo>
                  <a:lnTo>
                    <a:pt x="4808" y="2502"/>
                  </a:lnTo>
                  <a:lnTo>
                    <a:pt x="4815" y="2502"/>
                  </a:lnTo>
                  <a:lnTo>
                    <a:pt x="4815" y="2515"/>
                  </a:lnTo>
                  <a:lnTo>
                    <a:pt x="4815" y="2515"/>
                  </a:lnTo>
                  <a:lnTo>
                    <a:pt x="4876" y="2515"/>
                  </a:lnTo>
                  <a:lnTo>
                    <a:pt x="4876" y="2515"/>
                  </a:lnTo>
                  <a:lnTo>
                    <a:pt x="4876" y="2515"/>
                  </a:lnTo>
                  <a:lnTo>
                    <a:pt x="4889" y="2515"/>
                  </a:lnTo>
                  <a:lnTo>
                    <a:pt x="4889" y="2530"/>
                  </a:lnTo>
                  <a:lnTo>
                    <a:pt x="4889" y="2530"/>
                  </a:lnTo>
                  <a:lnTo>
                    <a:pt x="4901" y="2530"/>
                  </a:lnTo>
                  <a:lnTo>
                    <a:pt x="4901" y="2544"/>
                  </a:lnTo>
                  <a:lnTo>
                    <a:pt x="4901" y="2544"/>
                  </a:lnTo>
                  <a:lnTo>
                    <a:pt x="4920" y="2544"/>
                  </a:lnTo>
                  <a:lnTo>
                    <a:pt x="4920" y="2558"/>
                  </a:lnTo>
                  <a:lnTo>
                    <a:pt x="4920" y="2558"/>
                  </a:lnTo>
                  <a:lnTo>
                    <a:pt x="4926" y="2558"/>
                  </a:lnTo>
                  <a:lnTo>
                    <a:pt x="4926" y="2572"/>
                  </a:lnTo>
                  <a:lnTo>
                    <a:pt x="4926" y="2572"/>
                  </a:lnTo>
                  <a:lnTo>
                    <a:pt x="4957" y="2572"/>
                  </a:lnTo>
                  <a:lnTo>
                    <a:pt x="4957" y="2585"/>
                  </a:lnTo>
                  <a:lnTo>
                    <a:pt x="4957" y="2585"/>
                  </a:lnTo>
                  <a:lnTo>
                    <a:pt x="4988" y="2585"/>
                  </a:lnTo>
                  <a:lnTo>
                    <a:pt x="4988" y="2600"/>
                  </a:lnTo>
                  <a:lnTo>
                    <a:pt x="4988" y="2600"/>
                  </a:lnTo>
                  <a:lnTo>
                    <a:pt x="5031" y="2600"/>
                  </a:lnTo>
                  <a:lnTo>
                    <a:pt x="5031" y="2613"/>
                  </a:lnTo>
                  <a:lnTo>
                    <a:pt x="5031" y="2613"/>
                  </a:lnTo>
                  <a:lnTo>
                    <a:pt x="5037" y="2613"/>
                  </a:lnTo>
                  <a:lnTo>
                    <a:pt x="5037" y="2613"/>
                  </a:lnTo>
                  <a:lnTo>
                    <a:pt x="5037" y="2613"/>
                  </a:lnTo>
                  <a:lnTo>
                    <a:pt x="5043" y="2613"/>
                  </a:lnTo>
                  <a:lnTo>
                    <a:pt x="5043" y="2628"/>
                  </a:lnTo>
                  <a:lnTo>
                    <a:pt x="5043" y="2628"/>
                  </a:lnTo>
                  <a:lnTo>
                    <a:pt x="5056" y="2628"/>
                  </a:lnTo>
                  <a:lnTo>
                    <a:pt x="5056" y="2628"/>
                  </a:lnTo>
                  <a:lnTo>
                    <a:pt x="5056" y="2628"/>
                  </a:lnTo>
                  <a:lnTo>
                    <a:pt x="5061" y="2628"/>
                  </a:lnTo>
                  <a:lnTo>
                    <a:pt x="5061" y="2642"/>
                  </a:lnTo>
                  <a:lnTo>
                    <a:pt x="5061" y="2642"/>
                  </a:lnTo>
                  <a:lnTo>
                    <a:pt x="5099" y="2642"/>
                  </a:lnTo>
                  <a:lnTo>
                    <a:pt x="5099" y="2656"/>
                  </a:lnTo>
                  <a:lnTo>
                    <a:pt x="5099" y="2656"/>
                  </a:lnTo>
                  <a:lnTo>
                    <a:pt x="5136" y="2656"/>
                  </a:lnTo>
                  <a:lnTo>
                    <a:pt x="5136" y="2656"/>
                  </a:lnTo>
                  <a:lnTo>
                    <a:pt x="5136" y="2656"/>
                  </a:lnTo>
                  <a:lnTo>
                    <a:pt x="5136" y="2656"/>
                  </a:lnTo>
                  <a:lnTo>
                    <a:pt x="5136" y="2684"/>
                  </a:lnTo>
                  <a:lnTo>
                    <a:pt x="5136" y="2684"/>
                  </a:lnTo>
                  <a:lnTo>
                    <a:pt x="5148" y="2684"/>
                  </a:lnTo>
                  <a:lnTo>
                    <a:pt x="5148" y="2699"/>
                  </a:lnTo>
                  <a:lnTo>
                    <a:pt x="5148" y="2699"/>
                  </a:lnTo>
                  <a:lnTo>
                    <a:pt x="5167" y="2699"/>
                  </a:lnTo>
                  <a:lnTo>
                    <a:pt x="5167" y="2712"/>
                  </a:lnTo>
                  <a:lnTo>
                    <a:pt x="5167" y="2712"/>
                  </a:lnTo>
                  <a:lnTo>
                    <a:pt x="5185" y="2712"/>
                  </a:lnTo>
                  <a:lnTo>
                    <a:pt x="5185" y="2727"/>
                  </a:lnTo>
                  <a:lnTo>
                    <a:pt x="5185" y="2727"/>
                  </a:lnTo>
                  <a:lnTo>
                    <a:pt x="5185" y="2727"/>
                  </a:lnTo>
                  <a:lnTo>
                    <a:pt x="5185" y="2727"/>
                  </a:lnTo>
                  <a:lnTo>
                    <a:pt x="5185" y="2727"/>
                  </a:lnTo>
                  <a:lnTo>
                    <a:pt x="5204" y="2727"/>
                  </a:lnTo>
                  <a:lnTo>
                    <a:pt x="5204" y="2741"/>
                  </a:lnTo>
                  <a:lnTo>
                    <a:pt x="5204" y="2741"/>
                  </a:lnTo>
                  <a:lnTo>
                    <a:pt x="5241" y="2741"/>
                  </a:lnTo>
                  <a:lnTo>
                    <a:pt x="5241" y="2741"/>
                  </a:lnTo>
                  <a:lnTo>
                    <a:pt x="5241" y="2741"/>
                  </a:lnTo>
                  <a:lnTo>
                    <a:pt x="5290" y="2741"/>
                  </a:lnTo>
                  <a:lnTo>
                    <a:pt x="5290" y="2755"/>
                  </a:lnTo>
                  <a:lnTo>
                    <a:pt x="5290" y="2755"/>
                  </a:lnTo>
                  <a:lnTo>
                    <a:pt x="5296" y="2755"/>
                  </a:lnTo>
                  <a:lnTo>
                    <a:pt x="5296" y="2769"/>
                  </a:lnTo>
                  <a:lnTo>
                    <a:pt x="5296" y="2769"/>
                  </a:lnTo>
                  <a:lnTo>
                    <a:pt x="5327" y="2769"/>
                  </a:lnTo>
                  <a:lnTo>
                    <a:pt x="5327" y="2784"/>
                  </a:lnTo>
                  <a:lnTo>
                    <a:pt x="5327" y="2784"/>
                  </a:lnTo>
                  <a:lnTo>
                    <a:pt x="5333" y="2784"/>
                  </a:lnTo>
                  <a:lnTo>
                    <a:pt x="5333" y="2798"/>
                  </a:lnTo>
                  <a:lnTo>
                    <a:pt x="5333" y="2798"/>
                  </a:lnTo>
                  <a:lnTo>
                    <a:pt x="5364" y="2798"/>
                  </a:lnTo>
                  <a:lnTo>
                    <a:pt x="5364" y="2813"/>
                  </a:lnTo>
                  <a:lnTo>
                    <a:pt x="5364" y="2813"/>
                  </a:lnTo>
                  <a:lnTo>
                    <a:pt x="5413" y="2813"/>
                  </a:lnTo>
                  <a:lnTo>
                    <a:pt x="5413" y="2826"/>
                  </a:lnTo>
                  <a:lnTo>
                    <a:pt x="5413" y="2826"/>
                  </a:lnTo>
                  <a:lnTo>
                    <a:pt x="5432" y="2826"/>
                  </a:lnTo>
                  <a:lnTo>
                    <a:pt x="5432" y="2840"/>
                  </a:lnTo>
                  <a:lnTo>
                    <a:pt x="5432" y="2840"/>
                  </a:lnTo>
                  <a:lnTo>
                    <a:pt x="5450" y="2840"/>
                  </a:lnTo>
                  <a:lnTo>
                    <a:pt x="5450" y="2855"/>
                  </a:lnTo>
                  <a:lnTo>
                    <a:pt x="5450" y="2855"/>
                  </a:lnTo>
                  <a:lnTo>
                    <a:pt x="5512" y="2855"/>
                  </a:lnTo>
                  <a:lnTo>
                    <a:pt x="5512" y="2855"/>
                  </a:lnTo>
                  <a:lnTo>
                    <a:pt x="5512" y="2855"/>
                  </a:lnTo>
                  <a:lnTo>
                    <a:pt x="5512" y="2855"/>
                  </a:lnTo>
                  <a:lnTo>
                    <a:pt x="5512" y="2883"/>
                  </a:lnTo>
                  <a:lnTo>
                    <a:pt x="5512" y="2883"/>
                  </a:lnTo>
                  <a:lnTo>
                    <a:pt x="5525" y="2883"/>
                  </a:lnTo>
                  <a:lnTo>
                    <a:pt x="5525" y="2897"/>
                  </a:lnTo>
                  <a:lnTo>
                    <a:pt x="5525" y="2897"/>
                  </a:lnTo>
                  <a:lnTo>
                    <a:pt x="5556" y="2897"/>
                  </a:lnTo>
                  <a:lnTo>
                    <a:pt x="5556" y="2912"/>
                  </a:lnTo>
                  <a:lnTo>
                    <a:pt x="5556" y="2912"/>
                  </a:lnTo>
                  <a:lnTo>
                    <a:pt x="5587" y="2912"/>
                  </a:lnTo>
                  <a:lnTo>
                    <a:pt x="5587" y="2926"/>
                  </a:lnTo>
                  <a:lnTo>
                    <a:pt x="5587" y="2926"/>
                  </a:lnTo>
                  <a:lnTo>
                    <a:pt x="5611" y="2926"/>
                  </a:lnTo>
                  <a:lnTo>
                    <a:pt x="5611" y="2939"/>
                  </a:lnTo>
                  <a:lnTo>
                    <a:pt x="5611" y="2939"/>
                  </a:lnTo>
                  <a:lnTo>
                    <a:pt x="5648" y="2939"/>
                  </a:lnTo>
                  <a:lnTo>
                    <a:pt x="5648" y="2954"/>
                  </a:lnTo>
                  <a:lnTo>
                    <a:pt x="5648" y="2954"/>
                  </a:lnTo>
                  <a:lnTo>
                    <a:pt x="5660" y="2954"/>
                  </a:lnTo>
                  <a:lnTo>
                    <a:pt x="5660" y="2954"/>
                  </a:lnTo>
                  <a:lnTo>
                    <a:pt x="5660" y="2954"/>
                  </a:lnTo>
                  <a:lnTo>
                    <a:pt x="5660" y="2954"/>
                  </a:lnTo>
                  <a:lnTo>
                    <a:pt x="5660" y="2983"/>
                  </a:lnTo>
                  <a:lnTo>
                    <a:pt x="5660" y="2983"/>
                  </a:lnTo>
                  <a:lnTo>
                    <a:pt x="5666" y="2983"/>
                  </a:lnTo>
                  <a:lnTo>
                    <a:pt x="5666" y="2983"/>
                  </a:lnTo>
                  <a:lnTo>
                    <a:pt x="5666" y="2983"/>
                  </a:lnTo>
                  <a:lnTo>
                    <a:pt x="5666" y="2983"/>
                  </a:lnTo>
                  <a:lnTo>
                    <a:pt x="5666" y="3011"/>
                  </a:lnTo>
                  <a:lnTo>
                    <a:pt x="5666" y="3011"/>
                  </a:lnTo>
                  <a:lnTo>
                    <a:pt x="5673" y="3011"/>
                  </a:lnTo>
                  <a:lnTo>
                    <a:pt x="5673" y="3025"/>
                  </a:lnTo>
                  <a:lnTo>
                    <a:pt x="5673" y="3025"/>
                  </a:lnTo>
                  <a:lnTo>
                    <a:pt x="5697" y="3025"/>
                  </a:lnTo>
                  <a:lnTo>
                    <a:pt x="5697" y="3040"/>
                  </a:lnTo>
                  <a:lnTo>
                    <a:pt x="5697" y="3040"/>
                  </a:lnTo>
                  <a:lnTo>
                    <a:pt x="5735" y="3040"/>
                  </a:lnTo>
                  <a:lnTo>
                    <a:pt x="5735" y="3053"/>
                  </a:lnTo>
                  <a:lnTo>
                    <a:pt x="5735" y="3053"/>
                  </a:lnTo>
                  <a:lnTo>
                    <a:pt x="5747" y="3053"/>
                  </a:lnTo>
                  <a:lnTo>
                    <a:pt x="5747" y="3067"/>
                  </a:lnTo>
                  <a:lnTo>
                    <a:pt x="5747" y="3067"/>
                  </a:lnTo>
                  <a:lnTo>
                    <a:pt x="5809" y="3067"/>
                  </a:lnTo>
                  <a:lnTo>
                    <a:pt x="5809" y="3082"/>
                  </a:lnTo>
                  <a:lnTo>
                    <a:pt x="5809" y="3082"/>
                  </a:lnTo>
                  <a:lnTo>
                    <a:pt x="5828" y="3082"/>
                  </a:lnTo>
                  <a:lnTo>
                    <a:pt x="5828" y="3096"/>
                  </a:lnTo>
                  <a:lnTo>
                    <a:pt x="5828" y="3096"/>
                  </a:lnTo>
                  <a:lnTo>
                    <a:pt x="5864" y="3096"/>
                  </a:lnTo>
                  <a:lnTo>
                    <a:pt x="5864" y="3096"/>
                  </a:lnTo>
                  <a:lnTo>
                    <a:pt x="5864" y="3096"/>
                  </a:lnTo>
                  <a:lnTo>
                    <a:pt x="5877" y="3096"/>
                  </a:lnTo>
                  <a:lnTo>
                    <a:pt x="5877" y="3110"/>
                  </a:lnTo>
                  <a:lnTo>
                    <a:pt x="5877" y="3110"/>
                  </a:lnTo>
                  <a:lnTo>
                    <a:pt x="5882" y="3110"/>
                  </a:lnTo>
                  <a:lnTo>
                    <a:pt x="5882" y="3124"/>
                  </a:lnTo>
                  <a:lnTo>
                    <a:pt x="5882" y="3124"/>
                  </a:lnTo>
                  <a:lnTo>
                    <a:pt x="5889" y="3124"/>
                  </a:lnTo>
                  <a:lnTo>
                    <a:pt x="5889" y="3139"/>
                  </a:lnTo>
                  <a:lnTo>
                    <a:pt x="5889" y="3139"/>
                  </a:lnTo>
                  <a:lnTo>
                    <a:pt x="5913" y="3139"/>
                  </a:lnTo>
                  <a:lnTo>
                    <a:pt x="5913" y="3153"/>
                  </a:lnTo>
                  <a:lnTo>
                    <a:pt x="5913" y="3153"/>
                  </a:lnTo>
                  <a:lnTo>
                    <a:pt x="5951" y="3153"/>
                  </a:lnTo>
                  <a:lnTo>
                    <a:pt x="5951" y="3168"/>
                  </a:lnTo>
                  <a:lnTo>
                    <a:pt x="5951" y="3168"/>
                  </a:lnTo>
                  <a:lnTo>
                    <a:pt x="6006" y="3168"/>
                  </a:lnTo>
                  <a:lnTo>
                    <a:pt x="6006" y="3168"/>
                  </a:lnTo>
                  <a:lnTo>
                    <a:pt x="6006" y="3168"/>
                  </a:lnTo>
                  <a:lnTo>
                    <a:pt x="6006" y="3168"/>
                  </a:lnTo>
                  <a:lnTo>
                    <a:pt x="6006" y="3195"/>
                  </a:lnTo>
                  <a:lnTo>
                    <a:pt x="6006" y="3195"/>
                  </a:lnTo>
                  <a:lnTo>
                    <a:pt x="6025" y="3195"/>
                  </a:lnTo>
                  <a:lnTo>
                    <a:pt x="6025" y="3210"/>
                  </a:lnTo>
                  <a:lnTo>
                    <a:pt x="6025" y="3210"/>
                  </a:lnTo>
                  <a:lnTo>
                    <a:pt x="6042" y="3210"/>
                  </a:lnTo>
                  <a:lnTo>
                    <a:pt x="6042" y="3224"/>
                  </a:lnTo>
                  <a:lnTo>
                    <a:pt x="6042" y="3224"/>
                  </a:lnTo>
                  <a:lnTo>
                    <a:pt x="6061" y="3224"/>
                  </a:lnTo>
                  <a:lnTo>
                    <a:pt x="6061" y="3239"/>
                  </a:lnTo>
                  <a:lnTo>
                    <a:pt x="6061" y="3239"/>
                  </a:lnTo>
                  <a:lnTo>
                    <a:pt x="6068" y="3239"/>
                  </a:lnTo>
                  <a:lnTo>
                    <a:pt x="6068" y="3252"/>
                  </a:lnTo>
                  <a:lnTo>
                    <a:pt x="6068" y="3252"/>
                  </a:lnTo>
                  <a:lnTo>
                    <a:pt x="6105" y="3252"/>
                  </a:lnTo>
                  <a:lnTo>
                    <a:pt x="6105" y="3267"/>
                  </a:lnTo>
                  <a:lnTo>
                    <a:pt x="6105" y="3267"/>
                  </a:lnTo>
                  <a:lnTo>
                    <a:pt x="6117" y="3267"/>
                  </a:lnTo>
                  <a:lnTo>
                    <a:pt x="6117" y="3281"/>
                  </a:lnTo>
                  <a:lnTo>
                    <a:pt x="6117" y="3281"/>
                  </a:lnTo>
                  <a:lnTo>
                    <a:pt x="6136" y="3281"/>
                  </a:lnTo>
                  <a:lnTo>
                    <a:pt x="6136" y="3296"/>
                  </a:lnTo>
                  <a:lnTo>
                    <a:pt x="6136" y="3296"/>
                  </a:lnTo>
                  <a:lnTo>
                    <a:pt x="6173" y="3296"/>
                  </a:lnTo>
                  <a:lnTo>
                    <a:pt x="6173" y="3309"/>
                  </a:lnTo>
                  <a:lnTo>
                    <a:pt x="6173" y="3309"/>
                  </a:lnTo>
                  <a:lnTo>
                    <a:pt x="6191" y="3309"/>
                  </a:lnTo>
                  <a:lnTo>
                    <a:pt x="6191" y="3323"/>
                  </a:lnTo>
                  <a:lnTo>
                    <a:pt x="6191" y="3323"/>
                  </a:lnTo>
                  <a:lnTo>
                    <a:pt x="6210" y="3323"/>
                  </a:lnTo>
                  <a:lnTo>
                    <a:pt x="6210" y="3338"/>
                  </a:lnTo>
                  <a:lnTo>
                    <a:pt x="6210" y="3338"/>
                  </a:lnTo>
                  <a:lnTo>
                    <a:pt x="6222" y="3338"/>
                  </a:lnTo>
                  <a:lnTo>
                    <a:pt x="6222" y="3352"/>
                  </a:lnTo>
                  <a:lnTo>
                    <a:pt x="6222" y="3352"/>
                  </a:lnTo>
                  <a:lnTo>
                    <a:pt x="6246" y="3352"/>
                  </a:lnTo>
                  <a:lnTo>
                    <a:pt x="6246" y="3367"/>
                  </a:lnTo>
                  <a:lnTo>
                    <a:pt x="6246" y="3367"/>
                  </a:lnTo>
                  <a:lnTo>
                    <a:pt x="6253" y="3367"/>
                  </a:lnTo>
                  <a:lnTo>
                    <a:pt x="6253" y="3380"/>
                  </a:lnTo>
                  <a:lnTo>
                    <a:pt x="6253" y="3380"/>
                  </a:lnTo>
                  <a:lnTo>
                    <a:pt x="6253" y="3380"/>
                  </a:lnTo>
                  <a:lnTo>
                    <a:pt x="6253" y="3380"/>
                  </a:lnTo>
                  <a:lnTo>
                    <a:pt x="6253" y="3380"/>
                  </a:lnTo>
                  <a:lnTo>
                    <a:pt x="6302" y="3380"/>
                  </a:lnTo>
                  <a:lnTo>
                    <a:pt x="6302" y="3395"/>
                  </a:lnTo>
                  <a:lnTo>
                    <a:pt x="6302" y="3395"/>
                  </a:lnTo>
                  <a:lnTo>
                    <a:pt x="6309" y="3395"/>
                  </a:lnTo>
                  <a:lnTo>
                    <a:pt x="6309" y="3409"/>
                  </a:lnTo>
                  <a:lnTo>
                    <a:pt x="6309" y="3409"/>
                  </a:lnTo>
                  <a:lnTo>
                    <a:pt x="6321" y="3409"/>
                  </a:lnTo>
                  <a:lnTo>
                    <a:pt x="6321" y="3424"/>
                  </a:lnTo>
                  <a:lnTo>
                    <a:pt x="6321" y="3424"/>
                  </a:lnTo>
                  <a:lnTo>
                    <a:pt x="6340" y="3424"/>
                  </a:lnTo>
                  <a:lnTo>
                    <a:pt x="6340" y="3438"/>
                  </a:lnTo>
                  <a:lnTo>
                    <a:pt x="6340" y="3438"/>
                  </a:lnTo>
                  <a:lnTo>
                    <a:pt x="6351" y="3438"/>
                  </a:lnTo>
                  <a:lnTo>
                    <a:pt x="6351" y="3438"/>
                  </a:lnTo>
                  <a:lnTo>
                    <a:pt x="6351" y="3438"/>
                  </a:lnTo>
                  <a:lnTo>
                    <a:pt x="6377" y="3438"/>
                  </a:lnTo>
                  <a:lnTo>
                    <a:pt x="6377" y="3453"/>
                  </a:lnTo>
                  <a:lnTo>
                    <a:pt x="6377" y="3453"/>
                  </a:lnTo>
                  <a:lnTo>
                    <a:pt x="6407" y="3453"/>
                  </a:lnTo>
                  <a:lnTo>
                    <a:pt x="6407" y="3467"/>
                  </a:lnTo>
                  <a:lnTo>
                    <a:pt x="6407" y="3467"/>
                  </a:lnTo>
                  <a:lnTo>
                    <a:pt x="6426" y="3467"/>
                  </a:lnTo>
                  <a:lnTo>
                    <a:pt x="6426" y="3467"/>
                  </a:lnTo>
                  <a:lnTo>
                    <a:pt x="6426" y="3467"/>
                  </a:lnTo>
                  <a:lnTo>
                    <a:pt x="6450" y="3467"/>
                  </a:lnTo>
                  <a:lnTo>
                    <a:pt x="6450" y="3467"/>
                  </a:lnTo>
                  <a:lnTo>
                    <a:pt x="6450" y="3467"/>
                  </a:lnTo>
                  <a:lnTo>
                    <a:pt x="6475" y="3467"/>
                  </a:lnTo>
                  <a:lnTo>
                    <a:pt x="6475" y="3482"/>
                  </a:lnTo>
                  <a:lnTo>
                    <a:pt x="6475" y="3482"/>
                  </a:lnTo>
                  <a:lnTo>
                    <a:pt x="6475" y="3482"/>
                  </a:lnTo>
                  <a:lnTo>
                    <a:pt x="6475" y="3482"/>
                  </a:lnTo>
                  <a:lnTo>
                    <a:pt x="6475" y="3482"/>
                  </a:lnTo>
                  <a:lnTo>
                    <a:pt x="6488" y="3482"/>
                  </a:lnTo>
                  <a:lnTo>
                    <a:pt x="6488" y="3482"/>
                  </a:lnTo>
                  <a:lnTo>
                    <a:pt x="6488" y="3482"/>
                  </a:lnTo>
                  <a:lnTo>
                    <a:pt x="6525" y="3482"/>
                  </a:lnTo>
                  <a:lnTo>
                    <a:pt x="6525" y="3495"/>
                  </a:lnTo>
                  <a:lnTo>
                    <a:pt x="6525" y="3495"/>
                  </a:lnTo>
                  <a:lnTo>
                    <a:pt x="6530" y="3495"/>
                  </a:lnTo>
                  <a:lnTo>
                    <a:pt x="6530" y="3510"/>
                  </a:lnTo>
                  <a:lnTo>
                    <a:pt x="6530" y="3510"/>
                  </a:lnTo>
                  <a:lnTo>
                    <a:pt x="6537" y="3510"/>
                  </a:lnTo>
                  <a:lnTo>
                    <a:pt x="6537" y="3525"/>
                  </a:lnTo>
                  <a:lnTo>
                    <a:pt x="6537" y="3525"/>
                  </a:lnTo>
                  <a:lnTo>
                    <a:pt x="6549" y="3525"/>
                  </a:lnTo>
                  <a:lnTo>
                    <a:pt x="6549" y="3539"/>
                  </a:lnTo>
                  <a:lnTo>
                    <a:pt x="6549" y="3539"/>
                  </a:lnTo>
                  <a:lnTo>
                    <a:pt x="6567" y="3539"/>
                  </a:lnTo>
                  <a:lnTo>
                    <a:pt x="6567" y="3554"/>
                  </a:lnTo>
                  <a:lnTo>
                    <a:pt x="6567" y="3554"/>
                  </a:lnTo>
                  <a:lnTo>
                    <a:pt x="6586" y="3554"/>
                  </a:lnTo>
                  <a:lnTo>
                    <a:pt x="6586" y="3568"/>
                  </a:lnTo>
                  <a:lnTo>
                    <a:pt x="6586" y="3568"/>
                  </a:lnTo>
                  <a:lnTo>
                    <a:pt x="6593" y="3568"/>
                  </a:lnTo>
                  <a:lnTo>
                    <a:pt x="6593" y="3583"/>
                  </a:lnTo>
                  <a:lnTo>
                    <a:pt x="6593" y="3583"/>
                  </a:lnTo>
                  <a:lnTo>
                    <a:pt x="6642" y="3583"/>
                  </a:lnTo>
                  <a:lnTo>
                    <a:pt x="6642" y="3597"/>
                  </a:lnTo>
                  <a:lnTo>
                    <a:pt x="6642" y="3597"/>
                  </a:lnTo>
                  <a:lnTo>
                    <a:pt x="6654" y="3597"/>
                  </a:lnTo>
                  <a:lnTo>
                    <a:pt x="6654" y="3597"/>
                  </a:lnTo>
                  <a:lnTo>
                    <a:pt x="6654" y="3597"/>
                  </a:lnTo>
                  <a:lnTo>
                    <a:pt x="6654" y="3597"/>
                  </a:lnTo>
                  <a:lnTo>
                    <a:pt x="6654" y="3626"/>
                  </a:lnTo>
                  <a:lnTo>
                    <a:pt x="6654" y="3626"/>
                  </a:lnTo>
                  <a:lnTo>
                    <a:pt x="6666" y="3626"/>
                  </a:lnTo>
                  <a:lnTo>
                    <a:pt x="6666" y="3626"/>
                  </a:lnTo>
                  <a:lnTo>
                    <a:pt x="6666" y="3626"/>
                  </a:lnTo>
                  <a:lnTo>
                    <a:pt x="6666" y="3626"/>
                  </a:lnTo>
                  <a:lnTo>
                    <a:pt x="6666" y="3656"/>
                  </a:lnTo>
                  <a:lnTo>
                    <a:pt x="6666" y="3656"/>
                  </a:lnTo>
                  <a:lnTo>
                    <a:pt x="6673" y="3656"/>
                  </a:lnTo>
                  <a:lnTo>
                    <a:pt x="6673" y="3656"/>
                  </a:lnTo>
                  <a:lnTo>
                    <a:pt x="6673" y="3656"/>
                  </a:lnTo>
                  <a:lnTo>
                    <a:pt x="6673" y="3656"/>
                  </a:lnTo>
                  <a:lnTo>
                    <a:pt x="6673" y="3685"/>
                  </a:lnTo>
                  <a:lnTo>
                    <a:pt x="6673" y="3685"/>
                  </a:lnTo>
                  <a:lnTo>
                    <a:pt x="6765" y="3685"/>
                  </a:lnTo>
                  <a:lnTo>
                    <a:pt x="6765" y="3700"/>
                  </a:lnTo>
                  <a:lnTo>
                    <a:pt x="6765" y="3700"/>
                  </a:lnTo>
                  <a:lnTo>
                    <a:pt x="6864" y="3700"/>
                  </a:lnTo>
                  <a:lnTo>
                    <a:pt x="6864" y="3714"/>
                  </a:lnTo>
                  <a:lnTo>
                    <a:pt x="6864" y="3714"/>
                  </a:lnTo>
                  <a:lnTo>
                    <a:pt x="6894" y="3714"/>
                  </a:lnTo>
                  <a:lnTo>
                    <a:pt x="6894" y="3729"/>
                  </a:lnTo>
                  <a:lnTo>
                    <a:pt x="6894" y="3729"/>
                  </a:lnTo>
                  <a:lnTo>
                    <a:pt x="6901" y="3729"/>
                  </a:lnTo>
                  <a:lnTo>
                    <a:pt x="6901" y="3743"/>
                  </a:lnTo>
                  <a:lnTo>
                    <a:pt x="6901" y="3743"/>
                  </a:lnTo>
                  <a:lnTo>
                    <a:pt x="6957" y="3743"/>
                  </a:lnTo>
                  <a:lnTo>
                    <a:pt x="6957" y="3758"/>
                  </a:lnTo>
                  <a:lnTo>
                    <a:pt x="6957" y="3758"/>
                  </a:lnTo>
                  <a:lnTo>
                    <a:pt x="6987" y="3758"/>
                  </a:lnTo>
                  <a:lnTo>
                    <a:pt x="6987" y="3758"/>
                  </a:lnTo>
                  <a:lnTo>
                    <a:pt x="6987" y="3758"/>
                  </a:lnTo>
                  <a:lnTo>
                    <a:pt x="6994" y="3758"/>
                  </a:lnTo>
                  <a:lnTo>
                    <a:pt x="6994" y="3758"/>
                  </a:lnTo>
                  <a:lnTo>
                    <a:pt x="6994" y="3758"/>
                  </a:lnTo>
                  <a:lnTo>
                    <a:pt x="6994" y="3758"/>
                  </a:lnTo>
                  <a:lnTo>
                    <a:pt x="6994" y="3787"/>
                  </a:lnTo>
                  <a:lnTo>
                    <a:pt x="6994" y="3787"/>
                  </a:lnTo>
                  <a:lnTo>
                    <a:pt x="7037" y="3787"/>
                  </a:lnTo>
                  <a:lnTo>
                    <a:pt x="7037" y="3787"/>
                  </a:lnTo>
                  <a:lnTo>
                    <a:pt x="7037" y="3787"/>
                  </a:lnTo>
                  <a:lnTo>
                    <a:pt x="7043" y="3787"/>
                  </a:lnTo>
                  <a:lnTo>
                    <a:pt x="7043" y="3802"/>
                  </a:lnTo>
                  <a:lnTo>
                    <a:pt x="7043" y="3802"/>
                  </a:lnTo>
                  <a:lnTo>
                    <a:pt x="7086" y="3802"/>
                  </a:lnTo>
                  <a:lnTo>
                    <a:pt x="7086" y="3817"/>
                  </a:lnTo>
                  <a:lnTo>
                    <a:pt x="7086" y="3817"/>
                  </a:lnTo>
                  <a:lnTo>
                    <a:pt x="7105" y="3817"/>
                  </a:lnTo>
                  <a:lnTo>
                    <a:pt x="7105" y="3831"/>
                  </a:lnTo>
                  <a:lnTo>
                    <a:pt x="7105" y="3831"/>
                  </a:lnTo>
                  <a:lnTo>
                    <a:pt x="7129" y="3831"/>
                  </a:lnTo>
                  <a:lnTo>
                    <a:pt x="7129" y="3831"/>
                  </a:lnTo>
                  <a:lnTo>
                    <a:pt x="7129" y="3831"/>
                  </a:lnTo>
                  <a:lnTo>
                    <a:pt x="7129" y="3831"/>
                  </a:lnTo>
                  <a:lnTo>
                    <a:pt x="7129" y="3860"/>
                  </a:lnTo>
                  <a:lnTo>
                    <a:pt x="7129" y="3860"/>
                  </a:lnTo>
                  <a:lnTo>
                    <a:pt x="7129" y="3860"/>
                  </a:lnTo>
                  <a:lnTo>
                    <a:pt x="7129" y="3860"/>
                  </a:lnTo>
                  <a:lnTo>
                    <a:pt x="7129" y="3860"/>
                  </a:lnTo>
                  <a:lnTo>
                    <a:pt x="7136" y="3860"/>
                  </a:lnTo>
                  <a:lnTo>
                    <a:pt x="7136" y="3874"/>
                  </a:lnTo>
                  <a:lnTo>
                    <a:pt x="7136" y="3874"/>
                  </a:lnTo>
                  <a:lnTo>
                    <a:pt x="7147" y="3874"/>
                  </a:lnTo>
                  <a:lnTo>
                    <a:pt x="7147" y="3890"/>
                  </a:lnTo>
                  <a:lnTo>
                    <a:pt x="7147" y="3890"/>
                  </a:lnTo>
                  <a:lnTo>
                    <a:pt x="7154" y="3890"/>
                  </a:lnTo>
                  <a:lnTo>
                    <a:pt x="7154" y="3905"/>
                  </a:lnTo>
                  <a:lnTo>
                    <a:pt x="7154" y="3905"/>
                  </a:lnTo>
                  <a:lnTo>
                    <a:pt x="7178" y="3905"/>
                  </a:lnTo>
                  <a:lnTo>
                    <a:pt x="7178" y="3919"/>
                  </a:lnTo>
                  <a:lnTo>
                    <a:pt x="7178" y="3919"/>
                  </a:lnTo>
                  <a:lnTo>
                    <a:pt x="7246" y="3919"/>
                  </a:lnTo>
                  <a:lnTo>
                    <a:pt x="7246" y="3919"/>
                  </a:lnTo>
                  <a:lnTo>
                    <a:pt x="7246" y="3919"/>
                  </a:lnTo>
                  <a:lnTo>
                    <a:pt x="7246" y="3919"/>
                  </a:lnTo>
                  <a:lnTo>
                    <a:pt x="7246" y="3949"/>
                  </a:lnTo>
                  <a:lnTo>
                    <a:pt x="7246" y="3949"/>
                  </a:lnTo>
                  <a:lnTo>
                    <a:pt x="7297" y="3949"/>
                  </a:lnTo>
                  <a:lnTo>
                    <a:pt x="7297" y="3964"/>
                  </a:lnTo>
                  <a:lnTo>
                    <a:pt x="7297" y="3964"/>
                  </a:lnTo>
                  <a:lnTo>
                    <a:pt x="7314" y="3964"/>
                  </a:lnTo>
                  <a:lnTo>
                    <a:pt x="7314" y="3978"/>
                  </a:lnTo>
                  <a:lnTo>
                    <a:pt x="7314" y="3978"/>
                  </a:lnTo>
                  <a:lnTo>
                    <a:pt x="7320" y="3978"/>
                  </a:lnTo>
                  <a:lnTo>
                    <a:pt x="7320" y="3978"/>
                  </a:lnTo>
                  <a:lnTo>
                    <a:pt x="7320" y="3978"/>
                  </a:lnTo>
                  <a:lnTo>
                    <a:pt x="7431" y="3978"/>
                  </a:lnTo>
                  <a:lnTo>
                    <a:pt x="7431" y="3992"/>
                  </a:lnTo>
                  <a:lnTo>
                    <a:pt x="7431" y="3992"/>
                  </a:lnTo>
                  <a:lnTo>
                    <a:pt x="7494" y="3992"/>
                  </a:lnTo>
                  <a:lnTo>
                    <a:pt x="7494" y="4008"/>
                  </a:lnTo>
                  <a:lnTo>
                    <a:pt x="7494" y="4008"/>
                  </a:lnTo>
                  <a:lnTo>
                    <a:pt x="7506" y="4008"/>
                  </a:lnTo>
                  <a:lnTo>
                    <a:pt x="7506" y="4023"/>
                  </a:lnTo>
                  <a:lnTo>
                    <a:pt x="7506" y="4023"/>
                  </a:lnTo>
                  <a:lnTo>
                    <a:pt x="7518" y="4023"/>
                  </a:lnTo>
                  <a:lnTo>
                    <a:pt x="7518" y="4037"/>
                  </a:lnTo>
                  <a:lnTo>
                    <a:pt x="7518" y="4037"/>
                  </a:lnTo>
                  <a:lnTo>
                    <a:pt x="7543" y="4037"/>
                  </a:lnTo>
                  <a:lnTo>
                    <a:pt x="7543" y="4037"/>
                  </a:lnTo>
                  <a:lnTo>
                    <a:pt x="7543" y="4037"/>
                  </a:lnTo>
                  <a:lnTo>
                    <a:pt x="7543" y="4037"/>
                  </a:lnTo>
                  <a:lnTo>
                    <a:pt x="7543" y="4067"/>
                  </a:lnTo>
                  <a:lnTo>
                    <a:pt x="7543" y="4067"/>
                  </a:lnTo>
                  <a:lnTo>
                    <a:pt x="7549" y="4067"/>
                  </a:lnTo>
                  <a:lnTo>
                    <a:pt x="7549" y="4067"/>
                  </a:lnTo>
                  <a:lnTo>
                    <a:pt x="7549" y="4067"/>
                  </a:lnTo>
                  <a:lnTo>
                    <a:pt x="7611" y="4067"/>
                  </a:lnTo>
                  <a:lnTo>
                    <a:pt x="7611" y="4082"/>
                  </a:lnTo>
                  <a:lnTo>
                    <a:pt x="7611" y="4082"/>
                  </a:lnTo>
                  <a:lnTo>
                    <a:pt x="7660" y="4082"/>
                  </a:lnTo>
                  <a:lnTo>
                    <a:pt x="7660" y="4097"/>
                  </a:lnTo>
                  <a:lnTo>
                    <a:pt x="7660" y="4097"/>
                  </a:lnTo>
                  <a:lnTo>
                    <a:pt x="7666" y="4097"/>
                  </a:lnTo>
                  <a:lnTo>
                    <a:pt x="7666" y="4112"/>
                  </a:lnTo>
                  <a:lnTo>
                    <a:pt x="7666" y="4112"/>
                  </a:lnTo>
                  <a:lnTo>
                    <a:pt x="7839" y="4112"/>
                  </a:lnTo>
                  <a:lnTo>
                    <a:pt x="7839" y="4126"/>
                  </a:lnTo>
                  <a:lnTo>
                    <a:pt x="7839" y="4126"/>
                  </a:lnTo>
                  <a:lnTo>
                    <a:pt x="7863" y="4126"/>
                  </a:lnTo>
                  <a:lnTo>
                    <a:pt x="7863" y="4142"/>
                  </a:lnTo>
                  <a:lnTo>
                    <a:pt x="7863" y="4142"/>
                  </a:lnTo>
                  <a:lnTo>
                    <a:pt x="7895" y="4142"/>
                  </a:lnTo>
                  <a:lnTo>
                    <a:pt x="7895" y="4142"/>
                  </a:lnTo>
                  <a:lnTo>
                    <a:pt x="7895" y="4142"/>
                  </a:lnTo>
                  <a:lnTo>
                    <a:pt x="7919" y="4142"/>
                  </a:lnTo>
                  <a:lnTo>
                    <a:pt x="7919" y="4156"/>
                  </a:lnTo>
                  <a:lnTo>
                    <a:pt x="7919" y="4156"/>
                  </a:lnTo>
                  <a:lnTo>
                    <a:pt x="7926" y="4156"/>
                  </a:lnTo>
                  <a:lnTo>
                    <a:pt x="7926" y="4172"/>
                  </a:lnTo>
                  <a:lnTo>
                    <a:pt x="7926" y="4172"/>
                  </a:lnTo>
                  <a:lnTo>
                    <a:pt x="7982" y="4172"/>
                  </a:lnTo>
                  <a:lnTo>
                    <a:pt x="7982" y="4172"/>
                  </a:lnTo>
                  <a:lnTo>
                    <a:pt x="7982" y="4172"/>
                  </a:lnTo>
                  <a:lnTo>
                    <a:pt x="7994" y="4172"/>
                  </a:lnTo>
                  <a:lnTo>
                    <a:pt x="7994" y="4186"/>
                  </a:lnTo>
                  <a:lnTo>
                    <a:pt x="7994" y="4186"/>
                  </a:lnTo>
                  <a:lnTo>
                    <a:pt x="8006" y="4186"/>
                  </a:lnTo>
                  <a:lnTo>
                    <a:pt x="8006" y="4202"/>
                  </a:lnTo>
                  <a:lnTo>
                    <a:pt x="8006" y="4202"/>
                  </a:lnTo>
                  <a:lnTo>
                    <a:pt x="8092" y="4202"/>
                  </a:lnTo>
                  <a:lnTo>
                    <a:pt x="8092" y="4216"/>
                  </a:lnTo>
                  <a:lnTo>
                    <a:pt x="8092" y="4216"/>
                  </a:lnTo>
                  <a:lnTo>
                    <a:pt x="8142" y="4216"/>
                  </a:lnTo>
                  <a:lnTo>
                    <a:pt x="8142" y="4231"/>
                  </a:lnTo>
                  <a:lnTo>
                    <a:pt x="8142" y="4231"/>
                  </a:lnTo>
                  <a:lnTo>
                    <a:pt x="8154" y="4231"/>
                  </a:lnTo>
                  <a:lnTo>
                    <a:pt x="8154" y="4231"/>
                  </a:lnTo>
                  <a:lnTo>
                    <a:pt x="8154" y="4231"/>
                  </a:lnTo>
                  <a:lnTo>
                    <a:pt x="8172" y="4231"/>
                  </a:lnTo>
                  <a:lnTo>
                    <a:pt x="8172" y="4246"/>
                  </a:lnTo>
                  <a:lnTo>
                    <a:pt x="8172" y="4246"/>
                  </a:lnTo>
                  <a:lnTo>
                    <a:pt x="8215" y="4246"/>
                  </a:lnTo>
                  <a:lnTo>
                    <a:pt x="8215" y="4246"/>
                  </a:lnTo>
                  <a:lnTo>
                    <a:pt x="8215" y="4246"/>
                  </a:lnTo>
                  <a:lnTo>
                    <a:pt x="8327" y="4246"/>
                  </a:lnTo>
                  <a:lnTo>
                    <a:pt x="8327" y="4246"/>
                  </a:lnTo>
                  <a:lnTo>
                    <a:pt x="8327" y="4246"/>
                  </a:lnTo>
                  <a:lnTo>
                    <a:pt x="8332" y="4246"/>
                  </a:lnTo>
                  <a:lnTo>
                    <a:pt x="8332" y="4246"/>
                  </a:lnTo>
                  <a:lnTo>
                    <a:pt x="8332" y="4246"/>
                  </a:lnTo>
                  <a:lnTo>
                    <a:pt x="8332" y="4246"/>
                  </a:lnTo>
                  <a:lnTo>
                    <a:pt x="8332" y="4246"/>
                  </a:lnTo>
                  <a:lnTo>
                    <a:pt x="8332" y="4246"/>
                  </a:lnTo>
                  <a:lnTo>
                    <a:pt x="8358" y="4246"/>
                  </a:lnTo>
                  <a:lnTo>
                    <a:pt x="8358" y="4246"/>
                  </a:lnTo>
                  <a:lnTo>
                    <a:pt x="8358" y="4246"/>
                  </a:lnTo>
                  <a:lnTo>
                    <a:pt x="8358" y="4246"/>
                  </a:lnTo>
                  <a:lnTo>
                    <a:pt x="8358" y="4277"/>
                  </a:lnTo>
                  <a:lnTo>
                    <a:pt x="8358" y="4277"/>
                  </a:lnTo>
                  <a:lnTo>
                    <a:pt x="8407" y="4277"/>
                  </a:lnTo>
                  <a:lnTo>
                    <a:pt x="8407" y="4292"/>
                  </a:lnTo>
                  <a:lnTo>
                    <a:pt x="8407" y="4292"/>
                  </a:lnTo>
                  <a:lnTo>
                    <a:pt x="8407" y="4292"/>
                  </a:lnTo>
                  <a:lnTo>
                    <a:pt x="8407" y="4292"/>
                  </a:lnTo>
                  <a:lnTo>
                    <a:pt x="8407" y="4292"/>
                  </a:lnTo>
                  <a:lnTo>
                    <a:pt x="8419" y="4292"/>
                  </a:lnTo>
                  <a:lnTo>
                    <a:pt x="8419" y="4292"/>
                  </a:lnTo>
                  <a:lnTo>
                    <a:pt x="8419" y="4292"/>
                  </a:lnTo>
                  <a:lnTo>
                    <a:pt x="8425" y="4292"/>
                  </a:lnTo>
                  <a:lnTo>
                    <a:pt x="8425" y="4292"/>
                  </a:lnTo>
                  <a:lnTo>
                    <a:pt x="8425" y="4292"/>
                  </a:lnTo>
                  <a:lnTo>
                    <a:pt x="8431" y="4292"/>
                  </a:lnTo>
                  <a:lnTo>
                    <a:pt x="8431" y="4307"/>
                  </a:lnTo>
                  <a:lnTo>
                    <a:pt x="8431" y="4307"/>
                  </a:lnTo>
                  <a:lnTo>
                    <a:pt x="8431" y="4307"/>
                  </a:lnTo>
                  <a:lnTo>
                    <a:pt x="8431" y="4307"/>
                  </a:lnTo>
                  <a:lnTo>
                    <a:pt x="8431" y="4307"/>
                  </a:lnTo>
                  <a:lnTo>
                    <a:pt x="8444" y="4307"/>
                  </a:lnTo>
                  <a:lnTo>
                    <a:pt x="8444" y="4307"/>
                  </a:lnTo>
                  <a:lnTo>
                    <a:pt x="8444" y="4307"/>
                  </a:lnTo>
                  <a:lnTo>
                    <a:pt x="8480" y="4307"/>
                  </a:lnTo>
                  <a:lnTo>
                    <a:pt x="8480" y="4324"/>
                  </a:lnTo>
                  <a:lnTo>
                    <a:pt x="8480" y="4324"/>
                  </a:lnTo>
                  <a:lnTo>
                    <a:pt x="8506" y="4324"/>
                  </a:lnTo>
                  <a:lnTo>
                    <a:pt x="8506" y="4324"/>
                  </a:lnTo>
                  <a:lnTo>
                    <a:pt x="8506" y="4324"/>
                  </a:lnTo>
                  <a:lnTo>
                    <a:pt x="8518" y="4324"/>
                  </a:lnTo>
                  <a:lnTo>
                    <a:pt x="8518" y="4324"/>
                  </a:lnTo>
                  <a:lnTo>
                    <a:pt x="8518" y="4324"/>
                  </a:lnTo>
                  <a:lnTo>
                    <a:pt x="8543" y="4324"/>
                  </a:lnTo>
                  <a:lnTo>
                    <a:pt x="8543" y="4324"/>
                  </a:lnTo>
                  <a:lnTo>
                    <a:pt x="8543" y="4324"/>
                  </a:lnTo>
                  <a:lnTo>
                    <a:pt x="8548" y="4324"/>
                  </a:lnTo>
                  <a:lnTo>
                    <a:pt x="8548" y="4324"/>
                  </a:lnTo>
                  <a:lnTo>
                    <a:pt x="8548" y="4324"/>
                  </a:lnTo>
                  <a:lnTo>
                    <a:pt x="8597" y="4324"/>
                  </a:lnTo>
                  <a:lnTo>
                    <a:pt x="8597" y="4324"/>
                  </a:lnTo>
                  <a:lnTo>
                    <a:pt x="8597" y="4324"/>
                  </a:lnTo>
                  <a:lnTo>
                    <a:pt x="8611" y="4324"/>
                  </a:lnTo>
                  <a:lnTo>
                    <a:pt x="8611" y="4324"/>
                  </a:lnTo>
                  <a:lnTo>
                    <a:pt x="8611" y="4324"/>
                  </a:lnTo>
                  <a:lnTo>
                    <a:pt x="8611" y="4324"/>
                  </a:lnTo>
                  <a:lnTo>
                    <a:pt x="8611" y="4324"/>
                  </a:lnTo>
                  <a:lnTo>
                    <a:pt x="8611" y="4324"/>
                  </a:lnTo>
                  <a:lnTo>
                    <a:pt x="8623" y="4324"/>
                  </a:lnTo>
                  <a:lnTo>
                    <a:pt x="8623" y="4340"/>
                  </a:lnTo>
                  <a:lnTo>
                    <a:pt x="8623" y="4340"/>
                  </a:lnTo>
                  <a:lnTo>
                    <a:pt x="8641" y="4340"/>
                  </a:lnTo>
                  <a:lnTo>
                    <a:pt x="8641" y="4340"/>
                  </a:lnTo>
                  <a:lnTo>
                    <a:pt x="8641" y="4340"/>
                  </a:lnTo>
                  <a:lnTo>
                    <a:pt x="8666" y="4340"/>
                  </a:lnTo>
                  <a:lnTo>
                    <a:pt x="8666" y="4340"/>
                  </a:lnTo>
                  <a:lnTo>
                    <a:pt x="8666" y="4340"/>
                  </a:lnTo>
                  <a:lnTo>
                    <a:pt x="8666" y="4340"/>
                  </a:lnTo>
                  <a:lnTo>
                    <a:pt x="8666" y="4373"/>
                  </a:lnTo>
                  <a:lnTo>
                    <a:pt x="8666" y="4373"/>
                  </a:lnTo>
                  <a:lnTo>
                    <a:pt x="8684" y="4373"/>
                  </a:lnTo>
                  <a:lnTo>
                    <a:pt x="8684" y="4373"/>
                  </a:lnTo>
                  <a:lnTo>
                    <a:pt x="8684" y="4373"/>
                  </a:lnTo>
                  <a:lnTo>
                    <a:pt x="8740" y="4373"/>
                  </a:lnTo>
                  <a:lnTo>
                    <a:pt x="8740" y="4390"/>
                  </a:lnTo>
                  <a:lnTo>
                    <a:pt x="8740" y="4390"/>
                  </a:lnTo>
                  <a:lnTo>
                    <a:pt x="8752" y="4390"/>
                  </a:lnTo>
                  <a:lnTo>
                    <a:pt x="8752" y="4390"/>
                  </a:lnTo>
                  <a:lnTo>
                    <a:pt x="8752" y="4390"/>
                  </a:lnTo>
                  <a:lnTo>
                    <a:pt x="8764" y="4390"/>
                  </a:lnTo>
                  <a:lnTo>
                    <a:pt x="8764" y="4390"/>
                  </a:lnTo>
                  <a:lnTo>
                    <a:pt x="8764" y="4390"/>
                  </a:lnTo>
                  <a:lnTo>
                    <a:pt x="8783" y="4390"/>
                  </a:lnTo>
                  <a:lnTo>
                    <a:pt x="8783" y="4407"/>
                  </a:lnTo>
                  <a:lnTo>
                    <a:pt x="8783" y="4407"/>
                  </a:lnTo>
                  <a:lnTo>
                    <a:pt x="8783" y="4407"/>
                  </a:lnTo>
                  <a:lnTo>
                    <a:pt x="8783" y="4407"/>
                  </a:lnTo>
                  <a:lnTo>
                    <a:pt x="8783" y="4407"/>
                  </a:lnTo>
                  <a:lnTo>
                    <a:pt x="8796" y="4407"/>
                  </a:lnTo>
                  <a:lnTo>
                    <a:pt x="8796" y="4423"/>
                  </a:lnTo>
                  <a:lnTo>
                    <a:pt x="8796" y="4423"/>
                  </a:lnTo>
                  <a:lnTo>
                    <a:pt x="8827" y="4423"/>
                  </a:lnTo>
                  <a:lnTo>
                    <a:pt x="8827" y="4423"/>
                  </a:lnTo>
                  <a:lnTo>
                    <a:pt x="8827" y="4423"/>
                  </a:lnTo>
                  <a:lnTo>
                    <a:pt x="8827" y="4423"/>
                  </a:lnTo>
                  <a:lnTo>
                    <a:pt x="8827" y="4423"/>
                  </a:lnTo>
                  <a:lnTo>
                    <a:pt x="8827" y="4423"/>
                  </a:lnTo>
                  <a:lnTo>
                    <a:pt x="8839" y="4423"/>
                  </a:lnTo>
                  <a:lnTo>
                    <a:pt x="8839" y="4440"/>
                  </a:lnTo>
                  <a:lnTo>
                    <a:pt x="8839" y="4440"/>
                  </a:lnTo>
                  <a:lnTo>
                    <a:pt x="8857" y="4440"/>
                  </a:lnTo>
                  <a:lnTo>
                    <a:pt x="8857" y="4457"/>
                  </a:lnTo>
                  <a:lnTo>
                    <a:pt x="8857" y="4457"/>
                  </a:lnTo>
                  <a:lnTo>
                    <a:pt x="8864" y="4457"/>
                  </a:lnTo>
                  <a:lnTo>
                    <a:pt x="8864" y="4457"/>
                  </a:lnTo>
                  <a:lnTo>
                    <a:pt x="8864" y="4457"/>
                  </a:lnTo>
                  <a:lnTo>
                    <a:pt x="8869" y="4457"/>
                  </a:lnTo>
                  <a:lnTo>
                    <a:pt x="8869" y="4457"/>
                  </a:lnTo>
                  <a:lnTo>
                    <a:pt x="8869" y="4457"/>
                  </a:lnTo>
                  <a:lnTo>
                    <a:pt x="8962" y="4457"/>
                  </a:lnTo>
                  <a:lnTo>
                    <a:pt x="8962" y="4457"/>
                  </a:lnTo>
                  <a:lnTo>
                    <a:pt x="8962" y="4457"/>
                  </a:lnTo>
                  <a:lnTo>
                    <a:pt x="8968" y="4457"/>
                  </a:lnTo>
                  <a:lnTo>
                    <a:pt x="8968" y="4457"/>
                  </a:lnTo>
                  <a:lnTo>
                    <a:pt x="8968" y="4457"/>
                  </a:lnTo>
                  <a:lnTo>
                    <a:pt x="8981" y="4457"/>
                  </a:lnTo>
                  <a:lnTo>
                    <a:pt x="8981" y="4457"/>
                  </a:lnTo>
                  <a:lnTo>
                    <a:pt x="8981" y="4457"/>
                  </a:lnTo>
                  <a:lnTo>
                    <a:pt x="8993" y="4457"/>
                  </a:lnTo>
                  <a:lnTo>
                    <a:pt x="8993" y="4457"/>
                  </a:lnTo>
                  <a:lnTo>
                    <a:pt x="8993" y="4457"/>
                  </a:lnTo>
                  <a:lnTo>
                    <a:pt x="8993" y="4457"/>
                  </a:lnTo>
                  <a:lnTo>
                    <a:pt x="8993" y="4457"/>
                  </a:lnTo>
                  <a:lnTo>
                    <a:pt x="8993" y="4457"/>
                  </a:lnTo>
                  <a:lnTo>
                    <a:pt x="9005" y="4457"/>
                  </a:lnTo>
                  <a:lnTo>
                    <a:pt x="9005" y="4457"/>
                  </a:lnTo>
                  <a:lnTo>
                    <a:pt x="9005" y="4457"/>
                  </a:lnTo>
                  <a:lnTo>
                    <a:pt x="9012" y="4457"/>
                  </a:lnTo>
                  <a:lnTo>
                    <a:pt x="9012" y="4457"/>
                  </a:lnTo>
                  <a:lnTo>
                    <a:pt x="9012" y="4457"/>
                  </a:lnTo>
                  <a:lnTo>
                    <a:pt x="9043" y="4457"/>
                  </a:lnTo>
                  <a:lnTo>
                    <a:pt x="9043" y="4457"/>
                  </a:lnTo>
                  <a:lnTo>
                    <a:pt x="9043" y="4457"/>
                  </a:lnTo>
                  <a:lnTo>
                    <a:pt x="9092" y="4457"/>
                  </a:lnTo>
                  <a:lnTo>
                    <a:pt x="9092" y="4457"/>
                  </a:lnTo>
                  <a:lnTo>
                    <a:pt x="9092" y="4457"/>
                  </a:lnTo>
                  <a:lnTo>
                    <a:pt x="9116" y="4457"/>
                  </a:lnTo>
                  <a:lnTo>
                    <a:pt x="9116" y="4476"/>
                  </a:lnTo>
                  <a:lnTo>
                    <a:pt x="9116" y="4476"/>
                  </a:lnTo>
                  <a:lnTo>
                    <a:pt x="9116" y="4476"/>
                  </a:lnTo>
                  <a:lnTo>
                    <a:pt x="9116" y="4476"/>
                  </a:lnTo>
                  <a:lnTo>
                    <a:pt x="9116" y="4476"/>
                  </a:lnTo>
                  <a:lnTo>
                    <a:pt x="9123" y="4476"/>
                  </a:lnTo>
                  <a:lnTo>
                    <a:pt x="9123" y="4476"/>
                  </a:lnTo>
                  <a:lnTo>
                    <a:pt x="9123" y="4476"/>
                  </a:lnTo>
                  <a:lnTo>
                    <a:pt x="9141" y="4476"/>
                  </a:lnTo>
                  <a:lnTo>
                    <a:pt x="9141" y="4476"/>
                  </a:lnTo>
                  <a:lnTo>
                    <a:pt x="9141" y="4476"/>
                  </a:lnTo>
                  <a:lnTo>
                    <a:pt x="9160" y="4476"/>
                  </a:lnTo>
                  <a:lnTo>
                    <a:pt x="9160" y="4493"/>
                  </a:lnTo>
                  <a:lnTo>
                    <a:pt x="9160" y="4493"/>
                  </a:lnTo>
                  <a:lnTo>
                    <a:pt x="9167" y="4493"/>
                  </a:lnTo>
                  <a:lnTo>
                    <a:pt x="9167" y="4493"/>
                  </a:lnTo>
                  <a:lnTo>
                    <a:pt x="9167" y="4493"/>
                  </a:lnTo>
                  <a:lnTo>
                    <a:pt x="9190" y="4493"/>
                  </a:lnTo>
                  <a:lnTo>
                    <a:pt x="9190" y="4493"/>
                  </a:lnTo>
                  <a:lnTo>
                    <a:pt x="9190" y="4493"/>
                  </a:lnTo>
                  <a:lnTo>
                    <a:pt x="9197" y="4493"/>
                  </a:lnTo>
                  <a:lnTo>
                    <a:pt x="9197" y="4493"/>
                  </a:lnTo>
                  <a:lnTo>
                    <a:pt x="9197" y="4493"/>
                  </a:lnTo>
                  <a:lnTo>
                    <a:pt x="9197" y="4493"/>
                  </a:lnTo>
                  <a:lnTo>
                    <a:pt x="9197" y="4493"/>
                  </a:lnTo>
                  <a:lnTo>
                    <a:pt x="9197" y="4493"/>
                  </a:lnTo>
                  <a:lnTo>
                    <a:pt x="9197" y="4493"/>
                  </a:lnTo>
                  <a:lnTo>
                    <a:pt x="9197" y="4493"/>
                  </a:lnTo>
                  <a:lnTo>
                    <a:pt x="9197" y="4493"/>
                  </a:lnTo>
                  <a:lnTo>
                    <a:pt x="9203" y="4493"/>
                  </a:lnTo>
                  <a:lnTo>
                    <a:pt x="9203" y="4493"/>
                  </a:lnTo>
                  <a:lnTo>
                    <a:pt x="9203" y="4493"/>
                  </a:lnTo>
                  <a:lnTo>
                    <a:pt x="9228" y="4493"/>
                  </a:lnTo>
                  <a:lnTo>
                    <a:pt x="9228" y="4512"/>
                  </a:lnTo>
                  <a:lnTo>
                    <a:pt x="9228" y="4512"/>
                  </a:lnTo>
                  <a:lnTo>
                    <a:pt x="9233" y="4512"/>
                  </a:lnTo>
                  <a:lnTo>
                    <a:pt x="9233" y="4532"/>
                  </a:lnTo>
                  <a:lnTo>
                    <a:pt x="9233" y="4532"/>
                  </a:lnTo>
                  <a:lnTo>
                    <a:pt x="9252" y="4532"/>
                  </a:lnTo>
                  <a:lnTo>
                    <a:pt x="9252" y="4551"/>
                  </a:lnTo>
                  <a:lnTo>
                    <a:pt x="9252" y="4551"/>
                  </a:lnTo>
                  <a:lnTo>
                    <a:pt x="9252" y="4551"/>
                  </a:lnTo>
                  <a:lnTo>
                    <a:pt x="9252" y="4551"/>
                  </a:lnTo>
                  <a:lnTo>
                    <a:pt x="9252" y="4551"/>
                  </a:lnTo>
                  <a:lnTo>
                    <a:pt x="9252" y="4551"/>
                  </a:lnTo>
                  <a:lnTo>
                    <a:pt x="9252" y="4551"/>
                  </a:lnTo>
                  <a:lnTo>
                    <a:pt x="9252" y="4551"/>
                  </a:lnTo>
                  <a:lnTo>
                    <a:pt x="9277" y="4551"/>
                  </a:lnTo>
                  <a:lnTo>
                    <a:pt x="9277" y="4551"/>
                  </a:lnTo>
                  <a:lnTo>
                    <a:pt x="9277" y="4551"/>
                  </a:lnTo>
                  <a:lnTo>
                    <a:pt x="9296" y="4551"/>
                  </a:lnTo>
                  <a:lnTo>
                    <a:pt x="9296" y="4570"/>
                  </a:lnTo>
                  <a:lnTo>
                    <a:pt x="9296" y="4570"/>
                  </a:lnTo>
                  <a:lnTo>
                    <a:pt x="9296" y="4570"/>
                  </a:lnTo>
                  <a:lnTo>
                    <a:pt x="9296" y="4570"/>
                  </a:lnTo>
                  <a:lnTo>
                    <a:pt x="9296" y="4570"/>
                  </a:lnTo>
                  <a:lnTo>
                    <a:pt x="9296" y="4570"/>
                  </a:lnTo>
                  <a:lnTo>
                    <a:pt x="9296" y="4570"/>
                  </a:lnTo>
                  <a:lnTo>
                    <a:pt x="9296" y="4570"/>
                  </a:lnTo>
                  <a:lnTo>
                    <a:pt x="9296" y="4570"/>
                  </a:lnTo>
                  <a:lnTo>
                    <a:pt x="9296" y="4570"/>
                  </a:lnTo>
                  <a:lnTo>
                    <a:pt x="9296" y="4570"/>
                  </a:lnTo>
                  <a:lnTo>
                    <a:pt x="9338" y="4570"/>
                  </a:lnTo>
                  <a:lnTo>
                    <a:pt x="9338" y="4570"/>
                  </a:lnTo>
                  <a:lnTo>
                    <a:pt x="9338" y="4570"/>
                  </a:lnTo>
                  <a:lnTo>
                    <a:pt x="9357" y="4570"/>
                  </a:lnTo>
                  <a:lnTo>
                    <a:pt x="9357" y="4570"/>
                  </a:lnTo>
                  <a:lnTo>
                    <a:pt x="9357" y="4570"/>
                  </a:lnTo>
                  <a:lnTo>
                    <a:pt x="9364" y="4570"/>
                  </a:lnTo>
                  <a:lnTo>
                    <a:pt x="9364" y="4570"/>
                  </a:lnTo>
                  <a:lnTo>
                    <a:pt x="9364" y="4570"/>
                  </a:lnTo>
                  <a:lnTo>
                    <a:pt x="9364" y="4570"/>
                  </a:lnTo>
                  <a:lnTo>
                    <a:pt x="9364" y="4570"/>
                  </a:lnTo>
                  <a:lnTo>
                    <a:pt x="9364" y="4570"/>
                  </a:lnTo>
                  <a:lnTo>
                    <a:pt x="9369" y="4570"/>
                  </a:lnTo>
                  <a:lnTo>
                    <a:pt x="9369" y="4570"/>
                  </a:lnTo>
                  <a:lnTo>
                    <a:pt x="9369" y="4570"/>
                  </a:lnTo>
                  <a:lnTo>
                    <a:pt x="9376" y="4570"/>
                  </a:lnTo>
                  <a:lnTo>
                    <a:pt x="9376" y="4570"/>
                  </a:lnTo>
                  <a:lnTo>
                    <a:pt x="9376" y="4570"/>
                  </a:lnTo>
                  <a:lnTo>
                    <a:pt x="9376" y="4570"/>
                  </a:lnTo>
                  <a:lnTo>
                    <a:pt x="9376" y="4570"/>
                  </a:lnTo>
                  <a:lnTo>
                    <a:pt x="9376" y="4570"/>
                  </a:lnTo>
                  <a:lnTo>
                    <a:pt x="9381" y="4570"/>
                  </a:lnTo>
                  <a:lnTo>
                    <a:pt x="9381" y="4570"/>
                  </a:lnTo>
                  <a:lnTo>
                    <a:pt x="9381" y="4570"/>
                  </a:lnTo>
                  <a:lnTo>
                    <a:pt x="9388" y="4570"/>
                  </a:lnTo>
                  <a:lnTo>
                    <a:pt x="9388" y="4570"/>
                  </a:lnTo>
                  <a:lnTo>
                    <a:pt x="9388" y="4570"/>
                  </a:lnTo>
                  <a:lnTo>
                    <a:pt x="9406" y="4570"/>
                  </a:lnTo>
                  <a:lnTo>
                    <a:pt x="9406" y="4570"/>
                  </a:lnTo>
                  <a:lnTo>
                    <a:pt x="9406" y="4570"/>
                  </a:lnTo>
                  <a:lnTo>
                    <a:pt x="9406" y="4570"/>
                  </a:lnTo>
                  <a:lnTo>
                    <a:pt x="9406" y="4570"/>
                  </a:lnTo>
                  <a:lnTo>
                    <a:pt x="9406" y="4570"/>
                  </a:lnTo>
                  <a:lnTo>
                    <a:pt x="9425" y="4570"/>
                  </a:lnTo>
                  <a:lnTo>
                    <a:pt x="9425" y="4570"/>
                  </a:lnTo>
                  <a:lnTo>
                    <a:pt x="9425" y="4570"/>
                  </a:lnTo>
                  <a:lnTo>
                    <a:pt x="9437" y="4570"/>
                  </a:lnTo>
                  <a:lnTo>
                    <a:pt x="9437" y="4592"/>
                  </a:lnTo>
                  <a:lnTo>
                    <a:pt x="9437" y="4592"/>
                  </a:lnTo>
                  <a:lnTo>
                    <a:pt x="9437" y="4592"/>
                  </a:lnTo>
                  <a:lnTo>
                    <a:pt x="9437" y="4592"/>
                  </a:lnTo>
                  <a:lnTo>
                    <a:pt x="9437" y="4592"/>
                  </a:lnTo>
                  <a:lnTo>
                    <a:pt x="9444" y="4592"/>
                  </a:lnTo>
                  <a:lnTo>
                    <a:pt x="9444" y="4592"/>
                  </a:lnTo>
                  <a:lnTo>
                    <a:pt x="9444" y="4592"/>
                  </a:lnTo>
                  <a:lnTo>
                    <a:pt x="9449" y="4592"/>
                  </a:lnTo>
                  <a:lnTo>
                    <a:pt x="9449" y="4592"/>
                  </a:lnTo>
                  <a:lnTo>
                    <a:pt x="9449" y="4592"/>
                  </a:lnTo>
                  <a:lnTo>
                    <a:pt x="9449" y="4592"/>
                  </a:lnTo>
                  <a:lnTo>
                    <a:pt x="9449" y="4592"/>
                  </a:lnTo>
                  <a:lnTo>
                    <a:pt x="9449" y="4592"/>
                  </a:lnTo>
                  <a:lnTo>
                    <a:pt x="9449" y="4592"/>
                  </a:lnTo>
                  <a:lnTo>
                    <a:pt x="9449" y="4592"/>
                  </a:lnTo>
                  <a:lnTo>
                    <a:pt x="9449" y="4592"/>
                  </a:lnTo>
                  <a:lnTo>
                    <a:pt x="9487" y="4592"/>
                  </a:lnTo>
                  <a:lnTo>
                    <a:pt x="9487" y="4592"/>
                  </a:lnTo>
                  <a:lnTo>
                    <a:pt x="9487" y="4592"/>
                  </a:lnTo>
                  <a:lnTo>
                    <a:pt x="9493" y="4592"/>
                  </a:lnTo>
                  <a:lnTo>
                    <a:pt x="9493" y="4616"/>
                  </a:lnTo>
                  <a:lnTo>
                    <a:pt x="9493" y="4616"/>
                  </a:lnTo>
                  <a:lnTo>
                    <a:pt x="9500" y="4616"/>
                  </a:lnTo>
                  <a:lnTo>
                    <a:pt x="9500" y="4616"/>
                  </a:lnTo>
                  <a:lnTo>
                    <a:pt x="9500" y="4616"/>
                  </a:lnTo>
                  <a:lnTo>
                    <a:pt x="9505" y="4616"/>
                  </a:lnTo>
                  <a:lnTo>
                    <a:pt x="9505" y="4616"/>
                  </a:lnTo>
                  <a:lnTo>
                    <a:pt x="9505" y="4616"/>
                  </a:lnTo>
                  <a:lnTo>
                    <a:pt x="9512" y="4616"/>
                  </a:lnTo>
                  <a:lnTo>
                    <a:pt x="9512" y="4616"/>
                  </a:lnTo>
                  <a:lnTo>
                    <a:pt x="9512" y="4616"/>
                  </a:lnTo>
                  <a:lnTo>
                    <a:pt x="9554" y="4616"/>
                  </a:lnTo>
                  <a:lnTo>
                    <a:pt x="9554" y="4616"/>
                  </a:lnTo>
                  <a:lnTo>
                    <a:pt x="9554" y="4616"/>
                  </a:lnTo>
                  <a:lnTo>
                    <a:pt x="9567" y="4616"/>
                  </a:lnTo>
                  <a:lnTo>
                    <a:pt x="9567" y="4639"/>
                  </a:lnTo>
                  <a:lnTo>
                    <a:pt x="9567" y="4639"/>
                  </a:lnTo>
                  <a:lnTo>
                    <a:pt x="9567" y="4639"/>
                  </a:lnTo>
                  <a:lnTo>
                    <a:pt x="9567" y="4639"/>
                  </a:lnTo>
                  <a:lnTo>
                    <a:pt x="9567" y="4639"/>
                  </a:lnTo>
                  <a:lnTo>
                    <a:pt x="9585" y="4639"/>
                  </a:lnTo>
                  <a:lnTo>
                    <a:pt x="9585" y="4639"/>
                  </a:lnTo>
                  <a:lnTo>
                    <a:pt x="9585" y="4639"/>
                  </a:lnTo>
                  <a:lnTo>
                    <a:pt x="9592" y="4639"/>
                  </a:lnTo>
                  <a:lnTo>
                    <a:pt x="9592" y="4639"/>
                  </a:lnTo>
                  <a:lnTo>
                    <a:pt x="9592" y="4639"/>
                  </a:lnTo>
                  <a:lnTo>
                    <a:pt x="9610" y="4639"/>
                  </a:lnTo>
                  <a:lnTo>
                    <a:pt x="9610" y="4664"/>
                  </a:lnTo>
                  <a:lnTo>
                    <a:pt x="9610" y="4664"/>
                  </a:lnTo>
                  <a:lnTo>
                    <a:pt x="9616" y="4664"/>
                  </a:lnTo>
                  <a:lnTo>
                    <a:pt x="9616" y="4664"/>
                  </a:lnTo>
                  <a:lnTo>
                    <a:pt x="9616" y="4664"/>
                  </a:lnTo>
                  <a:lnTo>
                    <a:pt x="9622" y="4664"/>
                  </a:lnTo>
                  <a:lnTo>
                    <a:pt x="9622" y="4664"/>
                  </a:lnTo>
                  <a:lnTo>
                    <a:pt x="9622" y="4664"/>
                  </a:lnTo>
                  <a:lnTo>
                    <a:pt x="9622" y="4664"/>
                  </a:lnTo>
                  <a:lnTo>
                    <a:pt x="9622" y="4664"/>
                  </a:lnTo>
                  <a:lnTo>
                    <a:pt x="9622" y="4664"/>
                  </a:lnTo>
                  <a:lnTo>
                    <a:pt x="9635" y="4664"/>
                  </a:lnTo>
                  <a:lnTo>
                    <a:pt x="9635" y="4688"/>
                  </a:lnTo>
                  <a:lnTo>
                    <a:pt x="9635" y="4688"/>
                  </a:lnTo>
                  <a:lnTo>
                    <a:pt x="9648" y="4688"/>
                  </a:lnTo>
                  <a:lnTo>
                    <a:pt x="9648" y="4688"/>
                  </a:lnTo>
                  <a:lnTo>
                    <a:pt x="9648" y="4688"/>
                  </a:lnTo>
                  <a:lnTo>
                    <a:pt x="9653" y="4688"/>
                  </a:lnTo>
                  <a:lnTo>
                    <a:pt x="9653" y="4688"/>
                  </a:lnTo>
                  <a:lnTo>
                    <a:pt x="9653" y="4688"/>
                  </a:lnTo>
                  <a:lnTo>
                    <a:pt x="9653" y="4688"/>
                  </a:lnTo>
                  <a:lnTo>
                    <a:pt x="9653" y="4688"/>
                  </a:lnTo>
                  <a:lnTo>
                    <a:pt x="9653" y="4688"/>
                  </a:lnTo>
                  <a:lnTo>
                    <a:pt x="9653" y="4688"/>
                  </a:lnTo>
                  <a:lnTo>
                    <a:pt x="9653" y="4688"/>
                  </a:lnTo>
                  <a:lnTo>
                    <a:pt x="9653" y="4688"/>
                  </a:lnTo>
                  <a:lnTo>
                    <a:pt x="9678" y="4688"/>
                  </a:lnTo>
                  <a:lnTo>
                    <a:pt x="9678" y="4688"/>
                  </a:lnTo>
                  <a:lnTo>
                    <a:pt x="9678" y="4688"/>
                  </a:lnTo>
                  <a:lnTo>
                    <a:pt x="9691" y="4688"/>
                  </a:lnTo>
                  <a:lnTo>
                    <a:pt x="9691" y="4688"/>
                  </a:lnTo>
                  <a:lnTo>
                    <a:pt x="9691" y="4688"/>
                  </a:lnTo>
                  <a:lnTo>
                    <a:pt x="9740" y="4688"/>
                  </a:lnTo>
                  <a:lnTo>
                    <a:pt x="9740" y="4688"/>
                  </a:lnTo>
                  <a:lnTo>
                    <a:pt x="9740" y="4688"/>
                  </a:lnTo>
                  <a:lnTo>
                    <a:pt x="9746" y="4688"/>
                  </a:lnTo>
                  <a:lnTo>
                    <a:pt x="9746" y="4688"/>
                  </a:lnTo>
                  <a:lnTo>
                    <a:pt x="9746" y="4688"/>
                  </a:lnTo>
                  <a:lnTo>
                    <a:pt x="9765" y="4688"/>
                  </a:lnTo>
                  <a:lnTo>
                    <a:pt x="9765" y="4688"/>
                  </a:lnTo>
                  <a:lnTo>
                    <a:pt x="9765" y="4688"/>
                  </a:lnTo>
                  <a:lnTo>
                    <a:pt x="9765" y="4688"/>
                  </a:lnTo>
                  <a:lnTo>
                    <a:pt x="9765" y="4688"/>
                  </a:lnTo>
                  <a:lnTo>
                    <a:pt x="9765" y="4688"/>
                  </a:lnTo>
                  <a:lnTo>
                    <a:pt x="9770" y="4688"/>
                  </a:lnTo>
                  <a:lnTo>
                    <a:pt x="9770" y="4688"/>
                  </a:lnTo>
                  <a:lnTo>
                    <a:pt x="9770" y="4688"/>
                  </a:lnTo>
                  <a:lnTo>
                    <a:pt x="9770" y="4688"/>
                  </a:lnTo>
                  <a:lnTo>
                    <a:pt x="9770" y="4688"/>
                  </a:lnTo>
                  <a:lnTo>
                    <a:pt x="9770" y="4688"/>
                  </a:lnTo>
                  <a:lnTo>
                    <a:pt x="9770" y="4688"/>
                  </a:lnTo>
                  <a:lnTo>
                    <a:pt x="9770" y="4688"/>
                  </a:lnTo>
                  <a:lnTo>
                    <a:pt x="9770" y="4688"/>
                  </a:lnTo>
                  <a:lnTo>
                    <a:pt x="9789" y="4688"/>
                  </a:lnTo>
                  <a:lnTo>
                    <a:pt x="9789" y="4688"/>
                  </a:lnTo>
                  <a:lnTo>
                    <a:pt x="9789" y="4688"/>
                  </a:lnTo>
                  <a:lnTo>
                    <a:pt x="9796" y="4688"/>
                  </a:lnTo>
                  <a:lnTo>
                    <a:pt x="9796" y="4688"/>
                  </a:lnTo>
                  <a:lnTo>
                    <a:pt x="9796" y="4688"/>
                  </a:lnTo>
                  <a:lnTo>
                    <a:pt x="9814" y="4688"/>
                  </a:lnTo>
                  <a:lnTo>
                    <a:pt x="9814" y="4688"/>
                  </a:lnTo>
                  <a:lnTo>
                    <a:pt x="9814" y="4688"/>
                  </a:lnTo>
                  <a:lnTo>
                    <a:pt x="9838" y="4688"/>
                  </a:lnTo>
                  <a:lnTo>
                    <a:pt x="9838" y="4688"/>
                  </a:lnTo>
                  <a:lnTo>
                    <a:pt x="9838" y="4688"/>
                  </a:lnTo>
                  <a:lnTo>
                    <a:pt x="9838" y="4688"/>
                  </a:lnTo>
                  <a:lnTo>
                    <a:pt x="9838" y="4688"/>
                  </a:lnTo>
                  <a:lnTo>
                    <a:pt x="9838" y="4688"/>
                  </a:lnTo>
                  <a:lnTo>
                    <a:pt x="9857" y="4688"/>
                  </a:lnTo>
                  <a:lnTo>
                    <a:pt x="9857" y="4688"/>
                  </a:lnTo>
                  <a:lnTo>
                    <a:pt x="9857" y="4688"/>
                  </a:lnTo>
                  <a:lnTo>
                    <a:pt x="9869" y="4688"/>
                  </a:lnTo>
                  <a:lnTo>
                    <a:pt x="9869" y="4688"/>
                  </a:lnTo>
                  <a:lnTo>
                    <a:pt x="9869" y="4688"/>
                  </a:lnTo>
                  <a:lnTo>
                    <a:pt x="9869" y="4688"/>
                  </a:lnTo>
                  <a:lnTo>
                    <a:pt x="9869" y="4688"/>
                  </a:lnTo>
                  <a:lnTo>
                    <a:pt x="9869" y="4688"/>
                  </a:lnTo>
                  <a:lnTo>
                    <a:pt x="9894" y="4688"/>
                  </a:lnTo>
                  <a:lnTo>
                    <a:pt x="9894" y="4688"/>
                  </a:lnTo>
                  <a:lnTo>
                    <a:pt x="9894" y="4688"/>
                  </a:lnTo>
                  <a:lnTo>
                    <a:pt x="9900" y="4688"/>
                  </a:lnTo>
                  <a:lnTo>
                    <a:pt x="9900" y="4688"/>
                  </a:lnTo>
                  <a:lnTo>
                    <a:pt x="9900" y="4688"/>
                  </a:lnTo>
                  <a:lnTo>
                    <a:pt x="9931" y="4688"/>
                  </a:lnTo>
                  <a:lnTo>
                    <a:pt x="9931" y="4688"/>
                  </a:lnTo>
                  <a:lnTo>
                    <a:pt x="9931" y="4688"/>
                  </a:lnTo>
                  <a:lnTo>
                    <a:pt x="9986" y="4688"/>
                  </a:lnTo>
                  <a:lnTo>
                    <a:pt x="9986" y="4688"/>
                  </a:lnTo>
                  <a:lnTo>
                    <a:pt x="9986" y="4688"/>
                  </a:lnTo>
                  <a:lnTo>
                    <a:pt x="9986" y="4688"/>
                  </a:lnTo>
                  <a:lnTo>
                    <a:pt x="9986" y="4688"/>
                  </a:lnTo>
                  <a:lnTo>
                    <a:pt x="9986" y="4688"/>
                  </a:lnTo>
                  <a:lnTo>
                    <a:pt x="10005" y="4688"/>
                  </a:lnTo>
                  <a:lnTo>
                    <a:pt x="10005" y="4722"/>
                  </a:lnTo>
                  <a:lnTo>
                    <a:pt x="10005" y="4722"/>
                  </a:lnTo>
                  <a:lnTo>
                    <a:pt x="10005" y="4722"/>
                  </a:lnTo>
                  <a:lnTo>
                    <a:pt x="10005" y="4722"/>
                  </a:lnTo>
                  <a:lnTo>
                    <a:pt x="10005" y="4722"/>
                  </a:lnTo>
                  <a:lnTo>
                    <a:pt x="10024" y="4722"/>
                  </a:lnTo>
                  <a:lnTo>
                    <a:pt x="10024" y="4722"/>
                  </a:lnTo>
                  <a:lnTo>
                    <a:pt x="10024" y="4722"/>
                  </a:lnTo>
                  <a:lnTo>
                    <a:pt x="10030" y="4722"/>
                  </a:lnTo>
                  <a:lnTo>
                    <a:pt x="10030" y="4722"/>
                  </a:lnTo>
                  <a:lnTo>
                    <a:pt x="10030" y="4722"/>
                  </a:lnTo>
                  <a:lnTo>
                    <a:pt x="10030" y="4722"/>
                  </a:lnTo>
                  <a:lnTo>
                    <a:pt x="10030" y="4722"/>
                  </a:lnTo>
                  <a:lnTo>
                    <a:pt x="10030" y="4722"/>
                  </a:lnTo>
                  <a:lnTo>
                    <a:pt x="10036" y="4722"/>
                  </a:lnTo>
                  <a:lnTo>
                    <a:pt x="10036" y="4722"/>
                  </a:lnTo>
                  <a:lnTo>
                    <a:pt x="10036" y="4722"/>
                  </a:lnTo>
                  <a:lnTo>
                    <a:pt x="10036" y="4722"/>
                  </a:lnTo>
                  <a:lnTo>
                    <a:pt x="10036" y="4722"/>
                  </a:lnTo>
                  <a:lnTo>
                    <a:pt x="10036" y="4722"/>
                  </a:lnTo>
                  <a:lnTo>
                    <a:pt x="10073" y="4722"/>
                  </a:lnTo>
                  <a:lnTo>
                    <a:pt x="10073" y="4722"/>
                  </a:lnTo>
                  <a:lnTo>
                    <a:pt x="10073" y="4722"/>
                  </a:lnTo>
                  <a:lnTo>
                    <a:pt x="10104" y="4722"/>
                  </a:lnTo>
                  <a:lnTo>
                    <a:pt x="10104" y="4722"/>
                  </a:lnTo>
                  <a:lnTo>
                    <a:pt x="10104" y="4722"/>
                  </a:lnTo>
                  <a:lnTo>
                    <a:pt x="10104" y="4722"/>
                  </a:lnTo>
                  <a:lnTo>
                    <a:pt x="10104" y="4722"/>
                  </a:lnTo>
                  <a:lnTo>
                    <a:pt x="10104" y="4722"/>
                  </a:lnTo>
                  <a:lnTo>
                    <a:pt x="10110" y="4722"/>
                  </a:lnTo>
                  <a:lnTo>
                    <a:pt x="10110" y="4758"/>
                  </a:lnTo>
                  <a:lnTo>
                    <a:pt x="10110" y="4758"/>
                  </a:lnTo>
                  <a:lnTo>
                    <a:pt x="10110" y="4758"/>
                  </a:lnTo>
                  <a:lnTo>
                    <a:pt x="10110" y="4758"/>
                  </a:lnTo>
                  <a:lnTo>
                    <a:pt x="10110" y="4758"/>
                  </a:lnTo>
                  <a:lnTo>
                    <a:pt x="10122" y="4758"/>
                  </a:lnTo>
                  <a:lnTo>
                    <a:pt x="10122" y="4758"/>
                  </a:lnTo>
                  <a:lnTo>
                    <a:pt x="10122" y="4758"/>
                  </a:lnTo>
                  <a:lnTo>
                    <a:pt x="10134" y="4758"/>
                  </a:lnTo>
                  <a:lnTo>
                    <a:pt x="10134" y="4758"/>
                  </a:lnTo>
                  <a:lnTo>
                    <a:pt x="10134" y="4758"/>
                  </a:lnTo>
                  <a:lnTo>
                    <a:pt x="10147" y="4758"/>
                  </a:lnTo>
                  <a:lnTo>
                    <a:pt x="10147" y="4758"/>
                  </a:lnTo>
                  <a:lnTo>
                    <a:pt x="10147" y="4758"/>
                  </a:lnTo>
                  <a:lnTo>
                    <a:pt x="10172" y="4758"/>
                  </a:lnTo>
                  <a:lnTo>
                    <a:pt x="10172" y="4758"/>
                  </a:lnTo>
                  <a:lnTo>
                    <a:pt x="10172" y="4758"/>
                  </a:lnTo>
                  <a:lnTo>
                    <a:pt x="10185" y="4758"/>
                  </a:lnTo>
                  <a:lnTo>
                    <a:pt x="10185" y="4797"/>
                  </a:lnTo>
                  <a:lnTo>
                    <a:pt x="10185" y="4797"/>
                  </a:lnTo>
                  <a:lnTo>
                    <a:pt x="10202" y="4797"/>
                  </a:lnTo>
                  <a:lnTo>
                    <a:pt x="10202" y="4797"/>
                  </a:lnTo>
                  <a:lnTo>
                    <a:pt x="10202" y="4797"/>
                  </a:lnTo>
                  <a:lnTo>
                    <a:pt x="10202" y="4797"/>
                  </a:lnTo>
                  <a:lnTo>
                    <a:pt x="10202" y="4797"/>
                  </a:lnTo>
                  <a:lnTo>
                    <a:pt x="10202" y="4797"/>
                  </a:lnTo>
                  <a:lnTo>
                    <a:pt x="10246" y="4797"/>
                  </a:lnTo>
                  <a:lnTo>
                    <a:pt x="10246" y="4797"/>
                  </a:lnTo>
                  <a:lnTo>
                    <a:pt x="10246" y="4797"/>
                  </a:lnTo>
                  <a:lnTo>
                    <a:pt x="10277" y="4797"/>
                  </a:lnTo>
                  <a:lnTo>
                    <a:pt x="10277" y="4797"/>
                  </a:lnTo>
                  <a:lnTo>
                    <a:pt x="10277" y="4797"/>
                  </a:lnTo>
                  <a:lnTo>
                    <a:pt x="10284" y="4797"/>
                  </a:lnTo>
                  <a:lnTo>
                    <a:pt x="10284" y="4797"/>
                  </a:lnTo>
                  <a:lnTo>
                    <a:pt x="10284" y="4797"/>
                  </a:lnTo>
                  <a:lnTo>
                    <a:pt x="10357" y="4797"/>
                  </a:lnTo>
                  <a:lnTo>
                    <a:pt x="10357" y="4797"/>
                  </a:lnTo>
                  <a:lnTo>
                    <a:pt x="10357" y="4797"/>
                  </a:lnTo>
                  <a:lnTo>
                    <a:pt x="10376" y="4797"/>
                  </a:lnTo>
                  <a:lnTo>
                    <a:pt x="10376" y="4797"/>
                  </a:lnTo>
                  <a:lnTo>
                    <a:pt x="10376" y="4797"/>
                  </a:lnTo>
                  <a:lnTo>
                    <a:pt x="10382" y="4797"/>
                  </a:lnTo>
                  <a:lnTo>
                    <a:pt x="10382" y="4842"/>
                  </a:lnTo>
                  <a:lnTo>
                    <a:pt x="10382" y="4842"/>
                  </a:lnTo>
                  <a:lnTo>
                    <a:pt x="10418" y="4842"/>
                  </a:lnTo>
                  <a:lnTo>
                    <a:pt x="10418" y="4842"/>
                  </a:lnTo>
                  <a:lnTo>
                    <a:pt x="10418" y="4842"/>
                  </a:lnTo>
                  <a:lnTo>
                    <a:pt x="10450" y="4842"/>
                  </a:lnTo>
                  <a:lnTo>
                    <a:pt x="10450" y="4842"/>
                  </a:lnTo>
                  <a:lnTo>
                    <a:pt x="10450" y="4842"/>
                  </a:lnTo>
                  <a:lnTo>
                    <a:pt x="10455" y="4842"/>
                  </a:lnTo>
                  <a:lnTo>
                    <a:pt x="10455" y="4842"/>
                  </a:lnTo>
                  <a:lnTo>
                    <a:pt x="10455" y="4842"/>
                  </a:lnTo>
                  <a:lnTo>
                    <a:pt x="10474" y="4842"/>
                  </a:lnTo>
                  <a:lnTo>
                    <a:pt x="10474" y="4889"/>
                  </a:lnTo>
                  <a:lnTo>
                    <a:pt x="10474" y="4889"/>
                  </a:lnTo>
                  <a:lnTo>
                    <a:pt x="10511" y="4889"/>
                  </a:lnTo>
                  <a:lnTo>
                    <a:pt x="10511" y="4889"/>
                  </a:lnTo>
                  <a:lnTo>
                    <a:pt x="10511" y="4889"/>
                  </a:lnTo>
                  <a:lnTo>
                    <a:pt x="10542" y="4889"/>
                  </a:lnTo>
                  <a:lnTo>
                    <a:pt x="10542" y="4889"/>
                  </a:lnTo>
                  <a:lnTo>
                    <a:pt x="10542" y="4889"/>
                  </a:lnTo>
                  <a:lnTo>
                    <a:pt x="10554" y="4889"/>
                  </a:lnTo>
                  <a:lnTo>
                    <a:pt x="10554" y="4889"/>
                  </a:lnTo>
                  <a:lnTo>
                    <a:pt x="10554" y="4889"/>
                  </a:lnTo>
                  <a:lnTo>
                    <a:pt x="10592" y="4889"/>
                  </a:lnTo>
                  <a:lnTo>
                    <a:pt x="10592" y="4939"/>
                  </a:lnTo>
                  <a:lnTo>
                    <a:pt x="10592" y="4939"/>
                  </a:lnTo>
                  <a:lnTo>
                    <a:pt x="10592" y="4939"/>
                  </a:lnTo>
                  <a:lnTo>
                    <a:pt x="10592" y="4939"/>
                  </a:lnTo>
                  <a:lnTo>
                    <a:pt x="10592" y="4939"/>
                  </a:lnTo>
                  <a:lnTo>
                    <a:pt x="10592" y="4939"/>
                  </a:lnTo>
                  <a:lnTo>
                    <a:pt x="10592" y="4939"/>
                  </a:lnTo>
                  <a:lnTo>
                    <a:pt x="10592" y="4939"/>
                  </a:lnTo>
                  <a:lnTo>
                    <a:pt x="10610" y="4939"/>
                  </a:lnTo>
                  <a:lnTo>
                    <a:pt x="10610" y="4939"/>
                  </a:lnTo>
                  <a:lnTo>
                    <a:pt x="10610" y="4939"/>
                  </a:lnTo>
                  <a:lnTo>
                    <a:pt x="10622" y="4939"/>
                  </a:lnTo>
                  <a:lnTo>
                    <a:pt x="10622" y="4939"/>
                  </a:lnTo>
                  <a:lnTo>
                    <a:pt x="10622" y="4939"/>
                  </a:lnTo>
                  <a:lnTo>
                    <a:pt x="10634" y="4939"/>
                  </a:lnTo>
                  <a:lnTo>
                    <a:pt x="10634" y="4939"/>
                  </a:lnTo>
                  <a:lnTo>
                    <a:pt x="10634" y="4939"/>
                  </a:lnTo>
                  <a:lnTo>
                    <a:pt x="10666" y="4939"/>
                  </a:lnTo>
                  <a:lnTo>
                    <a:pt x="10666" y="4993"/>
                  </a:lnTo>
                  <a:lnTo>
                    <a:pt x="10666" y="4993"/>
                  </a:lnTo>
                  <a:lnTo>
                    <a:pt x="10678" y="4993"/>
                  </a:lnTo>
                  <a:lnTo>
                    <a:pt x="10678" y="4993"/>
                  </a:lnTo>
                  <a:lnTo>
                    <a:pt x="10678" y="4993"/>
                  </a:lnTo>
                  <a:lnTo>
                    <a:pt x="10727" y="4993"/>
                  </a:lnTo>
                  <a:lnTo>
                    <a:pt x="10727" y="4993"/>
                  </a:lnTo>
                  <a:lnTo>
                    <a:pt x="10727" y="4993"/>
                  </a:lnTo>
                  <a:lnTo>
                    <a:pt x="10765" y="4993"/>
                  </a:lnTo>
                  <a:lnTo>
                    <a:pt x="10765" y="4993"/>
                  </a:lnTo>
                  <a:lnTo>
                    <a:pt x="10765" y="4993"/>
                  </a:lnTo>
                  <a:lnTo>
                    <a:pt x="10783" y="4993"/>
                  </a:lnTo>
                  <a:lnTo>
                    <a:pt x="10783" y="4993"/>
                  </a:lnTo>
                  <a:lnTo>
                    <a:pt x="10783" y="4993"/>
                  </a:lnTo>
                  <a:lnTo>
                    <a:pt x="10807" y="4993"/>
                  </a:lnTo>
                  <a:lnTo>
                    <a:pt x="10807" y="4993"/>
                  </a:lnTo>
                  <a:lnTo>
                    <a:pt x="10807" y="4993"/>
                  </a:lnTo>
                  <a:lnTo>
                    <a:pt x="10820" y="4993"/>
                  </a:lnTo>
                  <a:lnTo>
                    <a:pt x="10820" y="4993"/>
                  </a:lnTo>
                  <a:lnTo>
                    <a:pt x="10820" y="4993"/>
                  </a:lnTo>
                  <a:lnTo>
                    <a:pt x="10838" y="4993"/>
                  </a:lnTo>
                  <a:lnTo>
                    <a:pt x="10838" y="4993"/>
                  </a:lnTo>
                  <a:lnTo>
                    <a:pt x="10838" y="4993"/>
                  </a:lnTo>
                  <a:lnTo>
                    <a:pt x="10875" y="4993"/>
                  </a:lnTo>
                  <a:lnTo>
                    <a:pt x="10875" y="4993"/>
                  </a:lnTo>
                  <a:lnTo>
                    <a:pt x="10875" y="4993"/>
                  </a:lnTo>
                  <a:lnTo>
                    <a:pt x="10913" y="4993"/>
                  </a:lnTo>
                  <a:lnTo>
                    <a:pt x="10913" y="4993"/>
                  </a:lnTo>
                  <a:lnTo>
                    <a:pt x="10913" y="4993"/>
                  </a:lnTo>
                  <a:lnTo>
                    <a:pt x="10913" y="4993"/>
                  </a:lnTo>
                  <a:lnTo>
                    <a:pt x="10913" y="4993"/>
                  </a:lnTo>
                  <a:lnTo>
                    <a:pt x="10913" y="4993"/>
                  </a:lnTo>
                  <a:lnTo>
                    <a:pt x="10913" y="4993"/>
                  </a:lnTo>
                  <a:lnTo>
                    <a:pt x="10913" y="4993"/>
                  </a:lnTo>
                  <a:lnTo>
                    <a:pt x="10913" y="4993"/>
                  </a:lnTo>
                  <a:lnTo>
                    <a:pt x="10986" y="4993"/>
                  </a:lnTo>
                  <a:lnTo>
                    <a:pt x="10986" y="4993"/>
                  </a:lnTo>
                  <a:lnTo>
                    <a:pt x="10986" y="4993"/>
                  </a:lnTo>
                  <a:lnTo>
                    <a:pt x="11023" y="4993"/>
                  </a:lnTo>
                  <a:lnTo>
                    <a:pt x="11023" y="4993"/>
                  </a:lnTo>
                  <a:lnTo>
                    <a:pt x="11023" y="4993"/>
                  </a:lnTo>
                  <a:lnTo>
                    <a:pt x="11067" y="4993"/>
                  </a:lnTo>
                  <a:lnTo>
                    <a:pt x="11067" y="4993"/>
                  </a:lnTo>
                  <a:lnTo>
                    <a:pt x="11067" y="4993"/>
                  </a:lnTo>
                  <a:lnTo>
                    <a:pt x="11091" y="4993"/>
                  </a:lnTo>
                  <a:lnTo>
                    <a:pt x="11091" y="4993"/>
                  </a:lnTo>
                  <a:lnTo>
                    <a:pt x="11091" y="4993"/>
                  </a:lnTo>
                  <a:lnTo>
                    <a:pt x="11098" y="4993"/>
                  </a:lnTo>
                  <a:lnTo>
                    <a:pt x="11098" y="5077"/>
                  </a:lnTo>
                  <a:lnTo>
                    <a:pt x="11098" y="5077"/>
                  </a:lnTo>
                  <a:lnTo>
                    <a:pt x="11141" y="5077"/>
                  </a:lnTo>
                  <a:lnTo>
                    <a:pt x="11141" y="5077"/>
                  </a:lnTo>
                  <a:lnTo>
                    <a:pt x="11141" y="5077"/>
                  </a:lnTo>
                  <a:lnTo>
                    <a:pt x="11153" y="5077"/>
                  </a:lnTo>
                  <a:lnTo>
                    <a:pt x="11153" y="5077"/>
                  </a:lnTo>
                  <a:lnTo>
                    <a:pt x="11153" y="5077"/>
                  </a:lnTo>
                  <a:lnTo>
                    <a:pt x="11166" y="5077"/>
                  </a:lnTo>
                  <a:lnTo>
                    <a:pt x="11166" y="5077"/>
                  </a:lnTo>
                  <a:lnTo>
                    <a:pt x="11166" y="5077"/>
                  </a:lnTo>
                  <a:lnTo>
                    <a:pt x="11208" y="5077"/>
                  </a:lnTo>
                  <a:lnTo>
                    <a:pt x="11208" y="5077"/>
                  </a:lnTo>
                  <a:lnTo>
                    <a:pt x="11208" y="5077"/>
                  </a:lnTo>
                  <a:lnTo>
                    <a:pt x="11227" y="5077"/>
                  </a:lnTo>
                  <a:lnTo>
                    <a:pt x="11227" y="5077"/>
                  </a:lnTo>
                  <a:lnTo>
                    <a:pt x="11227" y="5077"/>
                  </a:lnTo>
                  <a:lnTo>
                    <a:pt x="11283" y="5077"/>
                  </a:lnTo>
                  <a:lnTo>
                    <a:pt x="11283" y="5077"/>
                  </a:lnTo>
                  <a:lnTo>
                    <a:pt x="11283" y="5077"/>
                  </a:lnTo>
                  <a:lnTo>
                    <a:pt x="11307" y="5077"/>
                  </a:lnTo>
                  <a:lnTo>
                    <a:pt x="11307" y="5182"/>
                  </a:lnTo>
                  <a:lnTo>
                    <a:pt x="11307" y="5182"/>
                  </a:lnTo>
                  <a:lnTo>
                    <a:pt x="11314" y="5182"/>
                  </a:lnTo>
                  <a:lnTo>
                    <a:pt x="11314" y="5182"/>
                  </a:lnTo>
                  <a:lnTo>
                    <a:pt x="11314" y="5182"/>
                  </a:lnTo>
                  <a:lnTo>
                    <a:pt x="11319" y="5182"/>
                  </a:lnTo>
                  <a:lnTo>
                    <a:pt x="11319" y="5182"/>
                  </a:lnTo>
                  <a:lnTo>
                    <a:pt x="11319" y="5182"/>
                  </a:lnTo>
                  <a:lnTo>
                    <a:pt x="11326" y="5182"/>
                  </a:lnTo>
                  <a:lnTo>
                    <a:pt x="11326" y="5182"/>
                  </a:lnTo>
                  <a:lnTo>
                    <a:pt x="11326" y="5182"/>
                  </a:lnTo>
                  <a:lnTo>
                    <a:pt x="11368" y="5182"/>
                  </a:lnTo>
                  <a:lnTo>
                    <a:pt x="11368" y="5182"/>
                  </a:lnTo>
                  <a:lnTo>
                    <a:pt x="11368" y="5182"/>
                  </a:lnTo>
                  <a:lnTo>
                    <a:pt x="11542" y="5182"/>
                  </a:lnTo>
                  <a:lnTo>
                    <a:pt x="11542" y="5182"/>
                  </a:lnTo>
                  <a:lnTo>
                    <a:pt x="11542" y="5182"/>
                  </a:lnTo>
                  <a:lnTo>
                    <a:pt x="11542" y="5182"/>
                  </a:lnTo>
                  <a:lnTo>
                    <a:pt x="11542" y="5182"/>
                  </a:lnTo>
                  <a:lnTo>
                    <a:pt x="11542" y="5182"/>
                  </a:lnTo>
                  <a:lnTo>
                    <a:pt x="11542" y="5182"/>
                  </a:lnTo>
                  <a:lnTo>
                    <a:pt x="11542" y="5182"/>
                  </a:lnTo>
                  <a:lnTo>
                    <a:pt x="11542" y="5182"/>
                  </a:lnTo>
                  <a:lnTo>
                    <a:pt x="11548" y="5182"/>
                  </a:lnTo>
                  <a:lnTo>
                    <a:pt x="11548" y="5182"/>
                  </a:lnTo>
                  <a:lnTo>
                    <a:pt x="11548" y="5182"/>
                  </a:lnTo>
                  <a:lnTo>
                    <a:pt x="11573" y="5182"/>
                  </a:lnTo>
                  <a:lnTo>
                    <a:pt x="11573" y="5182"/>
                  </a:lnTo>
                  <a:lnTo>
                    <a:pt x="11573" y="5182"/>
                  </a:lnTo>
                  <a:lnTo>
                    <a:pt x="11579" y="5182"/>
                  </a:lnTo>
                  <a:lnTo>
                    <a:pt x="11579" y="5182"/>
                  </a:lnTo>
                  <a:lnTo>
                    <a:pt x="11579" y="5182"/>
                  </a:lnTo>
                  <a:lnTo>
                    <a:pt x="11616" y="5182"/>
                  </a:lnTo>
                  <a:lnTo>
                    <a:pt x="11616" y="5182"/>
                  </a:lnTo>
                  <a:lnTo>
                    <a:pt x="11616" y="5182"/>
                  </a:lnTo>
                  <a:lnTo>
                    <a:pt x="11628" y="5182"/>
                  </a:lnTo>
                  <a:lnTo>
                    <a:pt x="11628" y="5182"/>
                  </a:lnTo>
                  <a:lnTo>
                    <a:pt x="11628" y="5182"/>
                  </a:lnTo>
                  <a:lnTo>
                    <a:pt x="11671" y="5182"/>
                  </a:lnTo>
                  <a:lnTo>
                    <a:pt x="11671" y="5182"/>
                  </a:lnTo>
                  <a:lnTo>
                    <a:pt x="11671" y="5182"/>
                  </a:lnTo>
                  <a:lnTo>
                    <a:pt x="11684" y="5182"/>
                  </a:lnTo>
                  <a:lnTo>
                    <a:pt x="11684" y="5182"/>
                  </a:lnTo>
                  <a:lnTo>
                    <a:pt x="11684" y="5182"/>
                  </a:lnTo>
                  <a:lnTo>
                    <a:pt x="11734" y="5182"/>
                  </a:lnTo>
                  <a:lnTo>
                    <a:pt x="11734" y="5182"/>
                  </a:lnTo>
                  <a:lnTo>
                    <a:pt x="11734" y="5182"/>
                  </a:lnTo>
                  <a:lnTo>
                    <a:pt x="11777" y="5182"/>
                  </a:lnTo>
                  <a:lnTo>
                    <a:pt x="11777" y="5182"/>
                  </a:lnTo>
                  <a:lnTo>
                    <a:pt x="11777" y="5182"/>
                  </a:lnTo>
                  <a:lnTo>
                    <a:pt x="11832" y="5182"/>
                  </a:lnTo>
                  <a:lnTo>
                    <a:pt x="11832" y="5182"/>
                  </a:lnTo>
                  <a:lnTo>
                    <a:pt x="11832" y="5182"/>
                  </a:lnTo>
                  <a:lnTo>
                    <a:pt x="11961" y="5182"/>
                  </a:lnTo>
                  <a:lnTo>
                    <a:pt x="11961" y="5182"/>
                  </a:lnTo>
                  <a:lnTo>
                    <a:pt x="11961" y="5182"/>
                  </a:lnTo>
                  <a:lnTo>
                    <a:pt x="11992" y="5182"/>
                  </a:lnTo>
                  <a:lnTo>
                    <a:pt x="11992" y="5182"/>
                  </a:lnTo>
                  <a:lnTo>
                    <a:pt x="11992" y="5182"/>
                  </a:lnTo>
                  <a:lnTo>
                    <a:pt x="12017" y="5182"/>
                  </a:lnTo>
                  <a:lnTo>
                    <a:pt x="12017" y="5182"/>
                  </a:lnTo>
                  <a:lnTo>
                    <a:pt x="12017" y="5182"/>
                  </a:lnTo>
                  <a:lnTo>
                    <a:pt x="12135" y="5182"/>
                  </a:lnTo>
                  <a:lnTo>
                    <a:pt x="12135" y="5182"/>
                  </a:lnTo>
                </a:path>
              </a:pathLst>
            </a:custGeom>
            <a:noFill/>
            <a:ln w="19050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1219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426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charset="0"/>
                <a:ea typeface="MS PGothic" panose="020B0600070205080204" pitchFamily="-72" charset="-128"/>
                <a:cs typeface="+mn-cs"/>
              </a:endParaRPr>
            </a:p>
          </p:txBody>
        </p:sp>
        <p:sp>
          <p:nvSpPr>
            <p:cNvPr id="11" name="Line 37"/>
            <p:cNvSpPr>
              <a:spLocks noChangeShapeType="1"/>
            </p:cNvSpPr>
            <p:nvPr/>
          </p:nvSpPr>
          <p:spPr bwMode="auto">
            <a:xfrm flipH="1">
              <a:off x="9610944" y="3377855"/>
              <a:ext cx="2432" cy="0"/>
            </a:xfrm>
            <a:prstGeom prst="line">
              <a:avLst/>
            </a:prstGeom>
            <a:noFill/>
            <a:ln w="12700">
              <a:solidFill>
                <a:srgbClr val="2B2A2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1219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426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charset="0"/>
                <a:ea typeface="MS PGothic" panose="020B0600070205080204" pitchFamily="-72" charset="-128"/>
                <a:cs typeface="+mn-cs"/>
              </a:endParaRPr>
            </a:p>
          </p:txBody>
        </p:sp>
        <p:sp>
          <p:nvSpPr>
            <p:cNvPr id="12" name="Line 38"/>
            <p:cNvSpPr>
              <a:spLocks noChangeShapeType="1"/>
            </p:cNvSpPr>
            <p:nvPr/>
          </p:nvSpPr>
          <p:spPr bwMode="auto">
            <a:xfrm>
              <a:off x="3300720" y="4236744"/>
              <a:ext cx="6562545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1219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42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MS PGothic" panose="020B0600070205080204" pitchFamily="-72" charset="-128"/>
                <a:cs typeface="+mn-cs"/>
              </a:endParaRPr>
            </a:p>
          </p:txBody>
        </p:sp>
        <p:sp>
          <p:nvSpPr>
            <p:cNvPr id="13" name="Line 39"/>
            <p:cNvSpPr>
              <a:spLocks noChangeShapeType="1"/>
            </p:cNvSpPr>
            <p:nvPr/>
          </p:nvSpPr>
          <p:spPr bwMode="auto">
            <a:xfrm flipV="1">
              <a:off x="3310440" y="1433090"/>
              <a:ext cx="0" cy="2803655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1219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42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MS PGothic" panose="020B0600070205080204" pitchFamily="-72" charset="-128"/>
                <a:cs typeface="+mn-cs"/>
              </a:endParaRPr>
            </a:p>
          </p:txBody>
        </p:sp>
        <p:sp>
          <p:nvSpPr>
            <p:cNvPr id="14" name="Line 40"/>
            <p:cNvSpPr>
              <a:spLocks noChangeShapeType="1"/>
            </p:cNvSpPr>
            <p:nvPr/>
          </p:nvSpPr>
          <p:spPr bwMode="auto">
            <a:xfrm>
              <a:off x="3711515" y="4236744"/>
              <a:ext cx="0" cy="67187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1219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42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MS PGothic" panose="020B0600070205080204" pitchFamily="-72" charset="-128"/>
                <a:cs typeface="+mn-cs"/>
              </a:endParaRPr>
            </a:p>
          </p:txBody>
        </p:sp>
        <p:sp>
          <p:nvSpPr>
            <p:cNvPr id="15" name="Rectangle 41"/>
            <p:cNvSpPr>
              <a:spLocks noChangeArrowheads="1"/>
            </p:cNvSpPr>
            <p:nvPr/>
          </p:nvSpPr>
          <p:spPr bwMode="auto">
            <a:xfrm>
              <a:off x="3658037" y="4354775"/>
              <a:ext cx="94578" cy="225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charset="0"/>
                  <a:ea typeface="MS PGothic" panose="020B0600070205080204" pitchFamily="-72" charset="-128"/>
                  <a:cs typeface="+mn-cs"/>
                </a:rPr>
                <a:t>0</a:t>
              </a:r>
              <a:endParaRPr kumimoji="0" lang="en-US" altLang="en-US" sz="373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MS PGothic" panose="020B0600070205080204" pitchFamily="-72" charset="-128"/>
                <a:cs typeface="+mn-cs"/>
              </a:endParaRPr>
            </a:p>
          </p:txBody>
        </p:sp>
        <p:sp>
          <p:nvSpPr>
            <p:cNvPr id="16" name="Line 42"/>
            <p:cNvSpPr>
              <a:spLocks noChangeShapeType="1"/>
            </p:cNvSpPr>
            <p:nvPr/>
          </p:nvSpPr>
          <p:spPr bwMode="auto">
            <a:xfrm>
              <a:off x="4260865" y="4236744"/>
              <a:ext cx="0" cy="67187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1219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42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MS PGothic" panose="020B0600070205080204" pitchFamily="-72" charset="-128"/>
                <a:cs typeface="+mn-cs"/>
              </a:endParaRPr>
            </a:p>
          </p:txBody>
        </p:sp>
        <p:sp>
          <p:nvSpPr>
            <p:cNvPr id="17" name="Rectangle 43"/>
            <p:cNvSpPr>
              <a:spLocks noChangeArrowheads="1"/>
            </p:cNvSpPr>
            <p:nvPr/>
          </p:nvSpPr>
          <p:spPr bwMode="auto">
            <a:xfrm>
              <a:off x="4209819" y="4354775"/>
              <a:ext cx="94578" cy="225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charset="0"/>
                  <a:ea typeface="MS PGothic" panose="020B0600070205080204" pitchFamily="-72" charset="-128"/>
                  <a:cs typeface="+mn-cs"/>
                </a:rPr>
                <a:t>6</a:t>
              </a:r>
              <a:endParaRPr kumimoji="0" lang="en-US" altLang="en-US" sz="373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MS PGothic" panose="020B0600070205080204" pitchFamily="-72" charset="-128"/>
                <a:cs typeface="+mn-cs"/>
              </a:endParaRPr>
            </a:p>
          </p:txBody>
        </p:sp>
        <p:sp>
          <p:nvSpPr>
            <p:cNvPr id="18" name="Line 44"/>
            <p:cNvSpPr>
              <a:spLocks noChangeShapeType="1"/>
            </p:cNvSpPr>
            <p:nvPr/>
          </p:nvSpPr>
          <p:spPr bwMode="auto">
            <a:xfrm>
              <a:off x="4807784" y="4236744"/>
              <a:ext cx="0" cy="67187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1219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42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MS PGothic" panose="020B0600070205080204" pitchFamily="-72" charset="-128"/>
                <a:cs typeface="+mn-cs"/>
              </a:endParaRPr>
            </a:p>
          </p:txBody>
        </p:sp>
        <p:sp>
          <p:nvSpPr>
            <p:cNvPr id="19" name="Rectangle 45"/>
            <p:cNvSpPr>
              <a:spLocks noChangeArrowheads="1"/>
            </p:cNvSpPr>
            <p:nvPr/>
          </p:nvSpPr>
          <p:spPr bwMode="auto">
            <a:xfrm>
              <a:off x="4703260" y="4354775"/>
              <a:ext cx="189154" cy="225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charset="0"/>
                  <a:ea typeface="MS PGothic" panose="020B0600070205080204" pitchFamily="-72" charset="-128"/>
                  <a:cs typeface="+mn-cs"/>
                </a:rPr>
                <a:t>12</a:t>
              </a:r>
              <a:endParaRPr kumimoji="0" lang="en-US" altLang="en-US" sz="373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MS PGothic" panose="020B0600070205080204" pitchFamily="-72" charset="-128"/>
                <a:cs typeface="+mn-cs"/>
              </a:endParaRPr>
            </a:p>
          </p:txBody>
        </p:sp>
        <p:sp>
          <p:nvSpPr>
            <p:cNvPr id="20" name="Line 46"/>
            <p:cNvSpPr>
              <a:spLocks noChangeShapeType="1"/>
            </p:cNvSpPr>
            <p:nvPr/>
          </p:nvSpPr>
          <p:spPr bwMode="auto">
            <a:xfrm>
              <a:off x="5357133" y="4236744"/>
              <a:ext cx="0" cy="67187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1219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42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MS PGothic" panose="020B0600070205080204" pitchFamily="-72" charset="-128"/>
                <a:cs typeface="+mn-cs"/>
              </a:endParaRPr>
            </a:p>
          </p:txBody>
        </p:sp>
        <p:sp>
          <p:nvSpPr>
            <p:cNvPr id="21" name="Rectangle 47"/>
            <p:cNvSpPr>
              <a:spLocks noChangeArrowheads="1"/>
            </p:cNvSpPr>
            <p:nvPr/>
          </p:nvSpPr>
          <p:spPr bwMode="auto">
            <a:xfrm>
              <a:off x="5255042" y="4354775"/>
              <a:ext cx="189154" cy="225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charset="0"/>
                  <a:ea typeface="MS PGothic" panose="020B0600070205080204" pitchFamily="-72" charset="-128"/>
                  <a:cs typeface="+mn-cs"/>
                </a:rPr>
                <a:t>18</a:t>
              </a:r>
              <a:endParaRPr kumimoji="0" lang="en-US" altLang="en-US" sz="373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MS PGothic" panose="020B0600070205080204" pitchFamily="-72" charset="-128"/>
                <a:cs typeface="+mn-cs"/>
              </a:endParaRPr>
            </a:p>
          </p:txBody>
        </p:sp>
        <p:sp>
          <p:nvSpPr>
            <p:cNvPr id="22" name="Line 48"/>
            <p:cNvSpPr>
              <a:spLocks noChangeShapeType="1"/>
            </p:cNvSpPr>
            <p:nvPr/>
          </p:nvSpPr>
          <p:spPr bwMode="auto">
            <a:xfrm>
              <a:off x="5904051" y="4236744"/>
              <a:ext cx="0" cy="67187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1219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42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MS PGothic" panose="020B0600070205080204" pitchFamily="-72" charset="-128"/>
                <a:cs typeface="+mn-cs"/>
              </a:endParaRPr>
            </a:p>
          </p:txBody>
        </p:sp>
        <p:sp>
          <p:nvSpPr>
            <p:cNvPr id="23" name="Rectangle 49"/>
            <p:cNvSpPr>
              <a:spLocks noChangeArrowheads="1"/>
            </p:cNvSpPr>
            <p:nvPr/>
          </p:nvSpPr>
          <p:spPr bwMode="auto">
            <a:xfrm>
              <a:off x="5804391" y="4354775"/>
              <a:ext cx="189154" cy="225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charset="0"/>
                  <a:ea typeface="MS PGothic" panose="020B0600070205080204" pitchFamily="-72" charset="-128"/>
                  <a:cs typeface="+mn-cs"/>
                </a:rPr>
                <a:t>24</a:t>
              </a:r>
              <a:endParaRPr kumimoji="0" lang="en-US" altLang="en-US" sz="373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MS PGothic" panose="020B0600070205080204" pitchFamily="-72" charset="-128"/>
                <a:cs typeface="+mn-cs"/>
              </a:endParaRPr>
            </a:p>
          </p:txBody>
        </p:sp>
        <p:sp>
          <p:nvSpPr>
            <p:cNvPr id="24" name="Line 50"/>
            <p:cNvSpPr>
              <a:spLocks noChangeShapeType="1"/>
            </p:cNvSpPr>
            <p:nvPr/>
          </p:nvSpPr>
          <p:spPr bwMode="auto">
            <a:xfrm>
              <a:off x="6450969" y="4236744"/>
              <a:ext cx="0" cy="67187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1219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42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MS PGothic" panose="020B0600070205080204" pitchFamily="-72" charset="-128"/>
                <a:cs typeface="+mn-cs"/>
              </a:endParaRPr>
            </a:p>
          </p:txBody>
        </p:sp>
        <p:sp>
          <p:nvSpPr>
            <p:cNvPr id="25" name="Rectangle 51"/>
            <p:cNvSpPr>
              <a:spLocks noChangeArrowheads="1"/>
            </p:cNvSpPr>
            <p:nvPr/>
          </p:nvSpPr>
          <p:spPr bwMode="auto">
            <a:xfrm>
              <a:off x="6346447" y="4354775"/>
              <a:ext cx="189154" cy="225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charset="0"/>
                  <a:ea typeface="MS PGothic" panose="020B0600070205080204" pitchFamily="-72" charset="-128"/>
                  <a:cs typeface="+mn-cs"/>
                </a:rPr>
                <a:t>30</a:t>
              </a:r>
              <a:endParaRPr kumimoji="0" lang="en-US" altLang="en-US" sz="373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MS PGothic" panose="020B0600070205080204" pitchFamily="-72" charset="-128"/>
                <a:cs typeface="+mn-cs"/>
              </a:endParaRPr>
            </a:p>
          </p:txBody>
        </p:sp>
        <p:sp>
          <p:nvSpPr>
            <p:cNvPr id="26" name="Line 52"/>
            <p:cNvSpPr>
              <a:spLocks noChangeShapeType="1"/>
            </p:cNvSpPr>
            <p:nvPr/>
          </p:nvSpPr>
          <p:spPr bwMode="auto">
            <a:xfrm>
              <a:off x="7000320" y="4236744"/>
              <a:ext cx="0" cy="67187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1219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42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MS PGothic" panose="020B0600070205080204" pitchFamily="-72" charset="-128"/>
                <a:cs typeface="+mn-cs"/>
              </a:endParaRPr>
            </a:p>
          </p:txBody>
        </p:sp>
        <p:sp>
          <p:nvSpPr>
            <p:cNvPr id="27" name="Rectangle 53"/>
            <p:cNvSpPr>
              <a:spLocks noChangeArrowheads="1"/>
            </p:cNvSpPr>
            <p:nvPr/>
          </p:nvSpPr>
          <p:spPr bwMode="auto">
            <a:xfrm>
              <a:off x="6898231" y="4354775"/>
              <a:ext cx="189154" cy="225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charset="0"/>
                  <a:ea typeface="MS PGothic" panose="020B0600070205080204" pitchFamily="-72" charset="-128"/>
                  <a:cs typeface="+mn-cs"/>
                </a:rPr>
                <a:t>36</a:t>
              </a:r>
              <a:endParaRPr kumimoji="0" lang="en-US" altLang="en-US" sz="373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MS PGothic" panose="020B0600070205080204" pitchFamily="-72" charset="-128"/>
                <a:cs typeface="+mn-cs"/>
              </a:endParaRPr>
            </a:p>
          </p:txBody>
        </p:sp>
        <p:sp>
          <p:nvSpPr>
            <p:cNvPr id="28" name="Line 54"/>
            <p:cNvSpPr>
              <a:spLocks noChangeShapeType="1"/>
            </p:cNvSpPr>
            <p:nvPr/>
          </p:nvSpPr>
          <p:spPr bwMode="auto">
            <a:xfrm>
              <a:off x="7547237" y="4236744"/>
              <a:ext cx="0" cy="67187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1219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42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MS PGothic" panose="020B0600070205080204" pitchFamily="-72" charset="-128"/>
                <a:cs typeface="+mn-cs"/>
              </a:endParaRPr>
            </a:p>
          </p:txBody>
        </p:sp>
        <p:sp>
          <p:nvSpPr>
            <p:cNvPr id="29" name="Rectangle 55"/>
            <p:cNvSpPr>
              <a:spLocks noChangeArrowheads="1"/>
            </p:cNvSpPr>
            <p:nvPr/>
          </p:nvSpPr>
          <p:spPr bwMode="auto">
            <a:xfrm>
              <a:off x="7447578" y="4354775"/>
              <a:ext cx="189154" cy="225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charset="0"/>
                  <a:ea typeface="MS PGothic" panose="020B0600070205080204" pitchFamily="-72" charset="-128"/>
                  <a:cs typeface="+mn-cs"/>
                </a:rPr>
                <a:t>42</a:t>
              </a:r>
              <a:endParaRPr kumimoji="0" lang="en-US" altLang="en-US" sz="373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MS PGothic" panose="020B0600070205080204" pitchFamily="-72" charset="-128"/>
                <a:cs typeface="+mn-cs"/>
              </a:endParaRPr>
            </a:p>
          </p:txBody>
        </p:sp>
        <p:sp>
          <p:nvSpPr>
            <p:cNvPr id="30" name="Line 56"/>
            <p:cNvSpPr>
              <a:spLocks noChangeShapeType="1"/>
            </p:cNvSpPr>
            <p:nvPr/>
          </p:nvSpPr>
          <p:spPr bwMode="auto">
            <a:xfrm>
              <a:off x="8094157" y="4236744"/>
              <a:ext cx="0" cy="67187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1219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42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MS PGothic" panose="020B0600070205080204" pitchFamily="-72" charset="-128"/>
                <a:cs typeface="+mn-cs"/>
              </a:endParaRPr>
            </a:p>
          </p:txBody>
        </p:sp>
        <p:sp>
          <p:nvSpPr>
            <p:cNvPr id="31" name="Rectangle 57"/>
            <p:cNvSpPr>
              <a:spLocks noChangeArrowheads="1"/>
            </p:cNvSpPr>
            <p:nvPr/>
          </p:nvSpPr>
          <p:spPr bwMode="auto">
            <a:xfrm>
              <a:off x="7989632" y="4354775"/>
              <a:ext cx="189154" cy="225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charset="0"/>
                  <a:ea typeface="MS PGothic" panose="020B0600070205080204" pitchFamily="-72" charset="-128"/>
                  <a:cs typeface="+mn-cs"/>
                </a:rPr>
                <a:t>48</a:t>
              </a:r>
              <a:endParaRPr kumimoji="0" lang="en-US" altLang="en-US" sz="373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MS PGothic" panose="020B0600070205080204" pitchFamily="-72" charset="-128"/>
                <a:cs typeface="+mn-cs"/>
              </a:endParaRPr>
            </a:p>
          </p:txBody>
        </p:sp>
        <p:sp>
          <p:nvSpPr>
            <p:cNvPr id="32" name="Line 58"/>
            <p:cNvSpPr>
              <a:spLocks noChangeShapeType="1"/>
            </p:cNvSpPr>
            <p:nvPr/>
          </p:nvSpPr>
          <p:spPr bwMode="auto">
            <a:xfrm>
              <a:off x="8643507" y="4236744"/>
              <a:ext cx="0" cy="67187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1219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42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MS PGothic" panose="020B0600070205080204" pitchFamily="-72" charset="-128"/>
                <a:cs typeface="+mn-cs"/>
              </a:endParaRPr>
            </a:p>
          </p:txBody>
        </p:sp>
        <p:sp>
          <p:nvSpPr>
            <p:cNvPr id="33" name="Rectangle 59"/>
            <p:cNvSpPr>
              <a:spLocks noChangeArrowheads="1"/>
            </p:cNvSpPr>
            <p:nvPr/>
          </p:nvSpPr>
          <p:spPr bwMode="auto">
            <a:xfrm>
              <a:off x="8541415" y="4354775"/>
              <a:ext cx="189154" cy="225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charset="0"/>
                  <a:ea typeface="MS PGothic" panose="020B0600070205080204" pitchFamily="-72" charset="-128"/>
                  <a:cs typeface="+mn-cs"/>
                </a:rPr>
                <a:t>54</a:t>
              </a:r>
              <a:endParaRPr kumimoji="0" lang="en-US" altLang="en-US" sz="373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MS PGothic" panose="020B0600070205080204" pitchFamily="-72" charset="-128"/>
                <a:cs typeface="+mn-cs"/>
              </a:endParaRPr>
            </a:p>
          </p:txBody>
        </p:sp>
        <p:sp>
          <p:nvSpPr>
            <p:cNvPr id="34" name="Line 60"/>
            <p:cNvSpPr>
              <a:spLocks noChangeShapeType="1"/>
            </p:cNvSpPr>
            <p:nvPr/>
          </p:nvSpPr>
          <p:spPr bwMode="auto">
            <a:xfrm>
              <a:off x="9192856" y="4236744"/>
              <a:ext cx="0" cy="67187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1219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42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MS PGothic" panose="020B0600070205080204" pitchFamily="-72" charset="-128"/>
                <a:cs typeface="+mn-cs"/>
              </a:endParaRPr>
            </a:p>
          </p:txBody>
        </p:sp>
        <p:sp>
          <p:nvSpPr>
            <p:cNvPr id="35" name="Rectangle 61"/>
            <p:cNvSpPr>
              <a:spLocks noChangeArrowheads="1"/>
            </p:cNvSpPr>
            <p:nvPr/>
          </p:nvSpPr>
          <p:spPr bwMode="auto">
            <a:xfrm>
              <a:off x="9093194" y="4354775"/>
              <a:ext cx="189154" cy="225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charset="0"/>
                  <a:ea typeface="MS PGothic" panose="020B0600070205080204" pitchFamily="-72" charset="-128"/>
                  <a:cs typeface="+mn-cs"/>
                </a:rPr>
                <a:t>60</a:t>
              </a:r>
              <a:endParaRPr kumimoji="0" lang="en-US" altLang="en-US" sz="373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MS PGothic" panose="020B0600070205080204" pitchFamily="-72" charset="-128"/>
                <a:cs typeface="+mn-cs"/>
              </a:endParaRPr>
            </a:p>
          </p:txBody>
        </p:sp>
        <p:sp>
          <p:nvSpPr>
            <p:cNvPr id="36" name="Line 62"/>
            <p:cNvSpPr>
              <a:spLocks noChangeShapeType="1"/>
            </p:cNvSpPr>
            <p:nvPr/>
          </p:nvSpPr>
          <p:spPr bwMode="auto">
            <a:xfrm>
              <a:off x="9739773" y="4236744"/>
              <a:ext cx="0" cy="67187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1219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42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MS PGothic" panose="020B0600070205080204" pitchFamily="-72" charset="-128"/>
                <a:cs typeface="+mn-cs"/>
              </a:endParaRPr>
            </a:p>
          </p:txBody>
        </p:sp>
        <p:sp>
          <p:nvSpPr>
            <p:cNvPr id="37" name="Rectangle 63"/>
            <p:cNvSpPr>
              <a:spLocks noChangeArrowheads="1"/>
            </p:cNvSpPr>
            <p:nvPr/>
          </p:nvSpPr>
          <p:spPr bwMode="auto">
            <a:xfrm>
              <a:off x="9632822" y="4354775"/>
              <a:ext cx="189154" cy="225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charset="0"/>
                  <a:ea typeface="MS PGothic" panose="020B0600070205080204" pitchFamily="-72" charset="-128"/>
                  <a:cs typeface="+mn-cs"/>
                </a:rPr>
                <a:t>66</a:t>
              </a:r>
              <a:endParaRPr kumimoji="0" lang="en-US" altLang="en-US" sz="373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MS PGothic" panose="020B0600070205080204" pitchFamily="-72" charset="-128"/>
                <a:cs typeface="+mn-cs"/>
              </a:endParaRPr>
            </a:p>
          </p:txBody>
        </p:sp>
        <p:sp>
          <p:nvSpPr>
            <p:cNvPr id="38" name="Rectangle 66"/>
            <p:cNvSpPr>
              <a:spLocks noChangeArrowheads="1"/>
            </p:cNvSpPr>
            <p:nvPr/>
          </p:nvSpPr>
          <p:spPr bwMode="auto">
            <a:xfrm>
              <a:off x="6246430" y="4612275"/>
              <a:ext cx="37189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charset="0"/>
                  <a:ea typeface="MS PGothic" panose="020B0600070205080204" pitchFamily="-72" charset="-128"/>
                  <a:cs typeface="+mn-cs"/>
                </a:rPr>
                <a:t>Mos</a:t>
              </a:r>
            </a:p>
          </p:txBody>
        </p:sp>
        <p:sp>
          <p:nvSpPr>
            <p:cNvPr id="39" name="Rectangle 69"/>
            <p:cNvSpPr>
              <a:spLocks noChangeArrowheads="1"/>
            </p:cNvSpPr>
            <p:nvPr/>
          </p:nvSpPr>
          <p:spPr bwMode="auto">
            <a:xfrm>
              <a:off x="6844751" y="4534543"/>
              <a:ext cx="65" cy="164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0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MS PGothic" panose="020B0600070205080204" pitchFamily="-72" charset="-128"/>
                <a:cs typeface="+mn-cs"/>
              </a:endParaRPr>
            </a:p>
          </p:txBody>
        </p:sp>
        <p:sp>
          <p:nvSpPr>
            <p:cNvPr id="40" name="Line 70"/>
            <p:cNvSpPr>
              <a:spLocks noChangeShapeType="1"/>
            </p:cNvSpPr>
            <p:nvPr/>
          </p:nvSpPr>
          <p:spPr bwMode="auto">
            <a:xfrm flipH="1">
              <a:off x="3210781" y="4187719"/>
              <a:ext cx="89940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1219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42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MS PGothic" panose="020B0600070205080204" pitchFamily="-72" charset="-128"/>
                <a:cs typeface="+mn-cs"/>
              </a:endParaRPr>
            </a:p>
          </p:txBody>
        </p:sp>
        <p:sp>
          <p:nvSpPr>
            <p:cNvPr id="41" name="Rectangle 71"/>
            <p:cNvSpPr>
              <a:spLocks noChangeArrowheads="1"/>
            </p:cNvSpPr>
            <p:nvPr/>
          </p:nvSpPr>
          <p:spPr bwMode="auto">
            <a:xfrm>
              <a:off x="3068029" y="4051553"/>
              <a:ext cx="94578" cy="225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charset="0"/>
                  <a:ea typeface="MS PGothic" panose="020B0600070205080204" pitchFamily="-72" charset="-128"/>
                  <a:cs typeface="+mn-cs"/>
                </a:rPr>
                <a:t>0</a:t>
              </a:r>
              <a:endParaRPr kumimoji="0" lang="en-US" altLang="en-US" sz="373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MS PGothic" panose="020B0600070205080204" pitchFamily="-72" charset="-128"/>
                <a:cs typeface="+mn-cs"/>
              </a:endParaRPr>
            </a:p>
          </p:txBody>
        </p:sp>
        <p:sp>
          <p:nvSpPr>
            <p:cNvPr id="42" name="Line 72"/>
            <p:cNvSpPr>
              <a:spLocks noChangeShapeType="1"/>
            </p:cNvSpPr>
            <p:nvPr/>
          </p:nvSpPr>
          <p:spPr bwMode="auto">
            <a:xfrm flipH="1">
              <a:off x="3210781" y="3648413"/>
              <a:ext cx="89940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1219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42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MS PGothic" panose="020B0600070205080204" pitchFamily="-72" charset="-128"/>
                <a:cs typeface="+mn-cs"/>
              </a:endParaRPr>
            </a:p>
          </p:txBody>
        </p:sp>
        <p:sp>
          <p:nvSpPr>
            <p:cNvPr id="43" name="Rectangle 73"/>
            <p:cNvSpPr>
              <a:spLocks noChangeArrowheads="1"/>
            </p:cNvSpPr>
            <p:nvPr/>
          </p:nvSpPr>
          <p:spPr bwMode="auto">
            <a:xfrm>
              <a:off x="2927031" y="3508617"/>
              <a:ext cx="189154" cy="225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charset="0"/>
                  <a:ea typeface="MS PGothic" panose="020B0600070205080204" pitchFamily="-72" charset="-128"/>
                  <a:cs typeface="+mn-cs"/>
                </a:rPr>
                <a:t>20</a:t>
              </a:r>
              <a:endParaRPr kumimoji="0" lang="en-US" altLang="en-US" sz="373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MS PGothic" panose="020B0600070205080204" pitchFamily="-72" charset="-128"/>
                <a:cs typeface="+mn-cs"/>
              </a:endParaRPr>
            </a:p>
          </p:txBody>
        </p:sp>
        <p:sp>
          <p:nvSpPr>
            <p:cNvPr id="44" name="Line 74"/>
            <p:cNvSpPr>
              <a:spLocks noChangeShapeType="1"/>
            </p:cNvSpPr>
            <p:nvPr/>
          </p:nvSpPr>
          <p:spPr bwMode="auto">
            <a:xfrm flipH="1">
              <a:off x="3210781" y="3110925"/>
              <a:ext cx="89940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1219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42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MS PGothic" panose="020B0600070205080204" pitchFamily="-72" charset="-128"/>
                <a:cs typeface="+mn-cs"/>
              </a:endParaRPr>
            </a:p>
          </p:txBody>
        </p:sp>
        <p:sp>
          <p:nvSpPr>
            <p:cNvPr id="45" name="Rectangle 75"/>
            <p:cNvSpPr>
              <a:spLocks noChangeArrowheads="1"/>
            </p:cNvSpPr>
            <p:nvPr/>
          </p:nvSpPr>
          <p:spPr bwMode="auto">
            <a:xfrm>
              <a:off x="2927031" y="2971130"/>
              <a:ext cx="189154" cy="225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charset="0"/>
                  <a:ea typeface="MS PGothic" panose="020B0600070205080204" pitchFamily="-72" charset="-128"/>
                  <a:cs typeface="+mn-cs"/>
                </a:rPr>
                <a:t>40</a:t>
              </a:r>
              <a:endParaRPr kumimoji="0" lang="en-US" altLang="en-US" sz="373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MS PGothic" panose="020B0600070205080204" pitchFamily="-72" charset="-128"/>
                <a:cs typeface="+mn-cs"/>
              </a:endParaRPr>
            </a:p>
          </p:txBody>
        </p:sp>
        <p:sp>
          <p:nvSpPr>
            <p:cNvPr id="46" name="Line 76"/>
            <p:cNvSpPr>
              <a:spLocks noChangeShapeType="1"/>
            </p:cNvSpPr>
            <p:nvPr/>
          </p:nvSpPr>
          <p:spPr bwMode="auto">
            <a:xfrm flipH="1">
              <a:off x="3210781" y="2571621"/>
              <a:ext cx="89940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1219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42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MS PGothic" panose="020B0600070205080204" pitchFamily="-72" charset="-128"/>
                <a:cs typeface="+mn-cs"/>
              </a:endParaRPr>
            </a:p>
          </p:txBody>
        </p:sp>
        <p:sp>
          <p:nvSpPr>
            <p:cNvPr id="47" name="Rectangle 77"/>
            <p:cNvSpPr>
              <a:spLocks noChangeArrowheads="1"/>
            </p:cNvSpPr>
            <p:nvPr/>
          </p:nvSpPr>
          <p:spPr bwMode="auto">
            <a:xfrm>
              <a:off x="2927031" y="2433641"/>
              <a:ext cx="189154" cy="225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charset="0"/>
                  <a:ea typeface="MS PGothic" panose="020B0600070205080204" pitchFamily="-72" charset="-128"/>
                  <a:cs typeface="+mn-cs"/>
                </a:rPr>
                <a:t>60</a:t>
              </a:r>
              <a:endParaRPr kumimoji="0" lang="en-US" altLang="en-US" sz="373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MS PGothic" panose="020B0600070205080204" pitchFamily="-72" charset="-128"/>
                <a:cs typeface="+mn-cs"/>
              </a:endParaRPr>
            </a:p>
          </p:txBody>
        </p:sp>
        <p:sp>
          <p:nvSpPr>
            <p:cNvPr id="48" name="Line 78"/>
            <p:cNvSpPr>
              <a:spLocks noChangeShapeType="1"/>
            </p:cNvSpPr>
            <p:nvPr/>
          </p:nvSpPr>
          <p:spPr bwMode="auto">
            <a:xfrm flipH="1">
              <a:off x="3210781" y="2034132"/>
              <a:ext cx="89940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1219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42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MS PGothic" panose="020B0600070205080204" pitchFamily="-72" charset="-128"/>
                <a:cs typeface="+mn-cs"/>
              </a:endParaRPr>
            </a:p>
          </p:txBody>
        </p:sp>
        <p:sp>
          <p:nvSpPr>
            <p:cNvPr id="49" name="Rectangle 79"/>
            <p:cNvSpPr>
              <a:spLocks noChangeArrowheads="1"/>
            </p:cNvSpPr>
            <p:nvPr/>
          </p:nvSpPr>
          <p:spPr bwMode="auto">
            <a:xfrm>
              <a:off x="2927031" y="1897969"/>
              <a:ext cx="189154" cy="225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charset="0"/>
                  <a:ea typeface="MS PGothic" panose="020B0600070205080204" pitchFamily="-72" charset="-128"/>
                  <a:cs typeface="+mn-cs"/>
                </a:rPr>
                <a:t>80</a:t>
              </a:r>
              <a:endParaRPr kumimoji="0" lang="en-US" altLang="en-US" sz="373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MS PGothic" panose="020B0600070205080204" pitchFamily="-72" charset="-128"/>
                <a:cs typeface="+mn-cs"/>
              </a:endParaRPr>
            </a:p>
          </p:txBody>
        </p:sp>
        <p:sp>
          <p:nvSpPr>
            <p:cNvPr id="50" name="Line 80"/>
            <p:cNvSpPr>
              <a:spLocks noChangeShapeType="1"/>
            </p:cNvSpPr>
            <p:nvPr/>
          </p:nvSpPr>
          <p:spPr bwMode="auto">
            <a:xfrm flipH="1">
              <a:off x="3210781" y="1496645"/>
              <a:ext cx="89940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1219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42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MS PGothic" panose="020B0600070205080204" pitchFamily="-72" charset="-128"/>
                <a:cs typeface="+mn-cs"/>
              </a:endParaRPr>
            </a:p>
          </p:txBody>
        </p:sp>
        <p:sp>
          <p:nvSpPr>
            <p:cNvPr id="51" name="Rectangle 81"/>
            <p:cNvSpPr>
              <a:spLocks noChangeArrowheads="1"/>
            </p:cNvSpPr>
            <p:nvPr/>
          </p:nvSpPr>
          <p:spPr bwMode="auto">
            <a:xfrm>
              <a:off x="2786030" y="1353217"/>
              <a:ext cx="283732" cy="225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charset="0"/>
                  <a:ea typeface="MS PGothic" panose="020B0600070205080204" pitchFamily="-72" charset="-128"/>
                  <a:cs typeface="+mn-cs"/>
                </a:rPr>
                <a:t>100</a:t>
              </a:r>
              <a:endParaRPr kumimoji="0" lang="en-US" altLang="en-US" sz="373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MS PGothic" panose="020B0600070205080204" pitchFamily="-72" charset="-128"/>
                <a:cs typeface="+mn-cs"/>
              </a:endParaRPr>
            </a:p>
          </p:txBody>
        </p:sp>
        <p:sp>
          <p:nvSpPr>
            <p:cNvPr id="52" name="Rectangle 66"/>
            <p:cNvSpPr>
              <a:spLocks noChangeArrowheads="1"/>
            </p:cNvSpPr>
            <p:nvPr/>
          </p:nvSpPr>
          <p:spPr bwMode="auto">
            <a:xfrm rot="16200000">
              <a:off x="2290671" y="2649766"/>
              <a:ext cx="56105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charset="0"/>
                  <a:ea typeface="MS PGothic" panose="020B0600070205080204" pitchFamily="-72" charset="-128"/>
                  <a:cs typeface="+mn-cs"/>
                </a:rPr>
                <a:t>OS (%)</a:t>
              </a:r>
              <a:endParaRPr kumimoji="0" lang="en-US" altLang="en-US" sz="426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MS PGothic" panose="020B0600070205080204" pitchFamily="-72" charset="-128"/>
                <a:cs typeface="+mn-cs"/>
              </a:endParaRPr>
            </a:p>
          </p:txBody>
        </p:sp>
        <p:sp>
          <p:nvSpPr>
            <p:cNvPr id="53" name="Rectangle 52"/>
            <p:cNvSpPr>
              <a:spLocks noChangeArrowheads="1"/>
            </p:cNvSpPr>
            <p:nvPr/>
          </p:nvSpPr>
          <p:spPr bwMode="auto">
            <a:xfrm>
              <a:off x="7636748" y="2240312"/>
              <a:ext cx="3441065" cy="461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 charset="0"/>
                  <a:ea typeface="MS PGothic" panose="020B0600070205080204" pitchFamily="-72" charset="-128"/>
                  <a:cs typeface="+mn-cs"/>
                </a:rPr>
                <a:t>ADT + Abiraterone + P: 53.3 th</a:t>
              </a:r>
            </a:p>
            <a:p>
              <a:pPr marL="0" marR="0" lvl="0" indent="0" algn="r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MS PGothic" panose="020B0600070205080204" pitchFamily="-72" charset="-128"/>
                <a:cs typeface="+mn-cs"/>
              </a:endParaRPr>
            </a:p>
          </p:txBody>
        </p:sp>
        <p:sp>
          <p:nvSpPr>
            <p:cNvPr id="54" name="Rectangle 53"/>
            <p:cNvSpPr>
              <a:spLocks noChangeArrowheads="1"/>
            </p:cNvSpPr>
            <p:nvPr/>
          </p:nvSpPr>
          <p:spPr bwMode="auto">
            <a:xfrm>
              <a:off x="6038464" y="3093184"/>
              <a:ext cx="187352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charset="0"/>
                  <a:ea typeface="MS PGothic" panose="020B0600070205080204" pitchFamily="-72" charset="-128"/>
                  <a:cs typeface="+mn-cs"/>
                </a:rPr>
                <a:t>ADT + placebos: 36.5 mos</a:t>
              </a:r>
            </a:p>
          </p:txBody>
        </p:sp>
        <p:sp>
          <p:nvSpPr>
            <p:cNvPr id="55" name="Rectangle 54"/>
            <p:cNvSpPr>
              <a:spLocks noChangeArrowheads="1"/>
            </p:cNvSpPr>
            <p:nvPr/>
          </p:nvSpPr>
          <p:spPr bwMode="auto">
            <a:xfrm>
              <a:off x="3448516" y="2995489"/>
              <a:ext cx="1476366" cy="492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65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+mn-cs"/>
                </a:rPr>
                <a:t>No. of Events</a:t>
              </a:r>
            </a:p>
            <a:p>
              <a:pPr marL="0" marR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+mn-cs"/>
                </a:rPr>
                <a:t>ADT + AA + P: 275 (46%)</a:t>
              </a:r>
            </a:p>
            <a:p>
              <a:pPr marL="0" marR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+mn-cs"/>
                </a:rPr>
                <a:t>ADT + placebos: 343 (57%)</a:t>
              </a:r>
            </a:p>
          </p:txBody>
        </p:sp>
        <p:sp>
          <p:nvSpPr>
            <p:cNvPr id="56" name="Rectangle 55"/>
            <p:cNvSpPr>
              <a:spLocks noChangeArrowheads="1"/>
            </p:cNvSpPr>
            <p:nvPr/>
          </p:nvSpPr>
          <p:spPr bwMode="auto">
            <a:xfrm>
              <a:off x="3452561" y="3750154"/>
              <a:ext cx="3196590" cy="245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+mn-cs"/>
                </a:rPr>
                <a:t>HR: 0.66 (95% CI: 0.56-0.78;</a:t>
              </a:r>
              <a:r>
                <a:rPr kumimoji="0" lang="en-US" altLang="it-IT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+mn-cs"/>
                </a:rPr>
                <a:t> </a:t>
              </a:r>
              <a:r>
                <a:rPr kumimoji="0" lang="en-US" altLang="en-US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+mn-cs"/>
                </a:rPr>
                <a:t>P </a:t>
              </a: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+mn-cs"/>
                </a:rPr>
                <a:t>&lt; .0001)</a:t>
              </a:r>
            </a:p>
          </p:txBody>
        </p:sp>
        <p:sp>
          <p:nvSpPr>
            <p:cNvPr id="57" name="Rectangle 56"/>
            <p:cNvSpPr>
              <a:spLocks noChangeArrowheads="1"/>
            </p:cNvSpPr>
            <p:nvPr/>
          </p:nvSpPr>
          <p:spPr bwMode="auto">
            <a:xfrm>
              <a:off x="3425481" y="2240823"/>
              <a:ext cx="1622239" cy="492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5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+mn-cs"/>
                </a:rPr>
                <a:t>Median Treatment Exposure</a:t>
              </a:r>
            </a:p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+mn-cs"/>
                </a:rPr>
                <a:t>ADT + AA + P: 25.8 mos</a:t>
              </a:r>
            </a:p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+mn-cs"/>
                </a:rPr>
                <a:t>ADT + placebos: </a:t>
              </a:r>
              <a:r>
                <a:rPr kumimoji="0" lang="en-US" sz="10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Arial" panose="020B0604020202020204" pitchFamily="34" charset="0"/>
                </a:rPr>
                <a:t>14.4 mos</a:t>
              </a:r>
              <a:endParaRPr kumimoji="0" lang="en-US" altLang="en-US" sz="10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endParaRPr>
            </a:p>
          </p:txBody>
        </p:sp>
        <p:sp>
          <p:nvSpPr>
            <p:cNvPr id="58" name="Line 69"/>
            <p:cNvSpPr>
              <a:spLocks noChangeShapeType="1"/>
            </p:cNvSpPr>
            <p:nvPr/>
          </p:nvSpPr>
          <p:spPr bwMode="auto">
            <a:xfrm flipH="1">
              <a:off x="8705029" y="2640939"/>
              <a:ext cx="126524" cy="19397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3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endParaRPr>
            </a:p>
          </p:txBody>
        </p:sp>
        <p:sp>
          <p:nvSpPr>
            <p:cNvPr id="59" name="Line 69"/>
            <p:cNvSpPr>
              <a:spLocks noChangeShapeType="1"/>
            </p:cNvSpPr>
            <p:nvPr/>
          </p:nvSpPr>
          <p:spPr bwMode="auto">
            <a:xfrm flipV="1">
              <a:off x="6833404" y="2885885"/>
              <a:ext cx="124563" cy="20836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3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endParaRPr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2247503" y="4692717"/>
              <a:ext cx="7537193" cy="745570"/>
              <a:chOff x="1685626" y="3519533"/>
              <a:chExt cx="5652895" cy="559177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2680023" y="3761805"/>
                <a:ext cx="176732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1219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charset="0"/>
                    <a:ea typeface="MS PGothic" panose="020B0600070205080204" pitchFamily="-72" charset="-128"/>
                    <a:cs typeface="+mn-cs"/>
                  </a:rPr>
                  <a:t>597</a:t>
                </a:r>
              </a:p>
            </p:txBody>
          </p:sp>
          <p:sp>
            <p:nvSpPr>
              <p:cNvPr id="62" name="Rectangle 6"/>
              <p:cNvSpPr>
                <a:spLocks noChangeArrowheads="1"/>
              </p:cNvSpPr>
              <p:nvPr/>
            </p:nvSpPr>
            <p:spPr bwMode="auto">
              <a:xfrm>
                <a:off x="3092035" y="3761805"/>
                <a:ext cx="176732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1219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charset="0"/>
                    <a:ea typeface="MS PGothic" panose="020B0600070205080204" pitchFamily="-72" charset="-128"/>
                    <a:cs typeface="+mn-cs"/>
                  </a:rPr>
                  <a:t>565</a:t>
                </a:r>
              </a:p>
            </p:txBody>
          </p:sp>
          <p:sp>
            <p:nvSpPr>
              <p:cNvPr id="63" name="Rectangle 7"/>
              <p:cNvSpPr>
                <a:spLocks noChangeArrowheads="1"/>
              </p:cNvSpPr>
              <p:nvPr/>
            </p:nvSpPr>
            <p:spPr bwMode="auto">
              <a:xfrm>
                <a:off x="3505870" y="3761805"/>
                <a:ext cx="176732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1219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charset="0"/>
                    <a:ea typeface="MS PGothic" panose="020B0600070205080204" pitchFamily="-72" charset="-128"/>
                    <a:cs typeface="+mn-cs"/>
                  </a:rPr>
                  <a:t>529</a:t>
                </a:r>
              </a:p>
            </p:txBody>
          </p:sp>
          <p:sp>
            <p:nvSpPr>
              <p:cNvPr id="64" name="Rectangle 8"/>
              <p:cNvSpPr>
                <a:spLocks noChangeArrowheads="1"/>
              </p:cNvSpPr>
              <p:nvPr/>
            </p:nvSpPr>
            <p:spPr bwMode="auto">
              <a:xfrm>
                <a:off x="3912413" y="3761805"/>
                <a:ext cx="176732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1219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charset="0"/>
                    <a:ea typeface="MS PGothic" panose="020B0600070205080204" pitchFamily="-72" charset="-128"/>
                    <a:cs typeface="+mn-cs"/>
                  </a:rPr>
                  <a:t>479</a:t>
                </a:r>
              </a:p>
            </p:txBody>
          </p:sp>
          <p:sp>
            <p:nvSpPr>
              <p:cNvPr id="65" name="Rectangle 9"/>
              <p:cNvSpPr>
                <a:spLocks noChangeArrowheads="1"/>
              </p:cNvSpPr>
              <p:nvPr/>
            </p:nvSpPr>
            <p:spPr bwMode="auto">
              <a:xfrm>
                <a:off x="4326248" y="3761805"/>
                <a:ext cx="176732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1219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charset="0"/>
                    <a:ea typeface="MS PGothic" panose="020B0600070205080204" pitchFamily="-72" charset="-128"/>
                    <a:cs typeface="+mn-cs"/>
                  </a:rPr>
                  <a:t>425</a:t>
                </a:r>
              </a:p>
            </p:txBody>
          </p:sp>
          <p:sp>
            <p:nvSpPr>
              <p:cNvPr id="66" name="Rectangle 10"/>
              <p:cNvSpPr>
                <a:spLocks noChangeArrowheads="1"/>
              </p:cNvSpPr>
              <p:nvPr/>
            </p:nvSpPr>
            <p:spPr bwMode="auto">
              <a:xfrm>
                <a:off x="4738260" y="3761805"/>
                <a:ext cx="176732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1219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charset="0"/>
                    <a:ea typeface="MS PGothic" panose="020B0600070205080204" pitchFamily="-72" charset="-128"/>
                    <a:cs typeface="+mn-cs"/>
                  </a:rPr>
                  <a:t>389</a:t>
                </a:r>
              </a:p>
            </p:txBody>
          </p:sp>
          <p:sp>
            <p:nvSpPr>
              <p:cNvPr id="67" name="Rectangle 11"/>
              <p:cNvSpPr>
                <a:spLocks noChangeArrowheads="1"/>
              </p:cNvSpPr>
              <p:nvPr/>
            </p:nvSpPr>
            <p:spPr bwMode="auto">
              <a:xfrm>
                <a:off x="5144803" y="3761805"/>
                <a:ext cx="176732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1219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charset="0"/>
                    <a:ea typeface="MS PGothic" panose="020B0600070205080204" pitchFamily="-72" charset="-128"/>
                    <a:cs typeface="+mn-cs"/>
                  </a:rPr>
                  <a:t>351</a:t>
                </a:r>
              </a:p>
            </p:txBody>
          </p:sp>
          <p:sp>
            <p:nvSpPr>
              <p:cNvPr id="68" name="Rectangle 12"/>
              <p:cNvSpPr>
                <a:spLocks noChangeArrowheads="1"/>
              </p:cNvSpPr>
              <p:nvPr/>
            </p:nvSpPr>
            <p:spPr bwMode="auto">
              <a:xfrm>
                <a:off x="5556815" y="3761805"/>
                <a:ext cx="182599" cy="138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1219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charset="0"/>
                    <a:ea typeface="MS PGothic" panose="020B0600070205080204" pitchFamily="-72" charset="-128"/>
                    <a:cs typeface="+mn-cs"/>
                  </a:rPr>
                  <a:t>311</a:t>
                </a:r>
              </a:p>
            </p:txBody>
          </p:sp>
          <p:sp>
            <p:nvSpPr>
              <p:cNvPr id="69" name="Rectangle 13"/>
              <p:cNvSpPr>
                <a:spLocks noChangeArrowheads="1"/>
              </p:cNvSpPr>
              <p:nvPr/>
            </p:nvSpPr>
            <p:spPr bwMode="auto">
              <a:xfrm>
                <a:off x="5970652" y="3761805"/>
                <a:ext cx="176732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1219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charset="0"/>
                    <a:ea typeface="MS PGothic" panose="020B0600070205080204" pitchFamily="-72" charset="-128"/>
                    <a:cs typeface="+mn-cs"/>
                  </a:rPr>
                  <a:t>240</a:t>
                </a:r>
              </a:p>
            </p:txBody>
          </p:sp>
          <p:sp>
            <p:nvSpPr>
              <p:cNvPr id="70" name="Rectangle 14"/>
              <p:cNvSpPr>
                <a:spLocks noChangeArrowheads="1"/>
              </p:cNvSpPr>
              <p:nvPr/>
            </p:nvSpPr>
            <p:spPr bwMode="auto">
              <a:xfrm>
                <a:off x="6377193" y="3761805"/>
                <a:ext cx="176732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1219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charset="0"/>
                    <a:ea typeface="MS PGothic" panose="020B0600070205080204" pitchFamily="-72" charset="-128"/>
                    <a:cs typeface="+mn-cs"/>
                  </a:rPr>
                  <a:t>124</a:t>
                </a:r>
              </a:p>
            </p:txBody>
          </p:sp>
          <p:sp>
            <p:nvSpPr>
              <p:cNvPr id="71" name="Rectangle 15"/>
              <p:cNvSpPr>
                <a:spLocks noChangeArrowheads="1"/>
              </p:cNvSpPr>
              <p:nvPr/>
            </p:nvSpPr>
            <p:spPr bwMode="auto">
              <a:xfrm>
                <a:off x="6832958" y="3761805"/>
                <a:ext cx="117821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1219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charset="0"/>
                    <a:ea typeface="MS PGothic" panose="020B0600070205080204" pitchFamily="-72" charset="-128"/>
                    <a:cs typeface="+mn-cs"/>
                  </a:rPr>
                  <a:t>40</a:t>
                </a:r>
              </a:p>
            </p:txBody>
          </p:sp>
          <p:sp>
            <p:nvSpPr>
              <p:cNvPr id="72" name="Rectangle 16"/>
              <p:cNvSpPr>
                <a:spLocks noChangeArrowheads="1"/>
              </p:cNvSpPr>
              <p:nvPr/>
            </p:nvSpPr>
            <p:spPr bwMode="auto">
              <a:xfrm>
                <a:off x="7279610" y="3761805"/>
                <a:ext cx="58911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1219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charset="0"/>
                    <a:ea typeface="MS PGothic" panose="020B0600070205080204" pitchFamily="-72" charset="-128"/>
                    <a:cs typeface="+mn-cs"/>
                  </a:rPr>
                  <a:t>0</a:t>
                </a:r>
              </a:p>
            </p:txBody>
          </p:sp>
          <p:sp>
            <p:nvSpPr>
              <p:cNvPr id="73" name="Rectangle 18"/>
              <p:cNvSpPr>
                <a:spLocks noChangeArrowheads="1"/>
              </p:cNvSpPr>
              <p:nvPr/>
            </p:nvSpPr>
            <p:spPr bwMode="auto">
              <a:xfrm>
                <a:off x="2680023" y="3940211"/>
                <a:ext cx="176732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1219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charset="0"/>
                    <a:ea typeface="MS PGothic" panose="020B0600070205080204" pitchFamily="-72" charset="-128"/>
                    <a:cs typeface="+mn-cs"/>
                  </a:rPr>
                  <a:t>602</a:t>
                </a:r>
              </a:p>
            </p:txBody>
          </p:sp>
          <p:sp>
            <p:nvSpPr>
              <p:cNvPr id="74" name="Rectangle 19"/>
              <p:cNvSpPr>
                <a:spLocks noChangeArrowheads="1"/>
              </p:cNvSpPr>
              <p:nvPr/>
            </p:nvSpPr>
            <p:spPr bwMode="auto">
              <a:xfrm>
                <a:off x="3092035" y="3940211"/>
                <a:ext cx="176732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1219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charset="0"/>
                    <a:ea typeface="MS PGothic" panose="020B0600070205080204" pitchFamily="-72" charset="-128"/>
                    <a:cs typeface="+mn-cs"/>
                  </a:rPr>
                  <a:t>564</a:t>
                </a:r>
              </a:p>
            </p:txBody>
          </p:sp>
          <p:sp>
            <p:nvSpPr>
              <p:cNvPr id="75" name="Rectangle 20"/>
              <p:cNvSpPr>
                <a:spLocks noChangeArrowheads="1"/>
              </p:cNvSpPr>
              <p:nvPr/>
            </p:nvSpPr>
            <p:spPr bwMode="auto">
              <a:xfrm>
                <a:off x="3505870" y="3940211"/>
                <a:ext cx="176732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1219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charset="0"/>
                    <a:ea typeface="MS PGothic" panose="020B0600070205080204" pitchFamily="-72" charset="-128"/>
                    <a:cs typeface="+mn-cs"/>
                  </a:rPr>
                  <a:t>505</a:t>
                </a:r>
              </a:p>
            </p:txBody>
          </p:sp>
          <p:sp>
            <p:nvSpPr>
              <p:cNvPr id="76" name="Rectangle 21"/>
              <p:cNvSpPr>
                <a:spLocks noChangeArrowheads="1"/>
              </p:cNvSpPr>
              <p:nvPr/>
            </p:nvSpPr>
            <p:spPr bwMode="auto">
              <a:xfrm>
                <a:off x="3912413" y="3940211"/>
                <a:ext cx="176732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1219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charset="0"/>
                    <a:ea typeface="MS PGothic" panose="020B0600070205080204" pitchFamily="-72" charset="-128"/>
                    <a:cs typeface="+mn-cs"/>
                  </a:rPr>
                  <a:t>432</a:t>
                </a:r>
              </a:p>
            </p:txBody>
          </p:sp>
          <p:sp>
            <p:nvSpPr>
              <p:cNvPr id="77" name="Rectangle 22"/>
              <p:cNvSpPr>
                <a:spLocks noChangeArrowheads="1"/>
              </p:cNvSpPr>
              <p:nvPr/>
            </p:nvSpPr>
            <p:spPr bwMode="auto">
              <a:xfrm>
                <a:off x="4326248" y="3940211"/>
                <a:ext cx="176732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1219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charset="0"/>
                    <a:ea typeface="MS PGothic" panose="020B0600070205080204" pitchFamily="-72" charset="-128"/>
                    <a:cs typeface="+mn-cs"/>
                  </a:rPr>
                  <a:t>368</a:t>
                </a:r>
              </a:p>
            </p:txBody>
          </p:sp>
          <p:sp>
            <p:nvSpPr>
              <p:cNvPr id="78" name="Rectangle 23"/>
              <p:cNvSpPr>
                <a:spLocks noChangeArrowheads="1"/>
              </p:cNvSpPr>
              <p:nvPr/>
            </p:nvSpPr>
            <p:spPr bwMode="auto">
              <a:xfrm>
                <a:off x="4738260" y="3940211"/>
                <a:ext cx="176732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1219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charset="0"/>
                    <a:ea typeface="MS PGothic" panose="020B0600070205080204" pitchFamily="-72" charset="-128"/>
                    <a:cs typeface="+mn-cs"/>
                  </a:rPr>
                  <a:t>315</a:t>
                </a:r>
              </a:p>
            </p:txBody>
          </p:sp>
          <p:sp>
            <p:nvSpPr>
              <p:cNvPr id="79" name="Rectangle 24"/>
              <p:cNvSpPr>
                <a:spLocks noChangeArrowheads="1"/>
              </p:cNvSpPr>
              <p:nvPr/>
            </p:nvSpPr>
            <p:spPr bwMode="auto">
              <a:xfrm>
                <a:off x="5144803" y="3940211"/>
                <a:ext cx="176732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1219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charset="0"/>
                    <a:ea typeface="MS PGothic" panose="020B0600070205080204" pitchFamily="-72" charset="-128"/>
                    <a:cs typeface="+mn-cs"/>
                  </a:rPr>
                  <a:t>256</a:t>
                </a:r>
              </a:p>
            </p:txBody>
          </p:sp>
          <p:sp>
            <p:nvSpPr>
              <p:cNvPr id="80" name="Rectangle 25"/>
              <p:cNvSpPr>
                <a:spLocks noChangeArrowheads="1"/>
              </p:cNvSpPr>
              <p:nvPr/>
            </p:nvSpPr>
            <p:spPr bwMode="auto">
              <a:xfrm>
                <a:off x="5556815" y="3940211"/>
                <a:ext cx="176732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1219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charset="0"/>
                    <a:ea typeface="MS PGothic" panose="020B0600070205080204" pitchFamily="-72" charset="-128"/>
                    <a:cs typeface="+mn-cs"/>
                  </a:rPr>
                  <a:t>220</a:t>
                </a:r>
              </a:p>
            </p:txBody>
          </p:sp>
          <p:sp>
            <p:nvSpPr>
              <p:cNvPr id="81" name="Rectangle 26"/>
              <p:cNvSpPr>
                <a:spLocks noChangeArrowheads="1"/>
              </p:cNvSpPr>
              <p:nvPr/>
            </p:nvSpPr>
            <p:spPr bwMode="auto">
              <a:xfrm>
                <a:off x="5970652" y="3940211"/>
                <a:ext cx="176732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1219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charset="0"/>
                    <a:ea typeface="MS PGothic" panose="020B0600070205080204" pitchFamily="-72" charset="-128"/>
                    <a:cs typeface="+mn-cs"/>
                  </a:rPr>
                  <a:t>165</a:t>
                </a:r>
              </a:p>
            </p:txBody>
          </p:sp>
          <p:sp>
            <p:nvSpPr>
              <p:cNvPr id="82" name="Rectangle 27"/>
              <p:cNvSpPr>
                <a:spLocks noChangeArrowheads="1"/>
              </p:cNvSpPr>
              <p:nvPr/>
            </p:nvSpPr>
            <p:spPr bwMode="auto">
              <a:xfrm>
                <a:off x="6419124" y="3940211"/>
                <a:ext cx="117821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1219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charset="0"/>
                    <a:ea typeface="MS PGothic" panose="020B0600070205080204" pitchFamily="-72" charset="-128"/>
                    <a:cs typeface="+mn-cs"/>
                  </a:rPr>
                  <a:t>69</a:t>
                </a:r>
              </a:p>
            </p:txBody>
          </p:sp>
          <p:sp>
            <p:nvSpPr>
              <p:cNvPr id="83" name="Rectangle 28"/>
              <p:cNvSpPr>
                <a:spLocks noChangeArrowheads="1"/>
              </p:cNvSpPr>
              <p:nvPr/>
            </p:nvSpPr>
            <p:spPr bwMode="auto">
              <a:xfrm>
                <a:off x="6832958" y="3940211"/>
                <a:ext cx="117821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1219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charset="0"/>
                    <a:ea typeface="MS PGothic" panose="020B0600070205080204" pitchFamily="-72" charset="-128"/>
                    <a:cs typeface="+mn-cs"/>
                  </a:rPr>
                  <a:t>23</a:t>
                </a:r>
              </a:p>
            </p:txBody>
          </p:sp>
          <p:sp>
            <p:nvSpPr>
              <p:cNvPr id="84" name="Rectangle 29"/>
              <p:cNvSpPr>
                <a:spLocks noChangeArrowheads="1"/>
              </p:cNvSpPr>
              <p:nvPr/>
            </p:nvSpPr>
            <p:spPr bwMode="auto">
              <a:xfrm>
                <a:off x="7279610" y="3940211"/>
                <a:ext cx="58911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1219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charset="0"/>
                    <a:ea typeface="MS PGothic" panose="020B0600070205080204" pitchFamily="-72" charset="-128"/>
                    <a:cs typeface="+mn-cs"/>
                  </a:rPr>
                  <a:t>0</a:t>
                </a:r>
              </a:p>
            </p:txBody>
          </p:sp>
          <p:grpSp>
            <p:nvGrpSpPr>
              <p:cNvPr id="85" name="Group 84"/>
              <p:cNvGrpSpPr/>
              <p:nvPr/>
            </p:nvGrpSpPr>
            <p:grpSpPr>
              <a:xfrm>
                <a:off x="1685626" y="3519533"/>
                <a:ext cx="849371" cy="553590"/>
                <a:chOff x="1685626" y="3934093"/>
                <a:chExt cx="849371" cy="553590"/>
              </a:xfrm>
            </p:grpSpPr>
            <p:sp>
              <p:nvSpPr>
                <p:cNvPr id="86" name="Rectangle 85"/>
                <p:cNvSpPr>
                  <a:spLocks noChangeArrowheads="1"/>
                </p:cNvSpPr>
                <p:nvPr/>
              </p:nvSpPr>
              <p:spPr bwMode="auto">
                <a:xfrm>
                  <a:off x="1685626" y="3934093"/>
                  <a:ext cx="849368" cy="1384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12192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charset="0"/>
                      <a:ea typeface="+mn-ea"/>
                      <a:cs typeface="+mn-cs"/>
                    </a:rPr>
                    <a:t>Patients at Risk, n</a:t>
                  </a:r>
                </a:p>
              </p:txBody>
            </p:sp>
            <p:sp>
              <p:nvSpPr>
                <p:cNvPr id="87" name="Rectangle 86"/>
                <p:cNvSpPr>
                  <a:spLocks noChangeArrowheads="1"/>
                </p:cNvSpPr>
                <p:nvPr/>
              </p:nvSpPr>
              <p:spPr bwMode="auto">
                <a:xfrm>
                  <a:off x="1925550" y="4142964"/>
                  <a:ext cx="609446" cy="1384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12192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charset="0"/>
                      <a:ea typeface="+mn-ea"/>
                      <a:cs typeface="+mn-cs"/>
                    </a:rPr>
                    <a:t>ADT + AA + P</a:t>
                  </a:r>
                </a:p>
              </p:txBody>
            </p:sp>
            <p:sp>
              <p:nvSpPr>
                <p:cNvPr id="88" name="Rectangle 87"/>
                <p:cNvSpPr>
                  <a:spLocks noChangeArrowheads="1"/>
                </p:cNvSpPr>
                <p:nvPr/>
              </p:nvSpPr>
              <p:spPr bwMode="auto">
                <a:xfrm>
                  <a:off x="1814944" y="4349184"/>
                  <a:ext cx="720053" cy="1384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12192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charset="0"/>
                      <a:ea typeface="+mn-ea"/>
                      <a:cs typeface="+mn-cs"/>
                    </a:rPr>
                    <a:t>ADT + placebos</a:t>
                  </a:r>
                </a:p>
              </p:txBody>
            </p:sp>
          </p:grpSp>
        </p:grp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" y="0"/>
            <a:ext cx="2432050" cy="368300"/>
          </a:xfrm>
          <a:prstGeom prst="rect">
            <a:avLst/>
          </a:prstGeom>
        </p:spPr>
      </p:pic>
      <p:pic>
        <p:nvPicPr>
          <p:cNvPr id="6" name="Content Placeholder 1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5985" y="0"/>
            <a:ext cx="1136015" cy="11360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pc="-2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  <a:sym typeface="+mn-ea"/>
              </a:rPr>
              <a:t>TITAN: </a:t>
            </a:r>
            <a:r>
              <a:rPr spc="-5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  <a:sym typeface="+mn-ea"/>
              </a:rPr>
              <a:t>Apalutamide</a:t>
            </a:r>
            <a:r>
              <a:rPr lang="en-US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  <a:sym typeface="+mn-ea"/>
              </a:rPr>
              <a:t> vs Placebo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105" y="1864360"/>
            <a:ext cx="11971655" cy="43903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2432050" cy="36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ARCHES: Enzalutamide vs Placebo</a:t>
            </a:r>
          </a:p>
        </p:txBody>
      </p:sp>
      <p:pic>
        <p:nvPicPr>
          <p:cNvPr id="5" name="Content Placeholder 1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5985" y="0"/>
            <a:ext cx="1136015" cy="11360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525"/>
            <a:ext cx="2432050" cy="368300"/>
          </a:xfrm>
          <a:prstGeom prst="rect">
            <a:avLst/>
          </a:prstGeom>
        </p:spPr>
      </p:pic>
      <p:pic>
        <p:nvPicPr>
          <p:cNvPr id="289" name="Content Placeholder 8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750570" y="1694815"/>
            <a:ext cx="9841230" cy="4813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8525" y="277300"/>
            <a:ext cx="10414948" cy="57150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3600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Enzalutamide vs Abiraterone vs Apalutamide ?</a:t>
            </a:r>
          </a:p>
        </p:txBody>
      </p:sp>
      <p:sp>
        <p:nvSpPr>
          <p:cNvPr id="3" name="object 3"/>
          <p:cNvSpPr/>
          <p:nvPr/>
        </p:nvSpPr>
        <p:spPr>
          <a:xfrm>
            <a:off x="5290312" y="1055624"/>
            <a:ext cx="433493" cy="4213013"/>
          </a:xfrm>
          <a:custGeom>
            <a:avLst/>
            <a:gdLst/>
            <a:ahLst/>
            <a:cxnLst/>
            <a:rect l="l" t="t" r="r" b="b"/>
            <a:pathLst>
              <a:path w="325120" h="3159760">
                <a:moveTo>
                  <a:pt x="0" y="3159251"/>
                </a:moveTo>
                <a:lnTo>
                  <a:pt x="324612" y="3159251"/>
                </a:lnTo>
                <a:lnTo>
                  <a:pt x="324612" y="0"/>
                </a:lnTo>
                <a:lnTo>
                  <a:pt x="0" y="0"/>
                </a:lnTo>
                <a:lnTo>
                  <a:pt x="0" y="3159251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33661" y="988161"/>
            <a:ext cx="345439" cy="432498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R  A  N  D  O  M  I  S  E  D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649720" y="1632585"/>
            <a:ext cx="5118100" cy="745490"/>
          </a:xfrm>
          <a:custGeom>
            <a:avLst/>
            <a:gdLst/>
            <a:ahLst/>
            <a:cxnLst/>
            <a:rect l="l" t="t" r="r" b="b"/>
            <a:pathLst>
              <a:path w="3842384" h="867410">
                <a:moveTo>
                  <a:pt x="0" y="867156"/>
                </a:moveTo>
                <a:lnTo>
                  <a:pt x="3842004" y="867156"/>
                </a:lnTo>
                <a:lnTo>
                  <a:pt x="3842004" y="0"/>
                </a:lnTo>
                <a:lnTo>
                  <a:pt x="0" y="0"/>
                </a:lnTo>
                <a:lnTo>
                  <a:pt x="0" y="867156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45275" y="1630680"/>
            <a:ext cx="5137150" cy="738505"/>
          </a:xfrm>
          <a:prstGeom prst="rect">
            <a:avLst/>
          </a:prstGeom>
          <a:ln w="25400">
            <a:solidFill>
              <a:srgbClr val="385D89"/>
            </a:solidFill>
          </a:ln>
        </p:spPr>
        <p:txBody>
          <a:bodyPr vert="horz" wrap="square" lIns="0" tIns="307338" rIns="0" bIns="0" rtlCol="0">
            <a:noAutofit/>
          </a:bodyPr>
          <a:lstStyle/>
          <a:p>
            <a:pPr marL="91440" marR="0" lvl="0" indent="0" algn="l" defTabSz="914400" rtl="0" eaLnBrk="1" fontAlgn="auto" latinLnBrk="0" hangingPunct="1">
              <a:lnSpc>
                <a:spcPct val="100000"/>
              </a:lnSpc>
              <a:spcBef>
                <a:spcPts val="18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ADT</a:t>
            </a:r>
            <a:r>
              <a:rPr kumimoji="0" sz="2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 </a:t>
            </a:r>
            <a:r>
              <a:rPr kumimoji="0" lang="en-US" sz="2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+ Abiraterone</a:t>
            </a:r>
          </a:p>
        </p:txBody>
      </p:sp>
      <p:sp>
        <p:nvSpPr>
          <p:cNvPr id="7" name="object 7"/>
          <p:cNvSpPr/>
          <p:nvPr/>
        </p:nvSpPr>
        <p:spPr>
          <a:xfrm>
            <a:off x="6649720" y="4140835"/>
            <a:ext cx="5123180" cy="519430"/>
          </a:xfrm>
          <a:custGeom>
            <a:avLst/>
            <a:gdLst/>
            <a:ahLst/>
            <a:cxnLst/>
            <a:rect l="l" t="t" r="r" b="b"/>
            <a:pathLst>
              <a:path w="3842384" h="866139">
                <a:moveTo>
                  <a:pt x="0" y="865632"/>
                </a:moveTo>
                <a:lnTo>
                  <a:pt x="3842004" y="865632"/>
                </a:lnTo>
                <a:lnTo>
                  <a:pt x="3842004" y="0"/>
                </a:lnTo>
                <a:lnTo>
                  <a:pt x="0" y="0"/>
                </a:lnTo>
                <a:lnTo>
                  <a:pt x="0" y="865632"/>
                </a:lnTo>
                <a:close/>
              </a:path>
            </a:pathLst>
          </a:custGeom>
          <a:solidFill>
            <a:srgbClr val="B3A1C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57975" y="4128770"/>
            <a:ext cx="5109845" cy="519430"/>
          </a:xfrm>
          <a:prstGeom prst="rect">
            <a:avLst/>
          </a:prstGeom>
          <a:ln w="25400">
            <a:solidFill>
              <a:srgbClr val="385D89"/>
            </a:solidFill>
          </a:ln>
        </p:spPr>
        <p:txBody>
          <a:bodyPr vert="horz" wrap="square" lIns="0" tIns="21166" rIns="0" bIns="0" rtlCol="0">
            <a:noAutofit/>
          </a:bodyPr>
          <a:lstStyle/>
          <a:p>
            <a:pPr marL="91440" marR="0" lvl="0" indent="0" algn="l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ADT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+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 </a:t>
            </a:r>
            <a:r>
              <a:rPr kumimoji="0" sz="2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Apalutamide 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687568" y="3102864"/>
            <a:ext cx="1290303" cy="16418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723128" y="3137407"/>
            <a:ext cx="927100" cy="1394459"/>
          </a:xfrm>
          <a:custGeom>
            <a:avLst/>
            <a:gdLst/>
            <a:ahLst/>
            <a:cxnLst/>
            <a:rect l="l" t="t" r="r" b="b"/>
            <a:pathLst>
              <a:path w="695325" h="1045845">
                <a:moveTo>
                  <a:pt x="619633" y="960056"/>
                </a:moveTo>
                <a:lnTo>
                  <a:pt x="533526" y="1010285"/>
                </a:lnTo>
                <a:lnTo>
                  <a:pt x="527919" y="1015263"/>
                </a:lnTo>
                <a:lnTo>
                  <a:pt x="524763" y="1021826"/>
                </a:lnTo>
                <a:lnTo>
                  <a:pt x="524275" y="1029126"/>
                </a:lnTo>
                <a:lnTo>
                  <a:pt x="526668" y="1036319"/>
                </a:lnTo>
                <a:lnTo>
                  <a:pt x="531719" y="1041945"/>
                </a:lnTo>
                <a:lnTo>
                  <a:pt x="538305" y="1045130"/>
                </a:lnTo>
                <a:lnTo>
                  <a:pt x="545582" y="1045624"/>
                </a:lnTo>
                <a:lnTo>
                  <a:pt x="552703" y="1043177"/>
                </a:lnTo>
                <a:lnTo>
                  <a:pt x="662663" y="979043"/>
                </a:lnTo>
                <a:lnTo>
                  <a:pt x="657478" y="979043"/>
                </a:lnTo>
                <a:lnTo>
                  <a:pt x="657478" y="976502"/>
                </a:lnTo>
                <a:lnTo>
                  <a:pt x="647826" y="976502"/>
                </a:lnTo>
                <a:lnTo>
                  <a:pt x="619633" y="960056"/>
                </a:lnTo>
                <a:close/>
              </a:path>
              <a:path w="695325" h="1045845">
                <a:moveTo>
                  <a:pt x="328549" y="19050"/>
                </a:moveTo>
                <a:lnTo>
                  <a:pt x="328561" y="960056"/>
                </a:lnTo>
                <a:lnTo>
                  <a:pt x="347599" y="979043"/>
                </a:lnTo>
                <a:lnTo>
                  <a:pt x="587084" y="979043"/>
                </a:lnTo>
                <a:lnTo>
                  <a:pt x="619633" y="960056"/>
                </a:lnTo>
                <a:lnTo>
                  <a:pt x="366649" y="959993"/>
                </a:lnTo>
                <a:lnTo>
                  <a:pt x="347599" y="940943"/>
                </a:lnTo>
                <a:lnTo>
                  <a:pt x="366649" y="940943"/>
                </a:lnTo>
                <a:lnTo>
                  <a:pt x="366649" y="38100"/>
                </a:lnTo>
                <a:lnTo>
                  <a:pt x="347599" y="38100"/>
                </a:lnTo>
                <a:lnTo>
                  <a:pt x="328549" y="19050"/>
                </a:lnTo>
                <a:close/>
              </a:path>
              <a:path w="695325" h="1045845">
                <a:moveTo>
                  <a:pt x="662613" y="940943"/>
                </a:moveTo>
                <a:lnTo>
                  <a:pt x="657478" y="940943"/>
                </a:lnTo>
                <a:lnTo>
                  <a:pt x="657478" y="979043"/>
                </a:lnTo>
                <a:lnTo>
                  <a:pt x="662663" y="979043"/>
                </a:lnTo>
                <a:lnTo>
                  <a:pt x="695325" y="959993"/>
                </a:lnTo>
                <a:lnTo>
                  <a:pt x="662613" y="940943"/>
                </a:lnTo>
                <a:close/>
              </a:path>
              <a:path w="695325" h="1045845">
                <a:moveTo>
                  <a:pt x="647826" y="943610"/>
                </a:moveTo>
                <a:lnTo>
                  <a:pt x="619633" y="960056"/>
                </a:lnTo>
                <a:lnTo>
                  <a:pt x="647826" y="976502"/>
                </a:lnTo>
                <a:lnTo>
                  <a:pt x="647826" y="943610"/>
                </a:lnTo>
                <a:close/>
              </a:path>
              <a:path w="695325" h="1045845">
                <a:moveTo>
                  <a:pt x="657478" y="943610"/>
                </a:moveTo>
                <a:lnTo>
                  <a:pt x="647826" y="943610"/>
                </a:lnTo>
                <a:lnTo>
                  <a:pt x="647826" y="976502"/>
                </a:lnTo>
                <a:lnTo>
                  <a:pt x="657478" y="976502"/>
                </a:lnTo>
                <a:lnTo>
                  <a:pt x="657478" y="943610"/>
                </a:lnTo>
                <a:close/>
              </a:path>
              <a:path w="695325" h="1045845">
                <a:moveTo>
                  <a:pt x="545582" y="874470"/>
                </a:moveTo>
                <a:lnTo>
                  <a:pt x="538305" y="874934"/>
                </a:lnTo>
                <a:lnTo>
                  <a:pt x="531719" y="878113"/>
                </a:lnTo>
                <a:lnTo>
                  <a:pt x="526668" y="883793"/>
                </a:lnTo>
                <a:lnTo>
                  <a:pt x="524275" y="890914"/>
                </a:lnTo>
                <a:lnTo>
                  <a:pt x="524763" y="898191"/>
                </a:lnTo>
                <a:lnTo>
                  <a:pt x="527919" y="904777"/>
                </a:lnTo>
                <a:lnTo>
                  <a:pt x="533526" y="909827"/>
                </a:lnTo>
                <a:lnTo>
                  <a:pt x="619633" y="960056"/>
                </a:lnTo>
                <a:lnTo>
                  <a:pt x="647826" y="943610"/>
                </a:lnTo>
                <a:lnTo>
                  <a:pt x="657478" y="943610"/>
                </a:lnTo>
                <a:lnTo>
                  <a:pt x="657478" y="940943"/>
                </a:lnTo>
                <a:lnTo>
                  <a:pt x="662613" y="940943"/>
                </a:lnTo>
                <a:lnTo>
                  <a:pt x="552703" y="876935"/>
                </a:lnTo>
                <a:lnTo>
                  <a:pt x="545582" y="874470"/>
                </a:lnTo>
                <a:close/>
              </a:path>
              <a:path w="695325" h="1045845">
                <a:moveTo>
                  <a:pt x="366649" y="940943"/>
                </a:moveTo>
                <a:lnTo>
                  <a:pt x="347599" y="940943"/>
                </a:lnTo>
                <a:lnTo>
                  <a:pt x="366649" y="959993"/>
                </a:lnTo>
                <a:lnTo>
                  <a:pt x="366649" y="940943"/>
                </a:lnTo>
                <a:close/>
              </a:path>
              <a:path w="695325" h="1045845">
                <a:moveTo>
                  <a:pt x="586867" y="940943"/>
                </a:moveTo>
                <a:lnTo>
                  <a:pt x="366649" y="940943"/>
                </a:lnTo>
                <a:lnTo>
                  <a:pt x="366649" y="959993"/>
                </a:lnTo>
                <a:lnTo>
                  <a:pt x="619524" y="959993"/>
                </a:lnTo>
                <a:lnTo>
                  <a:pt x="586867" y="940943"/>
                </a:lnTo>
                <a:close/>
              </a:path>
              <a:path w="695325" h="1045845">
                <a:moveTo>
                  <a:pt x="347599" y="0"/>
                </a:moveTo>
                <a:lnTo>
                  <a:pt x="0" y="0"/>
                </a:lnTo>
                <a:lnTo>
                  <a:pt x="0" y="38100"/>
                </a:lnTo>
                <a:lnTo>
                  <a:pt x="328549" y="38100"/>
                </a:lnTo>
                <a:lnTo>
                  <a:pt x="328549" y="19050"/>
                </a:lnTo>
                <a:lnTo>
                  <a:pt x="366649" y="19050"/>
                </a:lnTo>
                <a:lnTo>
                  <a:pt x="365154" y="11626"/>
                </a:lnTo>
                <a:lnTo>
                  <a:pt x="361076" y="5572"/>
                </a:lnTo>
                <a:lnTo>
                  <a:pt x="355022" y="1494"/>
                </a:lnTo>
                <a:lnTo>
                  <a:pt x="347599" y="0"/>
                </a:lnTo>
                <a:close/>
              </a:path>
              <a:path w="695325" h="1045845">
                <a:moveTo>
                  <a:pt x="366649" y="19050"/>
                </a:moveTo>
                <a:lnTo>
                  <a:pt x="328549" y="19050"/>
                </a:lnTo>
                <a:lnTo>
                  <a:pt x="347599" y="38100"/>
                </a:lnTo>
                <a:lnTo>
                  <a:pt x="366649" y="38100"/>
                </a:lnTo>
                <a:lnTo>
                  <a:pt x="366649" y="190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687568" y="1950736"/>
            <a:ext cx="1290303" cy="13390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723128" y="2097727"/>
            <a:ext cx="927100" cy="1091353"/>
          </a:xfrm>
          <a:custGeom>
            <a:avLst/>
            <a:gdLst/>
            <a:ahLst/>
            <a:cxnLst/>
            <a:rect l="l" t="t" r="r" b="b"/>
            <a:pathLst>
              <a:path w="695325" h="818514">
                <a:moveTo>
                  <a:pt x="328549" y="779887"/>
                </a:moveTo>
                <a:lnTo>
                  <a:pt x="0" y="779887"/>
                </a:lnTo>
                <a:lnTo>
                  <a:pt x="0" y="817987"/>
                </a:lnTo>
                <a:lnTo>
                  <a:pt x="347599" y="817987"/>
                </a:lnTo>
                <a:lnTo>
                  <a:pt x="355022" y="816492"/>
                </a:lnTo>
                <a:lnTo>
                  <a:pt x="361076" y="812415"/>
                </a:lnTo>
                <a:lnTo>
                  <a:pt x="365154" y="806360"/>
                </a:lnTo>
                <a:lnTo>
                  <a:pt x="366649" y="798937"/>
                </a:lnTo>
                <a:lnTo>
                  <a:pt x="328549" y="798937"/>
                </a:lnTo>
                <a:lnTo>
                  <a:pt x="328549" y="779887"/>
                </a:lnTo>
                <a:close/>
              </a:path>
              <a:path w="695325" h="818514">
                <a:moveTo>
                  <a:pt x="586866" y="66528"/>
                </a:moveTo>
                <a:lnTo>
                  <a:pt x="347599" y="66528"/>
                </a:lnTo>
                <a:lnTo>
                  <a:pt x="340175" y="68022"/>
                </a:lnTo>
                <a:lnTo>
                  <a:pt x="334121" y="72100"/>
                </a:lnTo>
                <a:lnTo>
                  <a:pt x="330043" y="78154"/>
                </a:lnTo>
                <a:lnTo>
                  <a:pt x="328549" y="85578"/>
                </a:lnTo>
                <a:lnTo>
                  <a:pt x="328549" y="798937"/>
                </a:lnTo>
                <a:lnTo>
                  <a:pt x="347599" y="779887"/>
                </a:lnTo>
                <a:lnTo>
                  <a:pt x="366649" y="779887"/>
                </a:lnTo>
                <a:lnTo>
                  <a:pt x="366649" y="104628"/>
                </a:lnTo>
                <a:lnTo>
                  <a:pt x="347599" y="104628"/>
                </a:lnTo>
                <a:lnTo>
                  <a:pt x="366649" y="85578"/>
                </a:lnTo>
                <a:lnTo>
                  <a:pt x="619524" y="85578"/>
                </a:lnTo>
                <a:lnTo>
                  <a:pt x="586866" y="66528"/>
                </a:lnTo>
                <a:close/>
              </a:path>
              <a:path w="695325" h="818514">
                <a:moveTo>
                  <a:pt x="366649" y="779887"/>
                </a:moveTo>
                <a:lnTo>
                  <a:pt x="347599" y="779887"/>
                </a:lnTo>
                <a:lnTo>
                  <a:pt x="328549" y="798937"/>
                </a:lnTo>
                <a:lnTo>
                  <a:pt x="366649" y="798937"/>
                </a:lnTo>
                <a:lnTo>
                  <a:pt x="366649" y="779887"/>
                </a:lnTo>
                <a:close/>
              </a:path>
              <a:path w="695325" h="818514">
                <a:moveTo>
                  <a:pt x="619524" y="85578"/>
                </a:moveTo>
                <a:lnTo>
                  <a:pt x="533526" y="135743"/>
                </a:lnTo>
                <a:lnTo>
                  <a:pt x="527919" y="140795"/>
                </a:lnTo>
                <a:lnTo>
                  <a:pt x="524763" y="147395"/>
                </a:lnTo>
                <a:lnTo>
                  <a:pt x="524275" y="154709"/>
                </a:lnTo>
                <a:lnTo>
                  <a:pt x="526668" y="161905"/>
                </a:lnTo>
                <a:lnTo>
                  <a:pt x="531719" y="167512"/>
                </a:lnTo>
                <a:lnTo>
                  <a:pt x="538305" y="170668"/>
                </a:lnTo>
                <a:lnTo>
                  <a:pt x="545582" y="171156"/>
                </a:lnTo>
                <a:lnTo>
                  <a:pt x="552703" y="168763"/>
                </a:lnTo>
                <a:lnTo>
                  <a:pt x="662663" y="104628"/>
                </a:lnTo>
                <a:lnTo>
                  <a:pt x="657478" y="104628"/>
                </a:lnTo>
                <a:lnTo>
                  <a:pt x="657478" y="102088"/>
                </a:lnTo>
                <a:lnTo>
                  <a:pt x="647826" y="102088"/>
                </a:lnTo>
                <a:lnTo>
                  <a:pt x="619524" y="85578"/>
                </a:lnTo>
                <a:close/>
              </a:path>
              <a:path w="695325" h="818514">
                <a:moveTo>
                  <a:pt x="366649" y="85578"/>
                </a:moveTo>
                <a:lnTo>
                  <a:pt x="347599" y="104628"/>
                </a:lnTo>
                <a:lnTo>
                  <a:pt x="366649" y="104628"/>
                </a:lnTo>
                <a:lnTo>
                  <a:pt x="366649" y="85578"/>
                </a:lnTo>
                <a:close/>
              </a:path>
              <a:path w="695325" h="818514">
                <a:moveTo>
                  <a:pt x="619524" y="85578"/>
                </a:moveTo>
                <a:lnTo>
                  <a:pt x="366649" y="85578"/>
                </a:lnTo>
                <a:lnTo>
                  <a:pt x="366649" y="104628"/>
                </a:lnTo>
                <a:lnTo>
                  <a:pt x="586866" y="104628"/>
                </a:lnTo>
                <a:lnTo>
                  <a:pt x="619524" y="85578"/>
                </a:lnTo>
                <a:close/>
              </a:path>
              <a:path w="695325" h="818514">
                <a:moveTo>
                  <a:pt x="662663" y="66528"/>
                </a:moveTo>
                <a:lnTo>
                  <a:pt x="657478" y="66528"/>
                </a:lnTo>
                <a:lnTo>
                  <a:pt x="657478" y="104628"/>
                </a:lnTo>
                <a:lnTo>
                  <a:pt x="662663" y="104628"/>
                </a:lnTo>
                <a:lnTo>
                  <a:pt x="695325" y="85578"/>
                </a:lnTo>
                <a:lnTo>
                  <a:pt x="662663" y="66528"/>
                </a:lnTo>
                <a:close/>
              </a:path>
              <a:path w="695325" h="818514">
                <a:moveTo>
                  <a:pt x="647826" y="69068"/>
                </a:moveTo>
                <a:lnTo>
                  <a:pt x="619524" y="85578"/>
                </a:lnTo>
                <a:lnTo>
                  <a:pt x="647826" y="102088"/>
                </a:lnTo>
                <a:lnTo>
                  <a:pt x="647826" y="69068"/>
                </a:lnTo>
                <a:close/>
              </a:path>
              <a:path w="695325" h="818514">
                <a:moveTo>
                  <a:pt x="657478" y="69068"/>
                </a:moveTo>
                <a:lnTo>
                  <a:pt x="647826" y="69068"/>
                </a:lnTo>
                <a:lnTo>
                  <a:pt x="647826" y="102088"/>
                </a:lnTo>
                <a:lnTo>
                  <a:pt x="657478" y="102088"/>
                </a:lnTo>
                <a:lnTo>
                  <a:pt x="657478" y="69068"/>
                </a:lnTo>
                <a:close/>
              </a:path>
              <a:path w="695325" h="818514">
                <a:moveTo>
                  <a:pt x="545582" y="0"/>
                </a:moveTo>
                <a:lnTo>
                  <a:pt x="538305" y="488"/>
                </a:lnTo>
                <a:lnTo>
                  <a:pt x="531719" y="3643"/>
                </a:lnTo>
                <a:lnTo>
                  <a:pt x="526668" y="9251"/>
                </a:lnTo>
                <a:lnTo>
                  <a:pt x="524275" y="16446"/>
                </a:lnTo>
                <a:lnTo>
                  <a:pt x="524763" y="23760"/>
                </a:lnTo>
                <a:lnTo>
                  <a:pt x="527919" y="30360"/>
                </a:lnTo>
                <a:lnTo>
                  <a:pt x="533526" y="35413"/>
                </a:lnTo>
                <a:lnTo>
                  <a:pt x="619524" y="85578"/>
                </a:lnTo>
                <a:lnTo>
                  <a:pt x="647826" y="69068"/>
                </a:lnTo>
                <a:lnTo>
                  <a:pt x="657478" y="69068"/>
                </a:lnTo>
                <a:lnTo>
                  <a:pt x="657478" y="66528"/>
                </a:lnTo>
                <a:lnTo>
                  <a:pt x="662663" y="66528"/>
                </a:lnTo>
                <a:lnTo>
                  <a:pt x="552703" y="2393"/>
                </a:lnTo>
                <a:lnTo>
                  <a:pt x="5455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5515" y="5077696"/>
            <a:ext cx="2756747" cy="12776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Primary</a:t>
            </a:r>
            <a:r>
              <a:rPr kumimoji="0" sz="2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 </a:t>
            </a:r>
            <a:r>
              <a:rPr kumimoji="0" sz="2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Endpoint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  <a:p>
            <a:pPr marL="227330" marR="0" lvl="0" indent="-215265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 typeface="Arial" panose="020B0604020202020204"/>
              <a:buChar char="•"/>
              <a:tabLst>
                <a:tab pos="226695" algn="l"/>
                <a:tab pos="227965" algn="l"/>
              </a:tabLst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OS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  <a:p>
            <a:pPr marL="0" marR="5080" lvl="0" indent="0" algn="r" defTabSz="914400" rtl="0" eaLnBrk="1" fontAlgn="auto" latinLnBrk="0" hangingPunct="1">
              <a:lnSpc>
                <a:spcPct val="100000"/>
              </a:lnSpc>
              <a:spcBef>
                <a:spcPts val="14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48538" y="2918714"/>
            <a:ext cx="4426372" cy="898525"/>
          </a:xfrm>
          <a:prstGeom prst="rect">
            <a:avLst/>
          </a:prstGeom>
          <a:solidFill>
            <a:srgbClr val="B8CDE4"/>
          </a:solidFill>
          <a:ln w="25400">
            <a:solidFill>
              <a:srgbClr val="385D89"/>
            </a:solidFill>
          </a:ln>
        </p:spPr>
        <p:txBody>
          <a:bodyPr vert="horz" wrap="square" lIns="0" tIns="37253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Hormone-sensitive</a:t>
            </a:r>
            <a:r>
              <a:rPr kumimoji="0" sz="28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 prostate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cancer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674869" y="3289749"/>
            <a:ext cx="700193" cy="228600"/>
          </a:xfrm>
          <a:custGeom>
            <a:avLst/>
            <a:gdLst/>
            <a:ahLst/>
            <a:cxnLst/>
            <a:rect l="l" t="t" r="r" b="b"/>
            <a:pathLst>
              <a:path w="525145" h="171450">
                <a:moveTo>
                  <a:pt x="449217" y="85578"/>
                </a:moveTo>
                <a:lnTo>
                  <a:pt x="363220" y="135743"/>
                </a:lnTo>
                <a:lnTo>
                  <a:pt x="357540" y="140795"/>
                </a:lnTo>
                <a:lnTo>
                  <a:pt x="354361" y="147395"/>
                </a:lnTo>
                <a:lnTo>
                  <a:pt x="353897" y="154709"/>
                </a:lnTo>
                <a:lnTo>
                  <a:pt x="356362" y="161905"/>
                </a:lnTo>
                <a:lnTo>
                  <a:pt x="361394" y="167512"/>
                </a:lnTo>
                <a:lnTo>
                  <a:pt x="367950" y="170668"/>
                </a:lnTo>
                <a:lnTo>
                  <a:pt x="375221" y="171156"/>
                </a:lnTo>
                <a:lnTo>
                  <a:pt x="382397" y="168763"/>
                </a:lnTo>
                <a:lnTo>
                  <a:pt x="492258" y="104628"/>
                </a:lnTo>
                <a:lnTo>
                  <a:pt x="487045" y="104628"/>
                </a:lnTo>
                <a:lnTo>
                  <a:pt x="487045" y="102088"/>
                </a:lnTo>
                <a:lnTo>
                  <a:pt x="477520" y="102088"/>
                </a:lnTo>
                <a:lnTo>
                  <a:pt x="449217" y="85578"/>
                </a:lnTo>
                <a:close/>
              </a:path>
              <a:path w="525145" h="171450">
                <a:moveTo>
                  <a:pt x="416560" y="66528"/>
                </a:moveTo>
                <a:lnTo>
                  <a:pt x="0" y="66528"/>
                </a:lnTo>
                <a:lnTo>
                  <a:pt x="0" y="104628"/>
                </a:lnTo>
                <a:lnTo>
                  <a:pt x="416560" y="104628"/>
                </a:lnTo>
                <a:lnTo>
                  <a:pt x="449217" y="85578"/>
                </a:lnTo>
                <a:lnTo>
                  <a:pt x="416560" y="66528"/>
                </a:lnTo>
                <a:close/>
              </a:path>
              <a:path w="525145" h="171450">
                <a:moveTo>
                  <a:pt x="492258" y="66528"/>
                </a:moveTo>
                <a:lnTo>
                  <a:pt x="487045" y="66528"/>
                </a:lnTo>
                <a:lnTo>
                  <a:pt x="487045" y="104628"/>
                </a:lnTo>
                <a:lnTo>
                  <a:pt x="492258" y="104628"/>
                </a:lnTo>
                <a:lnTo>
                  <a:pt x="524891" y="85578"/>
                </a:lnTo>
                <a:lnTo>
                  <a:pt x="492258" y="66528"/>
                </a:lnTo>
                <a:close/>
              </a:path>
              <a:path w="525145" h="171450">
                <a:moveTo>
                  <a:pt x="477520" y="69068"/>
                </a:moveTo>
                <a:lnTo>
                  <a:pt x="449217" y="85578"/>
                </a:lnTo>
                <a:lnTo>
                  <a:pt x="477520" y="102088"/>
                </a:lnTo>
                <a:lnTo>
                  <a:pt x="477520" y="69068"/>
                </a:lnTo>
                <a:close/>
              </a:path>
              <a:path w="525145" h="171450">
                <a:moveTo>
                  <a:pt x="487045" y="69068"/>
                </a:moveTo>
                <a:lnTo>
                  <a:pt x="477520" y="69068"/>
                </a:lnTo>
                <a:lnTo>
                  <a:pt x="477520" y="102088"/>
                </a:lnTo>
                <a:lnTo>
                  <a:pt x="487045" y="102088"/>
                </a:lnTo>
                <a:lnTo>
                  <a:pt x="487045" y="69068"/>
                </a:lnTo>
                <a:close/>
              </a:path>
              <a:path w="525145" h="171450">
                <a:moveTo>
                  <a:pt x="375221" y="0"/>
                </a:moveTo>
                <a:lnTo>
                  <a:pt x="367950" y="488"/>
                </a:lnTo>
                <a:lnTo>
                  <a:pt x="361394" y="3643"/>
                </a:lnTo>
                <a:lnTo>
                  <a:pt x="356362" y="9251"/>
                </a:lnTo>
                <a:lnTo>
                  <a:pt x="353897" y="16446"/>
                </a:lnTo>
                <a:lnTo>
                  <a:pt x="354361" y="23760"/>
                </a:lnTo>
                <a:lnTo>
                  <a:pt x="357540" y="30360"/>
                </a:lnTo>
                <a:lnTo>
                  <a:pt x="363220" y="35413"/>
                </a:lnTo>
                <a:lnTo>
                  <a:pt x="449217" y="85578"/>
                </a:lnTo>
                <a:lnTo>
                  <a:pt x="477520" y="69068"/>
                </a:lnTo>
                <a:lnTo>
                  <a:pt x="487045" y="69068"/>
                </a:lnTo>
                <a:lnTo>
                  <a:pt x="487045" y="66528"/>
                </a:lnTo>
                <a:lnTo>
                  <a:pt x="492258" y="66528"/>
                </a:lnTo>
                <a:lnTo>
                  <a:pt x="382397" y="2393"/>
                </a:lnTo>
                <a:lnTo>
                  <a:pt x="3752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Content Placeholder 20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2432050" cy="368300"/>
          </a:xfrm>
          <a:prstGeom prst="rect">
            <a:avLst/>
          </a:prstGeom>
        </p:spPr>
      </p:pic>
      <p:pic>
        <p:nvPicPr>
          <p:cNvPr id="23" name="Content Placeholder 10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55985" y="0"/>
            <a:ext cx="1136015" cy="11360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object 18"/>
          <p:cNvSpPr/>
          <p:nvPr/>
        </p:nvSpPr>
        <p:spPr>
          <a:xfrm>
            <a:off x="6158865" y="3078480"/>
            <a:ext cx="491490" cy="180340"/>
          </a:xfrm>
          <a:custGeom>
            <a:avLst/>
            <a:gdLst/>
            <a:ahLst/>
            <a:cxnLst/>
            <a:rect l="l" t="t" r="r" b="b"/>
            <a:pathLst>
              <a:path w="525145" h="171450">
                <a:moveTo>
                  <a:pt x="449217" y="85578"/>
                </a:moveTo>
                <a:lnTo>
                  <a:pt x="363220" y="135743"/>
                </a:lnTo>
                <a:lnTo>
                  <a:pt x="357540" y="140795"/>
                </a:lnTo>
                <a:lnTo>
                  <a:pt x="354361" y="147395"/>
                </a:lnTo>
                <a:lnTo>
                  <a:pt x="353897" y="154709"/>
                </a:lnTo>
                <a:lnTo>
                  <a:pt x="356362" y="161905"/>
                </a:lnTo>
                <a:lnTo>
                  <a:pt x="361394" y="167512"/>
                </a:lnTo>
                <a:lnTo>
                  <a:pt x="367950" y="170668"/>
                </a:lnTo>
                <a:lnTo>
                  <a:pt x="375221" y="171156"/>
                </a:lnTo>
                <a:lnTo>
                  <a:pt x="382397" y="168763"/>
                </a:lnTo>
                <a:lnTo>
                  <a:pt x="492258" y="104628"/>
                </a:lnTo>
                <a:lnTo>
                  <a:pt x="487045" y="104628"/>
                </a:lnTo>
                <a:lnTo>
                  <a:pt x="487045" y="102088"/>
                </a:lnTo>
                <a:lnTo>
                  <a:pt x="477520" y="102088"/>
                </a:lnTo>
                <a:lnTo>
                  <a:pt x="449217" y="85578"/>
                </a:lnTo>
                <a:close/>
              </a:path>
              <a:path w="525145" h="171450">
                <a:moveTo>
                  <a:pt x="416560" y="66528"/>
                </a:moveTo>
                <a:lnTo>
                  <a:pt x="0" y="66528"/>
                </a:lnTo>
                <a:lnTo>
                  <a:pt x="0" y="104628"/>
                </a:lnTo>
                <a:lnTo>
                  <a:pt x="416560" y="104628"/>
                </a:lnTo>
                <a:lnTo>
                  <a:pt x="449217" y="85578"/>
                </a:lnTo>
                <a:lnTo>
                  <a:pt x="416560" y="66528"/>
                </a:lnTo>
                <a:close/>
              </a:path>
              <a:path w="525145" h="171450">
                <a:moveTo>
                  <a:pt x="492258" y="66528"/>
                </a:moveTo>
                <a:lnTo>
                  <a:pt x="487045" y="66528"/>
                </a:lnTo>
                <a:lnTo>
                  <a:pt x="487045" y="104628"/>
                </a:lnTo>
                <a:lnTo>
                  <a:pt x="492258" y="104628"/>
                </a:lnTo>
                <a:lnTo>
                  <a:pt x="524891" y="85578"/>
                </a:lnTo>
                <a:lnTo>
                  <a:pt x="492258" y="66528"/>
                </a:lnTo>
                <a:close/>
              </a:path>
              <a:path w="525145" h="171450">
                <a:moveTo>
                  <a:pt x="477520" y="69068"/>
                </a:moveTo>
                <a:lnTo>
                  <a:pt x="449217" y="85578"/>
                </a:lnTo>
                <a:lnTo>
                  <a:pt x="477520" y="102088"/>
                </a:lnTo>
                <a:lnTo>
                  <a:pt x="477520" y="69068"/>
                </a:lnTo>
                <a:close/>
              </a:path>
              <a:path w="525145" h="171450">
                <a:moveTo>
                  <a:pt x="487045" y="69068"/>
                </a:moveTo>
                <a:lnTo>
                  <a:pt x="477520" y="69068"/>
                </a:lnTo>
                <a:lnTo>
                  <a:pt x="477520" y="102088"/>
                </a:lnTo>
                <a:lnTo>
                  <a:pt x="487045" y="102088"/>
                </a:lnTo>
                <a:lnTo>
                  <a:pt x="487045" y="69068"/>
                </a:lnTo>
                <a:close/>
              </a:path>
              <a:path w="525145" h="171450">
                <a:moveTo>
                  <a:pt x="375221" y="0"/>
                </a:moveTo>
                <a:lnTo>
                  <a:pt x="367950" y="488"/>
                </a:lnTo>
                <a:lnTo>
                  <a:pt x="361394" y="3643"/>
                </a:lnTo>
                <a:lnTo>
                  <a:pt x="356362" y="9251"/>
                </a:lnTo>
                <a:lnTo>
                  <a:pt x="353897" y="16446"/>
                </a:lnTo>
                <a:lnTo>
                  <a:pt x="354361" y="23760"/>
                </a:lnTo>
                <a:lnTo>
                  <a:pt x="357540" y="30360"/>
                </a:lnTo>
                <a:lnTo>
                  <a:pt x="363220" y="35413"/>
                </a:lnTo>
                <a:lnTo>
                  <a:pt x="449217" y="85578"/>
                </a:lnTo>
                <a:lnTo>
                  <a:pt x="477520" y="69068"/>
                </a:lnTo>
                <a:lnTo>
                  <a:pt x="487045" y="69068"/>
                </a:lnTo>
                <a:lnTo>
                  <a:pt x="487045" y="66528"/>
                </a:lnTo>
                <a:lnTo>
                  <a:pt x="492258" y="66528"/>
                </a:lnTo>
                <a:lnTo>
                  <a:pt x="382397" y="2393"/>
                </a:lnTo>
                <a:lnTo>
                  <a:pt x="3752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7"/>
          <p:cNvSpPr/>
          <p:nvPr/>
        </p:nvSpPr>
        <p:spPr>
          <a:xfrm>
            <a:off x="6664325" y="2912110"/>
            <a:ext cx="5123180" cy="519430"/>
          </a:xfrm>
          <a:custGeom>
            <a:avLst/>
            <a:gdLst/>
            <a:ahLst/>
            <a:cxnLst/>
            <a:rect l="l" t="t" r="r" b="b"/>
            <a:pathLst>
              <a:path w="3842384" h="866139">
                <a:moveTo>
                  <a:pt x="0" y="865632"/>
                </a:moveTo>
                <a:lnTo>
                  <a:pt x="3842004" y="865632"/>
                </a:lnTo>
                <a:lnTo>
                  <a:pt x="3842004" y="0"/>
                </a:lnTo>
                <a:lnTo>
                  <a:pt x="0" y="0"/>
                </a:lnTo>
                <a:lnTo>
                  <a:pt x="0" y="865632"/>
                </a:lnTo>
                <a:close/>
              </a:path>
            </a:pathLst>
          </a:custGeom>
          <a:solidFill>
            <a:srgbClr val="B3A1C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8"/>
          <p:cNvSpPr txBox="1"/>
          <p:nvPr/>
        </p:nvSpPr>
        <p:spPr>
          <a:xfrm>
            <a:off x="6672580" y="2912110"/>
            <a:ext cx="5109845" cy="519430"/>
          </a:xfrm>
          <a:prstGeom prst="rect">
            <a:avLst/>
          </a:prstGeom>
          <a:ln w="25400">
            <a:solidFill>
              <a:srgbClr val="385D89"/>
            </a:solidFill>
          </a:ln>
        </p:spPr>
        <p:txBody>
          <a:bodyPr vert="horz" wrap="square" lIns="0" tIns="21166" rIns="0" bIns="0" rtlCol="0">
            <a:noAutofit/>
          </a:bodyPr>
          <a:lstStyle/>
          <a:p>
            <a:pPr marL="91440" marR="0" lvl="0" indent="0" algn="l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ADT + Enzalutamide</a:t>
            </a:r>
            <a:r>
              <a:rPr kumimoji="0" sz="2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 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</p:txBody>
      </p:sp>
      <p:sp>
        <p:nvSpPr>
          <p:cNvPr id="27" name="Rectangles 26"/>
          <p:cNvSpPr/>
          <p:nvPr/>
        </p:nvSpPr>
        <p:spPr>
          <a:xfrm>
            <a:off x="956310" y="5951855"/>
            <a:ext cx="10873105" cy="713105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charset="0"/>
                <a:ea typeface="+mn-ea"/>
                <a:cs typeface="+mn-cs"/>
              </a:rPr>
              <a:t>Chưa có nghiên cứu đối đầu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5" grpId="0"/>
      <p:bldP spid="16" grpId="0" bldLvl="0" animBg="1"/>
      <p:bldP spid="18" grpId="0" bldLvl="0" animBg="1"/>
      <p:bldP spid="24" grpId="0" bldLvl="0" animBg="1"/>
      <p:bldP spid="25" grpId="0" bldLvl="0" animBg="1"/>
      <p:bldP spid="26" grpId="0" bldLvl="0" animBg="1"/>
      <p:bldP spid="27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4" name="table 474"/>
          <p:cNvGraphicFramePr>
            <a:graphicFrameLocks noGrp="1"/>
          </p:cNvGraphicFramePr>
          <p:nvPr/>
        </p:nvGraphicFramePr>
        <p:xfrm>
          <a:off x="496722" y="954659"/>
          <a:ext cx="11363325" cy="4909627"/>
        </p:xfrm>
        <a:graphic>
          <a:graphicData uri="http://schemas.openxmlformats.org/drawingml/2006/table">
            <a:tbl>
              <a:tblPr/>
              <a:tblGrid>
                <a:gridCol w="2207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9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35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5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57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7089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1000"/>
                        </a:lnSpc>
                      </a:pPr>
                      <a:endParaRPr sz="10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471170" indent="-149225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5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Synchronous M</a:t>
                      </a:r>
                      <a:r>
                        <a:rPr sz="1500" b="1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1</a:t>
                      </a:r>
                      <a:r>
                        <a:rPr sz="15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        </a:t>
                      </a:r>
                      <a:r>
                        <a:rPr sz="1500" b="1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High-burden*</a:t>
                      </a:r>
                      <a:endParaRPr sz="15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9000"/>
                        </a:lnSpc>
                      </a:pPr>
                      <a:endParaRPr sz="10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546735" algn="l" rtl="0" eaLnBrk="0">
                        <a:lnSpc>
                          <a:spcPct val="86000"/>
                        </a:lnSpc>
                        <a:spcBef>
                          <a:spcPts val="0"/>
                        </a:spcBef>
                      </a:pPr>
                      <a:r>
                        <a:rPr sz="15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Synchronous M</a:t>
                      </a:r>
                      <a:r>
                        <a:rPr sz="1500" b="1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1</a:t>
                      </a:r>
                      <a:endParaRPr sz="15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  <a:p>
                      <a:pPr marL="715010" algn="l" rtl="0" eaLnBrk="0">
                        <a:lnSpc>
                          <a:spcPct val="93000"/>
                        </a:lnSpc>
                        <a:spcBef>
                          <a:spcPts val="15"/>
                        </a:spcBef>
                      </a:pPr>
                      <a:r>
                        <a:rPr sz="1500" b="1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Low-burden*</a:t>
                      </a:r>
                      <a:endParaRPr sz="15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1000"/>
                        </a:lnSpc>
                      </a:pPr>
                      <a:endParaRPr sz="10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638175" indent="-179705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5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Metachron</a:t>
                      </a:r>
                      <a:r>
                        <a:rPr sz="1500" b="1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ous M1</a:t>
                      </a:r>
                      <a:r>
                        <a:rPr sz="15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          </a:t>
                      </a:r>
                      <a:r>
                        <a:rPr sz="15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 </a:t>
                      </a:r>
                      <a:r>
                        <a:rPr sz="1500" b="1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High-burden*</a:t>
                      </a:r>
                      <a:endParaRPr sz="15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BF7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0000"/>
                        </a:lnSpc>
                      </a:pPr>
                      <a:endParaRPr sz="10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532130" algn="l" rtl="0" eaLnBrk="0">
                        <a:lnSpc>
                          <a:spcPts val="1165"/>
                        </a:lnSpc>
                      </a:pPr>
                      <a:r>
                        <a:rPr sz="15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Metachron</a:t>
                      </a:r>
                      <a:r>
                        <a:rPr sz="1500" b="1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ous M1</a:t>
                      </a:r>
                      <a:endParaRPr sz="15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  <a:p>
                      <a:pPr marL="731520" algn="l" rtl="0" eaLnBrk="0">
                        <a:lnSpc>
                          <a:spcPts val="2050"/>
                        </a:lnSpc>
                      </a:pPr>
                      <a:r>
                        <a:rPr sz="1500" b="1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Low-burden*</a:t>
                      </a:r>
                      <a:endParaRPr sz="15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BF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2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4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97790" algn="l" rtl="0" eaLnBrk="0">
                        <a:lnSpc>
                          <a:spcPts val="1840"/>
                        </a:lnSpc>
                        <a:spcBef>
                          <a:spcPts val="5"/>
                        </a:spcBef>
                      </a:pPr>
                      <a:r>
                        <a:rPr sz="15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ADT alone</a:t>
                      </a:r>
                      <a:endParaRPr sz="15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03000"/>
                        </a:lnSpc>
                      </a:pPr>
                      <a:endParaRPr sz="4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892175" algn="ctr" rtl="0" eaLnBrk="0">
                        <a:lnSpc>
                          <a:spcPct val="84000"/>
                        </a:lnSpc>
                        <a:spcBef>
                          <a:spcPts val="0"/>
                        </a:spcBef>
                      </a:pPr>
                      <a:r>
                        <a:rPr sz="15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No</a:t>
                      </a:r>
                      <a:endParaRPr sz="15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4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702310" algn="l" rtl="0" eaLnBrk="0">
                        <a:lnSpc>
                          <a:spcPct val="86000"/>
                        </a:lnSpc>
                      </a:pPr>
                      <a:r>
                        <a:rPr sz="15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Genereally</a:t>
                      </a:r>
                      <a:r>
                        <a:rPr sz="15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 </a:t>
                      </a:r>
                      <a:r>
                        <a:rPr sz="15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no</a:t>
                      </a:r>
                      <a:endParaRPr sz="15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4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1059815" algn="l" rtl="0" eaLnBrk="0">
                        <a:lnSpc>
                          <a:spcPct val="84000"/>
                        </a:lnSpc>
                        <a:spcBef>
                          <a:spcPts val="0"/>
                        </a:spcBef>
                      </a:pPr>
                      <a:r>
                        <a:rPr sz="15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No</a:t>
                      </a:r>
                      <a:endParaRPr sz="15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4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669925" algn="l" rtl="0" eaLnBrk="0">
                        <a:lnSpc>
                          <a:spcPts val="1840"/>
                        </a:lnSpc>
                        <a:spcBef>
                          <a:spcPts val="5"/>
                        </a:spcBef>
                      </a:pP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Selected cases</a:t>
                      </a:r>
                      <a:endParaRPr sz="15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2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4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97790" algn="l" rtl="0" eaLnBrk="0">
                        <a:lnSpc>
                          <a:spcPts val="1840"/>
                        </a:lnSpc>
                        <a:spcBef>
                          <a:spcPts val="0"/>
                        </a:spcBef>
                      </a:pPr>
                      <a:r>
                        <a:rPr sz="1500" b="1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ADT +</a:t>
                      </a:r>
                      <a:r>
                        <a:rPr sz="1500" b="1" kern="0" spc="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 </a:t>
                      </a:r>
                      <a:r>
                        <a:rPr sz="1500" b="1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Docetaxel</a:t>
                      </a:r>
                      <a:endParaRPr sz="15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00000"/>
                        </a:lnSpc>
                      </a:pPr>
                      <a:endParaRPr sz="4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523240" algn="ctr" rtl="0" eaLnBrk="0">
                        <a:lnSpc>
                          <a:spcPct val="86000"/>
                        </a:lnSpc>
                        <a:spcBef>
                          <a:spcPts val="0"/>
                        </a:spcBef>
                      </a:pPr>
                      <a:r>
                        <a:rPr sz="15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Generally</a:t>
                      </a:r>
                      <a:r>
                        <a:rPr sz="15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 </a:t>
                      </a:r>
                      <a:r>
                        <a:rPr sz="15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no</a:t>
                      </a:r>
                      <a:endParaRPr sz="15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F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4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1116965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5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No</a:t>
                      </a:r>
                      <a:endParaRPr sz="15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4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1059815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5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No</a:t>
                      </a:r>
                      <a:endParaRPr sz="15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4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1133475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5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No</a:t>
                      </a:r>
                      <a:endParaRPr sz="15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7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8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97790" algn="l" rtl="0" eaLnBrk="0">
                        <a:lnSpc>
                          <a:spcPts val="1840"/>
                        </a:lnSpc>
                      </a:pPr>
                      <a:r>
                        <a:rPr sz="15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ADT</a:t>
                      </a:r>
                      <a:r>
                        <a:rPr sz="1500" b="1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 + </a:t>
                      </a:r>
                      <a:r>
                        <a:rPr sz="15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Abirateron</a:t>
                      </a:r>
                      <a:r>
                        <a:rPr sz="1500" b="1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/P</a:t>
                      </a:r>
                      <a:endParaRPr sz="15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eaLnBrk="0">
                        <a:lnSpc>
                          <a:spcPct val="101000"/>
                        </a:lnSpc>
                      </a:pPr>
                      <a:endParaRPr sz="10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endParaRPr sz="10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endParaRPr sz="10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algn="ctr" rtl="0" eaLnBrk="0">
                        <a:lnSpc>
                          <a:spcPct val="7000"/>
                        </a:lnSpc>
                      </a:pPr>
                      <a:endParaRPr sz="1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257810" algn="ctr" rtl="0" eaLnBrk="0">
                        <a:lnSpc>
                          <a:spcPct val="87000"/>
                        </a:lnSpc>
                      </a:pPr>
                      <a:r>
                        <a:rPr sz="1500" b="1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One of the</a:t>
                      </a:r>
                      <a:r>
                        <a:rPr sz="1500" b="1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 </a:t>
                      </a:r>
                      <a:r>
                        <a:rPr sz="1500" b="1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options</a:t>
                      </a:r>
                      <a:endParaRPr sz="15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D7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8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774065" algn="l" rtl="0" eaLnBrk="0">
                        <a:lnSpc>
                          <a:spcPct val="87000"/>
                        </a:lnSpc>
                      </a:pP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No approv</a:t>
                      </a:r>
                      <a:r>
                        <a:rPr sz="15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al</a:t>
                      </a:r>
                      <a:endParaRPr sz="15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8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716280" algn="l" rtl="0" eaLnBrk="0">
                        <a:lnSpc>
                          <a:spcPct val="87000"/>
                        </a:lnSpc>
                      </a:pP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No approv</a:t>
                      </a:r>
                      <a:r>
                        <a:rPr sz="15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al</a:t>
                      </a:r>
                      <a:endParaRPr sz="15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8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790575" algn="l" rtl="0" eaLnBrk="0">
                        <a:lnSpc>
                          <a:spcPct val="87000"/>
                        </a:lnSpc>
                      </a:pP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No approv</a:t>
                      </a:r>
                      <a:r>
                        <a:rPr sz="15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al</a:t>
                      </a:r>
                      <a:endParaRPr sz="15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0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4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97790" algn="l" rtl="0" eaLnBrk="0">
                        <a:lnSpc>
                          <a:spcPts val="1840"/>
                        </a:lnSpc>
                        <a:spcBef>
                          <a:spcPts val="0"/>
                        </a:spcBef>
                      </a:pPr>
                      <a:r>
                        <a:rPr sz="15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ADT +</a:t>
                      </a:r>
                      <a:r>
                        <a:rPr sz="1500" b="1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 </a:t>
                      </a:r>
                      <a:r>
                        <a:rPr sz="15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Enzalu</a:t>
                      </a:r>
                      <a:r>
                        <a:rPr sz="1500" b="1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tamid</a:t>
                      </a:r>
                      <a:endParaRPr sz="15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53000"/>
                        </a:lnSpc>
                      </a:pPr>
                      <a:endParaRPr sz="10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1066165" algn="l" rtl="0" eaLnBrk="0">
                        <a:lnSpc>
                          <a:spcPct val="83000"/>
                        </a:lnSpc>
                      </a:pPr>
                      <a:r>
                        <a:rPr sz="1500" b="1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Yes</a:t>
                      </a:r>
                      <a:endParaRPr sz="15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D7F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53000"/>
                        </a:lnSpc>
                      </a:pPr>
                      <a:endParaRPr sz="10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1009015" algn="l" rtl="0" eaLnBrk="0">
                        <a:lnSpc>
                          <a:spcPct val="83000"/>
                        </a:lnSpc>
                      </a:pPr>
                      <a:r>
                        <a:rPr sz="1500" b="1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Yes</a:t>
                      </a:r>
                      <a:endParaRPr sz="15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7C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53000"/>
                        </a:lnSpc>
                      </a:pPr>
                      <a:endParaRPr sz="10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1082675" algn="l" rtl="0" eaLnBrk="0">
                        <a:lnSpc>
                          <a:spcPct val="83000"/>
                        </a:lnSpc>
                      </a:pPr>
                      <a:r>
                        <a:rPr sz="1500" b="1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Yes</a:t>
                      </a:r>
                      <a:endParaRPr sz="15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7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2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4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97790" algn="l" rtl="0" eaLnBrk="0">
                        <a:lnSpc>
                          <a:spcPct val="87000"/>
                        </a:lnSpc>
                        <a:spcBef>
                          <a:spcPts val="5"/>
                        </a:spcBef>
                      </a:pPr>
                      <a:r>
                        <a:rPr sz="15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ADT + Apalutami</a:t>
                      </a:r>
                      <a:r>
                        <a:rPr sz="1500" b="1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d</a:t>
                      </a:r>
                      <a:endParaRPr sz="15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26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8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97790" algn="l" rtl="0" eaLnBrk="0">
                        <a:lnSpc>
                          <a:spcPct val="82000"/>
                        </a:lnSpc>
                        <a:spcBef>
                          <a:spcPts val="5"/>
                        </a:spcBef>
                      </a:pPr>
                      <a:r>
                        <a:rPr sz="15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ADT</a:t>
                      </a:r>
                      <a:r>
                        <a:rPr sz="1500" b="1" kern="0" spc="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 +</a:t>
                      </a:r>
                      <a:r>
                        <a:rPr sz="1500" b="1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 </a:t>
                      </a:r>
                      <a:r>
                        <a:rPr sz="15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Docetaxel</a:t>
                      </a:r>
                      <a:r>
                        <a:rPr sz="15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 </a:t>
                      </a:r>
                      <a:r>
                        <a:rPr sz="1500" b="1" kern="0" spc="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+</a:t>
                      </a:r>
                      <a:endParaRPr sz="15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  <a:p>
                      <a:pPr marL="97790" algn="l" rtl="0" eaLnBrk="0">
                        <a:lnSpc>
                          <a:spcPct val="74000"/>
                        </a:lnSpc>
                        <a:spcBef>
                          <a:spcPts val="45"/>
                        </a:spcBef>
                      </a:pPr>
                      <a:r>
                        <a:rPr sz="1500" b="1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Abirateron/Por</a:t>
                      </a:r>
                      <a:endParaRPr sz="15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  <a:p>
                      <a:pPr marL="109855" algn="l" rtl="0" eaLnBrk="0">
                        <a:lnSpc>
                          <a:spcPct val="81000"/>
                        </a:lnSpc>
                        <a:spcBef>
                          <a:spcPts val="10"/>
                        </a:spcBef>
                      </a:pPr>
                      <a:r>
                        <a:rPr sz="1500" b="1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Darolutamide</a:t>
                      </a:r>
                      <a:endParaRPr sz="15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38000"/>
                        </a:lnSpc>
                      </a:pPr>
                      <a:endParaRPr sz="10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607695" indent="-318770" algn="ctr" rtl="0" eaLnBrk="0">
                        <a:lnSpc>
                          <a:spcPct val="90000"/>
                        </a:lnSpc>
                      </a:pPr>
                      <a:r>
                        <a:rPr sz="1500" b="1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For patients f</a:t>
                      </a:r>
                      <a:r>
                        <a:rPr sz="1500" b="1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it</a:t>
                      </a:r>
                      <a:r>
                        <a:rPr sz="1500" b="1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 </a:t>
                      </a:r>
                      <a:r>
                        <a:rPr sz="1500" b="1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for</a:t>
                      </a:r>
                      <a:r>
                        <a:rPr sz="15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       </a:t>
                      </a:r>
                      <a:r>
                        <a:rPr sz="1500" b="1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docetaxel</a:t>
                      </a:r>
                      <a:endParaRPr sz="15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D7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7000"/>
                        </a:lnSpc>
                      </a:pPr>
                      <a:endParaRPr sz="10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998220" indent="-763905" algn="l" rtl="0" eaLnBrk="0">
                        <a:lnSpc>
                          <a:spcPct val="90000"/>
                        </a:lnSpc>
                      </a:pP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Triplet therapy for se</a:t>
                      </a:r>
                      <a:r>
                        <a:rPr sz="15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lected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      </a:t>
                      </a: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cases</a:t>
                      </a:r>
                      <a:endParaRPr sz="15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BF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8000"/>
                        </a:lnSpc>
                      </a:pPr>
                      <a:endParaRPr sz="10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606425" indent="-276225" algn="l" rtl="0" eaLnBrk="0">
                        <a:lnSpc>
                          <a:spcPct val="104000"/>
                        </a:lnSpc>
                      </a:pP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Triplet therapy </a:t>
                      </a:r>
                      <a:r>
                        <a:rPr sz="15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for very</a:t>
                      </a:r>
                      <a:r>
                        <a:rPr sz="15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         </a:t>
                      </a: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selected cases</a:t>
                      </a:r>
                      <a:endParaRPr sz="15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9000"/>
                        </a:lnSpc>
                      </a:pPr>
                      <a:endParaRPr sz="10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1133475" algn="l" rtl="0" eaLnBrk="0">
                        <a:lnSpc>
                          <a:spcPct val="83000"/>
                        </a:lnSpc>
                        <a:spcBef>
                          <a:spcPts val="0"/>
                        </a:spcBef>
                      </a:pPr>
                      <a:r>
                        <a:rPr sz="15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No</a:t>
                      </a:r>
                      <a:endParaRPr sz="15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502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3000"/>
                        </a:lnSpc>
                      </a:pPr>
                      <a:endParaRPr sz="10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100330" indent="635" algn="l" rtl="0" eaLnBrk="0">
                        <a:lnSpc>
                          <a:spcPct val="90000"/>
                        </a:lnSpc>
                      </a:pPr>
                      <a:r>
                        <a:rPr sz="1500" b="1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Treatment of the primary</a:t>
                      </a:r>
                      <a:r>
                        <a:rPr sz="15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 </a:t>
                      </a:r>
                      <a:r>
                        <a:rPr sz="1500" b="1" kern="0" spc="40" dirty="0" err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tumour</a:t>
                      </a:r>
                      <a:endParaRPr sz="15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06000"/>
                        </a:lnSpc>
                      </a:pPr>
                      <a:endParaRPr sz="9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algn="ctr" rtl="0" eaLnBrk="0">
                        <a:lnSpc>
                          <a:spcPct val="8000"/>
                        </a:lnSpc>
                      </a:pPr>
                      <a:endParaRPr sz="1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186055" algn="ctr" rtl="0" eaLnBrk="0">
                        <a:lnSpc>
                          <a:spcPct val="80000"/>
                        </a:lnSpc>
                      </a:pP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Selected patients wi</a:t>
                      </a:r>
                      <a:r>
                        <a:rPr sz="15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th</a:t>
                      </a:r>
                      <a:r>
                        <a:rPr lang="en-US" sz="1500" kern="1200" spc="0" baseline="0" dirty="0">
                          <a:solidFill>
                            <a:schemeClr val="tx1"/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 </a:t>
                      </a: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the aim t</a:t>
                      </a:r>
                      <a:r>
                        <a:rPr sz="15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o</a:t>
                      </a:r>
                      <a:r>
                        <a:rPr sz="15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 </a:t>
                      </a:r>
                      <a:r>
                        <a:rPr sz="15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prevent</a:t>
                      </a: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 </a:t>
                      </a:r>
                      <a:r>
                        <a:rPr sz="15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local</a:t>
                      </a:r>
                      <a:r>
                        <a:rPr lang="en-US" sz="1500" kern="1200" spc="0" baseline="0" dirty="0">
                          <a:solidFill>
                            <a:schemeClr val="tx1"/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 </a:t>
                      </a:r>
                      <a:r>
                        <a:rPr lang="en-US" sz="1500" kern="0" spc="30" baseline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c</a:t>
                      </a: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omplications</a:t>
                      </a:r>
                      <a:endParaRPr sz="15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F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878840" algn="l" rtl="0" eaLnBrk="0">
                        <a:lnSpc>
                          <a:spcPct val="86000"/>
                        </a:lnSpc>
                        <a:spcBef>
                          <a:spcPts val="0"/>
                        </a:spcBef>
                      </a:pPr>
                      <a:r>
                        <a:rPr sz="15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Yes</a:t>
                      </a:r>
                      <a:r>
                        <a:rPr sz="1500" b="1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 </a:t>
                      </a:r>
                      <a:r>
                        <a:rPr sz="1500" b="1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(</a:t>
                      </a:r>
                      <a:r>
                        <a:rPr sz="15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RT</a:t>
                      </a:r>
                      <a:r>
                        <a:rPr sz="1500" b="1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)</a:t>
                      </a:r>
                      <a:endParaRPr sz="15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D7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1115695" algn="l" rtl="0" eaLnBrk="0">
                        <a:lnSpc>
                          <a:spcPct val="86000"/>
                        </a:lnSpc>
                        <a:spcBef>
                          <a:spcPts val="0"/>
                        </a:spcBef>
                      </a:pP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Only</a:t>
                      </a:r>
                      <a:r>
                        <a:rPr sz="15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 </a:t>
                      </a: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in case of local</a:t>
                      </a: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 </a:t>
                      </a: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compl</a:t>
                      </a:r>
                      <a:r>
                        <a:rPr sz="15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ications</a:t>
                      </a:r>
                      <a:endParaRPr sz="15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6865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9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109220" algn="l" rtl="0" eaLnBrk="0">
                        <a:lnSpc>
                          <a:spcPct val="86000"/>
                        </a:lnSpc>
                        <a:spcBef>
                          <a:spcPts val="0"/>
                        </a:spcBef>
                      </a:pPr>
                      <a:r>
                        <a:rPr sz="1500" b="1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Metastases directed</a:t>
                      </a:r>
                      <a:endParaRPr sz="15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  <a:p>
                      <a:pPr marL="100330" algn="l" rtl="0" eaLnBrk="0">
                        <a:lnSpc>
                          <a:spcPct val="76000"/>
                        </a:lnSpc>
                        <a:spcBef>
                          <a:spcPts val="15"/>
                        </a:spcBef>
                      </a:pPr>
                      <a:r>
                        <a:rPr sz="1500" b="1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therapy</a:t>
                      </a:r>
                      <a:endParaRPr sz="15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02000"/>
                        </a:lnSpc>
                      </a:pPr>
                      <a:endParaRPr sz="9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algn="ctr" rtl="0" eaLnBrk="0">
                        <a:lnSpc>
                          <a:spcPct val="7000"/>
                        </a:lnSpc>
                      </a:pPr>
                      <a:endParaRPr sz="1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486410" indent="-236855" algn="ctr" rtl="0" eaLnBrk="0">
                        <a:lnSpc>
                          <a:spcPct val="82000"/>
                        </a:lnSpc>
                      </a:pPr>
                      <a:r>
                        <a:rPr sz="15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Only</a:t>
                      </a:r>
                      <a:r>
                        <a:rPr sz="15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 </a:t>
                      </a:r>
                      <a:r>
                        <a:rPr sz="15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in case</a:t>
                      </a: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 </a:t>
                      </a:r>
                      <a:r>
                        <a:rPr sz="15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of</a:t>
                      </a:r>
                      <a:r>
                        <a:rPr sz="15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 </a:t>
                      </a:r>
                      <a:r>
                        <a:rPr sz="15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local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      </a:t>
                      </a: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complications</a:t>
                      </a:r>
                      <a:endParaRPr sz="15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9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812165" indent="-554990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Selected cases, ideally</a:t>
                      </a:r>
                      <a:r>
                        <a:rPr sz="15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 </a:t>
                      </a: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o</a:t>
                      </a:r>
                      <a:r>
                        <a:rPr sz="15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n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 </a:t>
                      </a:r>
                      <a:r>
                        <a:rPr sz="15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clinical trial</a:t>
                      </a:r>
                      <a:endParaRPr sz="15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9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654050" indent="-236855" algn="l" rtl="0" eaLnBrk="0">
                        <a:lnSpc>
                          <a:spcPct val="82000"/>
                        </a:lnSpc>
                      </a:pPr>
                      <a:r>
                        <a:rPr sz="15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Only</a:t>
                      </a:r>
                      <a:r>
                        <a:rPr sz="15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 </a:t>
                      </a:r>
                      <a:r>
                        <a:rPr sz="15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in case</a:t>
                      </a: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 </a:t>
                      </a:r>
                      <a:r>
                        <a:rPr sz="15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of</a:t>
                      </a:r>
                      <a:r>
                        <a:rPr sz="15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 </a:t>
                      </a:r>
                      <a:r>
                        <a:rPr sz="15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local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          </a:t>
                      </a: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complications</a:t>
                      </a:r>
                      <a:endParaRPr sz="15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9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828675" indent="-555625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Selected cases, ideally</a:t>
                      </a:r>
                      <a:r>
                        <a:rPr sz="15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 </a:t>
                      </a: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o</a:t>
                      </a:r>
                      <a:r>
                        <a:rPr sz="15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n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       </a:t>
                      </a:r>
                      <a:r>
                        <a:rPr sz="15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clinical trial</a:t>
                      </a:r>
                      <a:endParaRPr sz="15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76" name="textbox 476"/>
          <p:cNvSpPr/>
          <p:nvPr/>
        </p:nvSpPr>
        <p:spPr>
          <a:xfrm>
            <a:off x="3244254" y="-259702"/>
            <a:ext cx="6922134" cy="48958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0" marR="0" lvl="0" indent="0" algn="l" defTabSz="914400" rtl="0" eaLnBrk="0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charset="0"/>
              <a:ea typeface="Arial" panose="020B0604020202020204"/>
              <a:cs typeface="Calibri" panose="020F0502020204030204" charset="0"/>
            </a:endParaRPr>
          </a:p>
          <a:p>
            <a:pPr marL="12700" marR="0" lvl="0" indent="0" algn="l" defTabSz="914400" rtl="0" eaLnBrk="0" fontAlgn="auto" latinLnBrk="0" hangingPunct="1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0" cap="none" spc="0" normalizeH="0" baseline="0" noProof="0" dirty="0">
                <a:ln>
                  <a:noFill/>
                </a:ln>
                <a:solidFill>
                  <a:srgbClr val="FF0000">
                    <a:alpha val="100000"/>
                  </a:srgbClr>
                </a:solidFill>
                <a:effectLst/>
                <a:uLnTx/>
                <a:uFillTx/>
                <a:latin typeface="Calibri" panose="020F0502020204030204" charset="0"/>
                <a:ea typeface="Arial" panose="020B0604020202020204"/>
                <a:cs typeface="Calibri" panose="020F0502020204030204" charset="0"/>
              </a:rPr>
              <a:t>mHSPC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>
                    <a:alpha val="100000"/>
                  </a:srgbClr>
                </a:solidFill>
                <a:effectLst/>
                <a:uLnTx/>
                <a:uFillTx/>
                <a:latin typeface="Calibri" panose="020F0502020204030204" charset="0"/>
                <a:ea typeface="Arial" panose="020B0604020202020204"/>
                <a:cs typeface="Calibri" panose="020F0502020204030204" charset="0"/>
              </a:rPr>
              <a:t>: lựa chọn điều trị 2024 ?</a:t>
            </a:r>
            <a:r>
              <a:rPr kumimoji="0" sz="3600" b="1" i="0" u="none" strike="noStrike" kern="0" cap="none" spc="0" normalizeH="0" baseline="0" noProof="0" dirty="0">
                <a:ln>
                  <a:noFill/>
                </a:ln>
                <a:solidFill>
                  <a:srgbClr val="FF0000">
                    <a:alpha val="100000"/>
                  </a:srgbClr>
                </a:solidFill>
                <a:effectLst/>
                <a:uLnTx/>
                <a:uFillTx/>
                <a:latin typeface="Calibri" panose="020F0502020204030204" charset="0"/>
                <a:ea typeface="Arial" panose="020B0604020202020204"/>
                <a:cs typeface="Calibri" panose="020F0502020204030204" charset="0"/>
              </a:rPr>
              <a:t> </a:t>
            </a:r>
          </a:p>
        </p:txBody>
      </p:sp>
      <p:sp>
        <p:nvSpPr>
          <p:cNvPr id="478" name="textbox 478"/>
          <p:cNvSpPr/>
          <p:nvPr/>
        </p:nvSpPr>
        <p:spPr>
          <a:xfrm>
            <a:off x="3963670" y="6454775"/>
            <a:ext cx="7663180" cy="4032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0" marR="0" lvl="0" indent="0" algn="l" defTabSz="914400" rtl="0" eaLnBrk="0" fontAlgn="auto" latinLnBrk="0" hangingPunct="1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Arial" panose="020B0604020202020204"/>
              <a:cs typeface="Calibri" panose="020F0502020204030204" charset="0"/>
            </a:endParaRPr>
          </a:p>
          <a:p>
            <a:pPr marL="12700" marR="0" lvl="0" indent="3810" algn="l" defTabSz="914400" rtl="0" eaLnBrk="0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0" i="0" u="none" strike="noStrike" kern="0" cap="none" spc="2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Calibri" panose="020F0502020204030204" charset="0"/>
                <a:ea typeface="Arial Narrow" panose="020B0606020202030204"/>
                <a:cs typeface="Calibri" panose="020F0502020204030204" charset="0"/>
              </a:rPr>
              <a:t>* 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Calibri" panose="020F0502020204030204" charset="0"/>
                <a:ea typeface="Arial Narrow" panose="020B0606020202030204"/>
                <a:cs typeface="Calibri" panose="020F0502020204030204" charset="0"/>
              </a:rPr>
              <a:t>Volume</a:t>
            </a:r>
            <a:r>
              <a:rPr kumimoji="0" sz="1300" b="0" i="0" u="none" strike="noStrike" kern="0" cap="none" spc="2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Calibri" panose="020F0502020204030204" charset="0"/>
                <a:ea typeface="Arial Narrow" panose="020B0606020202030204"/>
                <a:cs typeface="Calibri" panose="020F0502020204030204" charset="0"/>
              </a:rPr>
              <a:t> 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Calibri" panose="020F0502020204030204" charset="0"/>
                <a:ea typeface="Arial Narrow" panose="020B0606020202030204"/>
                <a:cs typeface="Calibri" panose="020F0502020204030204" charset="0"/>
              </a:rPr>
              <a:t>and</a:t>
            </a:r>
            <a:r>
              <a:rPr kumimoji="0" sz="1300" b="0" i="0" u="none" strike="noStrike" kern="0" cap="none" spc="2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Calibri" panose="020F0502020204030204" charset="0"/>
                <a:ea typeface="Arial Narrow" panose="020B0606020202030204"/>
                <a:cs typeface="Calibri" panose="020F0502020204030204" charset="0"/>
              </a:rPr>
              <a:t>/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Calibri" panose="020F0502020204030204" charset="0"/>
                <a:ea typeface="Arial Narrow" panose="020B0606020202030204"/>
                <a:cs typeface="Calibri" panose="020F0502020204030204" charset="0"/>
              </a:rPr>
              <a:t>or</a:t>
            </a:r>
            <a:r>
              <a:rPr kumimoji="0" sz="1300" b="0" i="0" u="none" strike="noStrike" kern="0" cap="none" spc="2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Calibri" panose="020F0502020204030204" charset="0"/>
                <a:ea typeface="Arial Narrow" panose="020B0606020202030204"/>
                <a:cs typeface="Calibri" panose="020F0502020204030204" charset="0"/>
              </a:rPr>
              <a:t> 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Calibri" panose="020F0502020204030204" charset="0"/>
                <a:ea typeface="Arial Narrow" panose="020B0606020202030204"/>
                <a:cs typeface="Calibri" panose="020F0502020204030204" charset="0"/>
              </a:rPr>
              <a:t>risk</a:t>
            </a:r>
            <a:r>
              <a:rPr kumimoji="0" sz="1300" b="0" i="0" u="none" strike="noStrike" kern="0" cap="none" spc="2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Calibri" panose="020F0502020204030204" charset="0"/>
                <a:ea typeface="Arial Narrow" panose="020B0606020202030204"/>
                <a:cs typeface="Calibri" panose="020F0502020204030204" charset="0"/>
              </a:rPr>
              <a:t> (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Calibri" panose="020F0502020204030204" charset="0"/>
                <a:ea typeface="Arial Narrow" panose="020B0606020202030204"/>
                <a:cs typeface="Calibri" panose="020F0502020204030204" charset="0"/>
              </a:rPr>
              <a:t>CHAARTED</a:t>
            </a:r>
            <a:r>
              <a:rPr kumimoji="0" sz="1300" b="0" i="0" u="none" strike="noStrike" kern="0" cap="none" spc="2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Calibri" panose="020F0502020204030204" charset="0"/>
                <a:ea typeface="Arial Narrow" panose="020B0606020202030204"/>
                <a:cs typeface="Calibri" panose="020F0502020204030204" charset="0"/>
              </a:rPr>
              <a:t> 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Calibri" panose="020F0502020204030204" charset="0"/>
                <a:ea typeface="Arial Narrow" panose="020B0606020202030204"/>
                <a:cs typeface="Calibri" panose="020F0502020204030204" charset="0"/>
              </a:rPr>
              <a:t>and</a:t>
            </a:r>
            <a:r>
              <a:rPr kumimoji="0" sz="1300" b="0" i="0" u="none" strike="noStrike" kern="0" cap="none" spc="16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Calibri" panose="020F0502020204030204" charset="0"/>
                <a:ea typeface="Arial Narrow" panose="020B0606020202030204"/>
                <a:cs typeface="Calibri" panose="020F0502020204030204" charset="0"/>
              </a:rPr>
              <a:t> 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Calibri" panose="020F0502020204030204" charset="0"/>
                <a:ea typeface="Arial Narrow" panose="020B0606020202030204"/>
                <a:cs typeface="Calibri" panose="020F0502020204030204" charset="0"/>
              </a:rPr>
              <a:t>LATITUDE</a:t>
            </a:r>
            <a:r>
              <a:rPr kumimoji="0" sz="1300" b="0" i="0" u="none" strike="noStrike" kern="0" cap="none" spc="2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Calibri" panose="020F0502020204030204" charset="0"/>
                <a:ea typeface="Arial Narrow" panose="020B0606020202030204"/>
                <a:cs typeface="Calibri" panose="020F0502020204030204" charset="0"/>
              </a:rPr>
              <a:t> 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Calibri" panose="020F0502020204030204" charset="0"/>
                <a:ea typeface="Arial Narrow" panose="020B0606020202030204"/>
                <a:cs typeface="Calibri" panose="020F0502020204030204" charset="0"/>
              </a:rPr>
              <a:t>definitions  APCCC</a:t>
            </a:r>
            <a:r>
              <a:rPr kumimoji="0" sz="1300" b="0" i="0" u="none" strike="noStrike" kern="0" cap="none" spc="1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Calibri" panose="020F0502020204030204" charset="0"/>
                <a:ea typeface="Arial Narrow" panose="020B0606020202030204"/>
                <a:cs typeface="Calibri" panose="020F0502020204030204" charset="0"/>
              </a:rPr>
              <a:t> 2022</a:t>
            </a:r>
            <a:r>
              <a:rPr kumimoji="0" sz="1300" b="0" i="0" u="none" strike="noStrike" kern="0" cap="none" spc="13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Calibri" panose="020F0502020204030204" charset="0"/>
                <a:ea typeface="Arial Narrow" panose="020B0606020202030204"/>
                <a:cs typeface="Calibri" panose="020F0502020204030204" charset="0"/>
              </a:rPr>
              <a:t> 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Calibri" panose="020F0502020204030204" charset="0"/>
                <a:ea typeface="Arial Narrow" panose="020B0606020202030204"/>
                <a:cs typeface="Calibri" panose="020F0502020204030204" charset="0"/>
              </a:rPr>
              <a:t>Eur</a:t>
            </a:r>
            <a:r>
              <a:rPr kumimoji="0" sz="1300" b="0" i="0" u="none" strike="noStrike" kern="0" cap="none" spc="1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Calibri" panose="020F0502020204030204" charset="0"/>
                <a:ea typeface="Arial Narrow" panose="020B0606020202030204"/>
                <a:cs typeface="Calibri" panose="020F0502020204030204" charset="0"/>
              </a:rPr>
              <a:t> 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Calibri" panose="020F0502020204030204" charset="0"/>
                <a:ea typeface="Arial Narrow" panose="020B0606020202030204"/>
                <a:cs typeface="Calibri" panose="020F0502020204030204" charset="0"/>
              </a:rPr>
              <a:t>J</a:t>
            </a:r>
            <a:r>
              <a:rPr kumimoji="0" sz="1300" b="0" i="0" u="none" strike="noStrike" kern="0" cap="none" spc="1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Calibri" panose="020F0502020204030204" charset="0"/>
                <a:ea typeface="Arial Narrow" panose="020B0606020202030204"/>
                <a:cs typeface="Calibri" panose="020F0502020204030204" charset="0"/>
              </a:rPr>
              <a:t> 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Calibri" panose="020F0502020204030204" charset="0"/>
                <a:ea typeface="Arial Narrow" panose="020B0606020202030204"/>
                <a:cs typeface="Calibri" panose="020F0502020204030204" charset="0"/>
              </a:rPr>
              <a:t>Cancer</a:t>
            </a:r>
            <a:r>
              <a:rPr kumimoji="0" sz="1300" b="0" i="0" u="none" strike="noStrike" kern="0" cap="none" spc="1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Calibri" panose="020F0502020204030204" charset="0"/>
                <a:ea typeface="Arial Narrow" panose="020B0606020202030204"/>
                <a:cs typeface="Calibri" panose="020F0502020204030204" charset="0"/>
              </a:rPr>
              <a:t>. 2023</a:t>
            </a:r>
            <a:r>
              <a:rPr kumimoji="0" sz="1300" b="0" i="0" u="none" strike="noStrike" kern="0" cap="none" spc="8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Calibri" panose="020F0502020204030204" charset="0"/>
                <a:ea typeface="Arial Narrow" panose="020B0606020202030204"/>
                <a:cs typeface="Calibri" panose="020F0502020204030204" charset="0"/>
              </a:rPr>
              <a:t> 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Calibri" panose="020F0502020204030204" charset="0"/>
                <a:ea typeface="Arial Narrow" panose="020B0606020202030204"/>
                <a:cs typeface="Calibri" panose="020F0502020204030204" charset="0"/>
              </a:rPr>
              <a:t>Mar</a:t>
            </a:r>
            <a:r>
              <a:rPr kumimoji="0" sz="1300" b="0" i="0" u="none" strike="noStrike" kern="0" cap="none" spc="1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Calibri" panose="020F0502020204030204" charset="0"/>
                <a:ea typeface="Arial Narrow" panose="020B0606020202030204"/>
                <a:cs typeface="Calibri" panose="020F0502020204030204" charset="0"/>
              </a:rPr>
              <a:t> 3;185:178-215</a:t>
            </a: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Arial Narrow" panose="020B0606020202030204"/>
              <a:cs typeface="Calibri" panose="020F0502020204030204" charset="0"/>
            </a:endParaRPr>
          </a:p>
        </p:txBody>
      </p:sp>
      <p:sp>
        <p:nvSpPr>
          <p:cNvPr id="5" name="Rectangles 3"/>
          <p:cNvSpPr/>
          <p:nvPr>
            <p:custDataLst>
              <p:tags r:id="rId1"/>
            </p:custDataLst>
          </p:nvPr>
        </p:nvSpPr>
        <p:spPr>
          <a:xfrm>
            <a:off x="2725078" y="970671"/>
            <a:ext cx="2222695" cy="4951827"/>
          </a:xfrm>
          <a:prstGeom prst="rect">
            <a:avLst/>
          </a:prstGeom>
          <a:noFill/>
          <a:ln w="34925" cmpd="sng">
            <a:solidFill>
              <a:srgbClr val="FF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Rectangles 3"/>
          <p:cNvSpPr/>
          <p:nvPr>
            <p:custDataLst>
              <p:tags r:id="rId2"/>
            </p:custDataLst>
          </p:nvPr>
        </p:nvSpPr>
        <p:spPr>
          <a:xfrm>
            <a:off x="484261" y="2405270"/>
            <a:ext cx="4481634" cy="1941647"/>
          </a:xfrm>
          <a:prstGeom prst="rect">
            <a:avLst/>
          </a:prstGeom>
          <a:noFill/>
          <a:ln w="34925" cmpd="sng">
            <a:solidFill>
              <a:srgbClr val="FF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7" name="Rectangles 3"/>
          <p:cNvSpPr/>
          <p:nvPr>
            <p:custDataLst>
              <p:tags r:id="rId3"/>
            </p:custDataLst>
          </p:nvPr>
        </p:nvSpPr>
        <p:spPr>
          <a:xfrm>
            <a:off x="4929651" y="970671"/>
            <a:ext cx="2258939" cy="4951827"/>
          </a:xfrm>
          <a:prstGeom prst="rect">
            <a:avLst/>
          </a:prstGeom>
          <a:noFill/>
          <a:ln w="34925" cmpd="sng">
            <a:solidFill>
              <a:srgbClr val="FF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Rectangles 3"/>
          <p:cNvSpPr/>
          <p:nvPr>
            <p:custDataLst>
              <p:tags r:id="rId4"/>
            </p:custDataLst>
          </p:nvPr>
        </p:nvSpPr>
        <p:spPr>
          <a:xfrm>
            <a:off x="7134224" y="970671"/>
            <a:ext cx="2258939" cy="4951827"/>
          </a:xfrm>
          <a:prstGeom prst="rect">
            <a:avLst/>
          </a:prstGeom>
          <a:noFill/>
          <a:ln w="34925" cmpd="sng">
            <a:solidFill>
              <a:srgbClr val="FF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Rectangles 3"/>
          <p:cNvSpPr/>
          <p:nvPr>
            <p:custDataLst>
              <p:tags r:id="rId5"/>
            </p:custDataLst>
          </p:nvPr>
        </p:nvSpPr>
        <p:spPr>
          <a:xfrm>
            <a:off x="9534781" y="900179"/>
            <a:ext cx="2312662" cy="4951827"/>
          </a:xfrm>
          <a:prstGeom prst="rect">
            <a:avLst/>
          </a:prstGeom>
          <a:noFill/>
          <a:ln w="34925" cmpd="sng">
            <a:solidFill>
              <a:srgbClr val="FF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 26"/>
          <p:cNvGraphicFramePr>
            <a:graphicFrameLocks noGrp="1"/>
          </p:cNvGraphicFramePr>
          <p:nvPr/>
        </p:nvGraphicFramePr>
        <p:xfrm>
          <a:off x="7670101" y="4407217"/>
          <a:ext cx="4451350" cy="1436370"/>
        </p:xfrm>
        <a:graphic>
          <a:graphicData uri="http://schemas.openxmlformats.org/drawingml/2006/table">
            <a:tbl>
              <a:tblPr/>
              <a:tblGrid>
                <a:gridCol w="4451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217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7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127000" algn="l" rtl="0" eaLnBrk="0">
                        <a:lnSpc>
                          <a:spcPct val="88000"/>
                        </a:lnSpc>
                        <a:spcBef>
                          <a:spcPts val="5"/>
                        </a:spcBef>
                      </a:pPr>
                      <a:r>
                        <a:rPr sz="13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Abiraterone</a:t>
                      </a:r>
                      <a:r>
                        <a:rPr sz="13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/P, </a:t>
                      </a:r>
                      <a:r>
                        <a:rPr sz="13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Cabazitaxel</a:t>
                      </a:r>
                      <a:r>
                        <a:rPr sz="13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, </a:t>
                      </a:r>
                      <a:r>
                        <a:rPr sz="13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Docetaxel</a:t>
                      </a:r>
                      <a:r>
                        <a:rPr sz="13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,</a:t>
                      </a:r>
                      <a:r>
                        <a:rPr sz="13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 </a:t>
                      </a:r>
                      <a:r>
                        <a:rPr sz="13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Enzalutamide</a:t>
                      </a:r>
                      <a:r>
                        <a:rPr sz="13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, </a:t>
                      </a:r>
                      <a:r>
                        <a:rPr sz="13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Radium</a:t>
                      </a:r>
                      <a:r>
                        <a:rPr sz="13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-223,</a:t>
                      </a:r>
                      <a:endParaRPr sz="13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  <a:p>
                      <a:pPr marL="137160" algn="l" rtl="0" eaLnBrk="0">
                        <a:lnSpc>
                          <a:spcPct val="86000"/>
                        </a:lnSpc>
                        <a:spcBef>
                          <a:spcPts val="160"/>
                        </a:spcBef>
                      </a:pPr>
                      <a:r>
                        <a:rPr sz="1300" kern="0" spc="0" baseline="240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177</a:t>
                      </a:r>
                      <a:r>
                        <a:rPr sz="800" kern="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 </a:t>
                      </a:r>
                      <a:r>
                        <a:rPr sz="13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Lu-PSMA</a:t>
                      </a:r>
                      <a:endParaRPr sz="13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  <a:p>
                      <a:pPr marL="140335" algn="l" rtl="0" eaLnBrk="0">
                        <a:lnSpc>
                          <a:spcPct val="80000"/>
                        </a:lnSpc>
                        <a:spcBef>
                          <a:spcPts val="315"/>
                        </a:spcBef>
                      </a:pPr>
                      <a:r>
                        <a:rPr sz="13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Inpatients with </a:t>
                      </a:r>
                      <a:r>
                        <a:rPr sz="13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HRD alterations: Olaparib, Rucaparib</a:t>
                      </a:r>
                      <a:endParaRPr sz="13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  <a:p>
                      <a:pPr marL="133350" algn="l" rtl="0" eaLnBrk="0">
                        <a:lnSpc>
                          <a:spcPts val="1595"/>
                        </a:lnSpc>
                      </a:pPr>
                      <a:r>
                        <a:rPr sz="13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Combination</a:t>
                      </a:r>
                      <a:r>
                        <a:rPr sz="13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 </a:t>
                      </a:r>
                      <a:r>
                        <a:rPr sz="13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of</a:t>
                      </a:r>
                      <a:r>
                        <a:rPr sz="13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 </a:t>
                      </a:r>
                      <a:r>
                        <a:rPr sz="13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ARPI</a:t>
                      </a:r>
                      <a:r>
                        <a:rPr sz="13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 </a:t>
                      </a:r>
                      <a:r>
                        <a:rPr sz="13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plus</a:t>
                      </a:r>
                      <a:r>
                        <a:rPr sz="13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 </a:t>
                      </a:r>
                      <a:r>
                        <a:rPr sz="13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PARPi</a:t>
                      </a:r>
                      <a:endParaRPr sz="13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  <a:p>
                      <a:pPr marL="140335" algn="l" rtl="0" eaLnBrk="0">
                        <a:lnSpc>
                          <a:spcPct val="83000"/>
                        </a:lnSpc>
                        <a:spcBef>
                          <a:spcPts val="350"/>
                        </a:spcBef>
                      </a:pPr>
                      <a:r>
                        <a:rPr sz="13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Inpatients</a:t>
                      </a:r>
                      <a:r>
                        <a:rPr sz="13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 </a:t>
                      </a:r>
                      <a:r>
                        <a:rPr sz="13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with</a:t>
                      </a:r>
                      <a:r>
                        <a:rPr sz="13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 </a:t>
                      </a:r>
                      <a:r>
                        <a:rPr sz="13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dMMR</a:t>
                      </a:r>
                      <a:r>
                        <a:rPr sz="13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/</a:t>
                      </a:r>
                      <a:r>
                        <a:rPr sz="13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MSI</a:t>
                      </a:r>
                      <a:r>
                        <a:rPr sz="13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-</a:t>
                      </a:r>
                      <a:r>
                        <a:rPr sz="13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high</a:t>
                      </a:r>
                      <a:r>
                        <a:rPr sz="13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 </a:t>
                      </a:r>
                      <a:r>
                        <a:rPr sz="13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or</a:t>
                      </a:r>
                      <a:r>
                        <a:rPr sz="13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 </a:t>
                      </a:r>
                      <a:r>
                        <a:rPr sz="13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TMB</a:t>
                      </a:r>
                      <a:r>
                        <a:rPr sz="13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 </a:t>
                      </a:r>
                      <a:r>
                        <a:rPr sz="13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high</a:t>
                      </a:r>
                      <a:r>
                        <a:rPr sz="13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: </a:t>
                      </a:r>
                      <a:r>
                        <a:rPr sz="13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Checkpoint</a:t>
                      </a:r>
                      <a:r>
                        <a:rPr sz="13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 </a:t>
                      </a:r>
                      <a:r>
                        <a:rPr sz="13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inhibition</a:t>
                      </a:r>
                      <a:endParaRPr sz="13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C6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0" name="table 30"/>
          <p:cNvGraphicFramePr>
            <a:graphicFrameLocks noGrp="1"/>
          </p:cNvGraphicFramePr>
          <p:nvPr/>
        </p:nvGraphicFramePr>
        <p:xfrm>
          <a:off x="4920741" y="2342134"/>
          <a:ext cx="975359" cy="296545"/>
        </p:xfrm>
        <a:graphic>
          <a:graphicData uri="http://schemas.openxmlformats.org/drawingml/2006/table">
            <a:tbl>
              <a:tblPr/>
              <a:tblGrid>
                <a:gridCol w="9753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65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6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219075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3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nmHSPC</a:t>
                      </a:r>
                      <a:endParaRPr sz="13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2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890259" y="2525395"/>
            <a:ext cx="1604264" cy="113870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5952864" y="2599798"/>
            <a:ext cx="2218169" cy="1291265"/>
          </a:xfrm>
          <a:prstGeom prst="rect">
            <a:avLst/>
          </a:prstGeom>
        </p:spPr>
      </p:pic>
      <p:graphicFrame>
        <p:nvGraphicFramePr>
          <p:cNvPr id="36" name="table 36"/>
          <p:cNvGraphicFramePr>
            <a:graphicFrameLocks noGrp="1"/>
          </p:cNvGraphicFramePr>
          <p:nvPr/>
        </p:nvGraphicFramePr>
        <p:xfrm>
          <a:off x="7639557" y="2340610"/>
          <a:ext cx="1358265" cy="298450"/>
        </p:xfrm>
        <a:graphic>
          <a:graphicData uri="http://schemas.openxmlformats.org/drawingml/2006/table">
            <a:tbl>
              <a:tblPr/>
              <a:tblGrid>
                <a:gridCol w="1358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84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6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407035" algn="l" rtl="0" eaLnBrk="0">
                        <a:lnSpc>
                          <a:spcPct val="82000"/>
                        </a:lnSpc>
                        <a:spcBef>
                          <a:spcPts val="5"/>
                        </a:spcBef>
                      </a:pPr>
                      <a:r>
                        <a:rPr sz="13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nmCRPC</a:t>
                      </a:r>
                      <a:endParaRPr sz="13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0" name="table 40"/>
          <p:cNvGraphicFramePr>
            <a:graphicFrameLocks noGrp="1"/>
          </p:cNvGraphicFramePr>
          <p:nvPr/>
        </p:nvGraphicFramePr>
        <p:xfrm>
          <a:off x="3741165" y="3890518"/>
          <a:ext cx="2162809" cy="296545"/>
        </p:xfrm>
        <a:graphic>
          <a:graphicData uri="http://schemas.openxmlformats.org/drawingml/2006/table">
            <a:tbl>
              <a:tblPr/>
              <a:tblGrid>
                <a:gridCol w="2162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65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6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834390" algn="l" rtl="0" eaLnBrk="0">
                        <a:lnSpc>
                          <a:spcPct val="82000"/>
                        </a:lnSpc>
                        <a:spcBef>
                          <a:spcPts val="5"/>
                        </a:spcBef>
                      </a:pPr>
                      <a:r>
                        <a:rPr sz="13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mHSPC</a:t>
                      </a:r>
                      <a:endParaRPr sz="13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2" name="pictur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5897879" y="3988434"/>
            <a:ext cx="2269489" cy="113870"/>
          </a:xfrm>
          <a:prstGeom prst="rect">
            <a:avLst/>
          </a:prstGeom>
        </p:spPr>
      </p:pic>
      <p:graphicFrame>
        <p:nvGraphicFramePr>
          <p:cNvPr id="44" name="table 44"/>
          <p:cNvGraphicFramePr>
            <a:graphicFrameLocks noGrp="1"/>
          </p:cNvGraphicFramePr>
          <p:nvPr/>
        </p:nvGraphicFramePr>
        <p:xfrm>
          <a:off x="5943409" y="4093273"/>
          <a:ext cx="1545590" cy="1762760"/>
        </p:xfrm>
        <a:graphic>
          <a:graphicData uri="http://schemas.openxmlformats.org/drawingml/2006/table">
            <a:tbl>
              <a:tblPr/>
              <a:tblGrid>
                <a:gridCol w="1545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627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7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126365" algn="l" rtl="0" eaLnBrk="0">
                        <a:lnSpc>
                          <a:spcPct val="99000"/>
                        </a:lnSpc>
                      </a:pPr>
                      <a:r>
                        <a:rPr sz="13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ADT</a:t>
                      </a:r>
                      <a:r>
                        <a:rPr sz="1300" b="1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 +/-</a:t>
                      </a:r>
                      <a:endParaRPr sz="13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  <a:p>
                      <a:pPr marL="135890" algn="l" rtl="0" eaLnBrk="0">
                        <a:lnSpc>
                          <a:spcPct val="99000"/>
                        </a:lnSpc>
                        <a:spcBef>
                          <a:spcPts val="50"/>
                        </a:spcBef>
                      </a:pPr>
                      <a:r>
                        <a:rPr sz="13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•</a:t>
                      </a:r>
                      <a:r>
                        <a:rPr sz="13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   </a:t>
                      </a:r>
                      <a:r>
                        <a:rPr sz="13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Abiraterone</a:t>
                      </a:r>
                      <a:r>
                        <a:rPr sz="13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/P</a:t>
                      </a:r>
                      <a:endParaRPr sz="13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  <a:p>
                      <a:pPr marL="135890" algn="l" rtl="0" eaLnBrk="0">
                        <a:lnSpc>
                          <a:spcPct val="84000"/>
                        </a:lnSpc>
                        <a:spcBef>
                          <a:spcPts val="45"/>
                        </a:spcBef>
                      </a:pPr>
                      <a:r>
                        <a:rPr sz="13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•</a:t>
                      </a:r>
                      <a:r>
                        <a:rPr sz="13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   </a:t>
                      </a:r>
                      <a:r>
                        <a:rPr sz="13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Apalutamide</a:t>
                      </a:r>
                      <a:endParaRPr sz="13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  <a:p>
                      <a:pPr marL="135890" algn="l" rtl="0" eaLnBrk="0">
                        <a:lnSpc>
                          <a:spcPct val="99000"/>
                        </a:lnSpc>
                        <a:spcBef>
                          <a:spcPts val="295"/>
                        </a:spcBef>
                      </a:pPr>
                      <a:r>
                        <a:rPr sz="13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•</a:t>
                      </a:r>
                      <a:r>
                        <a:rPr sz="13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   </a:t>
                      </a:r>
                      <a:r>
                        <a:rPr sz="13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Docetaxel</a:t>
                      </a:r>
                      <a:endParaRPr sz="13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  <a:p>
                      <a:pPr marL="135890" algn="l" rtl="0" eaLnBrk="0">
                        <a:lnSpc>
                          <a:spcPct val="99000"/>
                        </a:lnSpc>
                        <a:spcBef>
                          <a:spcPts val="65"/>
                        </a:spcBef>
                      </a:pPr>
                      <a:r>
                        <a:rPr sz="13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•</a:t>
                      </a:r>
                      <a:r>
                        <a:rPr sz="13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   </a:t>
                      </a:r>
                      <a:r>
                        <a:rPr sz="13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Enzalutamide</a:t>
                      </a:r>
                      <a:endParaRPr sz="13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  <a:p>
                      <a:pPr marL="135890" algn="l" rtl="0" eaLnBrk="0">
                        <a:lnSpc>
                          <a:spcPct val="99000"/>
                        </a:lnSpc>
                        <a:spcBef>
                          <a:spcPts val="50"/>
                        </a:spcBef>
                      </a:pPr>
                      <a:r>
                        <a:rPr sz="13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•</a:t>
                      </a:r>
                      <a:r>
                        <a:rPr sz="13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   </a:t>
                      </a:r>
                      <a:r>
                        <a:rPr sz="13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Doce</a:t>
                      </a:r>
                      <a:r>
                        <a:rPr sz="13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 </a:t>
                      </a:r>
                      <a:r>
                        <a:rPr sz="13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+ Abi/P</a:t>
                      </a:r>
                      <a:endParaRPr sz="13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  <a:p>
                      <a:pPr marL="137160" indent="-1270" algn="l" rtl="0" eaLnBrk="0">
                        <a:lnSpc>
                          <a:spcPct val="101000"/>
                        </a:lnSpc>
                        <a:spcBef>
                          <a:spcPts val="55"/>
                        </a:spcBef>
                      </a:pPr>
                      <a:r>
                        <a:rPr sz="13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•    </a:t>
                      </a:r>
                      <a:r>
                        <a:rPr sz="13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Doce</a:t>
                      </a:r>
                      <a:r>
                        <a:rPr sz="13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 </a:t>
                      </a:r>
                      <a:r>
                        <a:rPr sz="13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+</a:t>
                      </a:r>
                      <a:r>
                        <a:rPr sz="13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 </a:t>
                      </a:r>
                      <a:r>
                        <a:rPr sz="13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Daro</a:t>
                      </a:r>
                      <a:r>
                        <a:rPr sz="13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            </a:t>
                      </a:r>
                      <a:r>
                        <a:rPr sz="13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RT low</a:t>
                      </a:r>
                      <a:r>
                        <a:rPr sz="13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 </a:t>
                      </a:r>
                      <a:r>
                        <a:rPr sz="13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burden</a:t>
                      </a:r>
                      <a:r>
                        <a:rPr sz="13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 </a:t>
                      </a:r>
                      <a:r>
                        <a:rPr sz="13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M1</a:t>
                      </a:r>
                      <a:endParaRPr sz="13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6" name="table 46"/>
          <p:cNvGraphicFramePr>
            <a:graphicFrameLocks noGrp="1"/>
          </p:cNvGraphicFramePr>
          <p:nvPr/>
        </p:nvGraphicFramePr>
        <p:xfrm>
          <a:off x="7639557" y="1322577"/>
          <a:ext cx="4483734" cy="502920"/>
        </p:xfrm>
        <a:graphic>
          <a:graphicData uri="http://schemas.openxmlformats.org/drawingml/2006/table">
            <a:tbl>
              <a:tblPr>
                <a:solidFill>
                  <a:srgbClr val="521B93"/>
                </a:solidFill>
              </a:tblPr>
              <a:tblGrid>
                <a:gridCol w="4483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6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1053465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300" b="1" kern="0" spc="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Castration-resistant Prostate cancer</a:t>
                      </a:r>
                      <a:endParaRPr sz="13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  <a:p>
                      <a:pPr marL="2051685" algn="l" rtl="0" eaLnBrk="0">
                        <a:lnSpc>
                          <a:spcPts val="1625"/>
                        </a:lnSpc>
                      </a:pPr>
                      <a:r>
                        <a:rPr sz="1300" b="1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CRPC</a:t>
                      </a:r>
                      <a:endParaRPr sz="13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1B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8" name="table 48"/>
          <p:cNvGraphicFramePr>
            <a:graphicFrameLocks noGrp="1"/>
          </p:cNvGraphicFramePr>
          <p:nvPr/>
        </p:nvGraphicFramePr>
        <p:xfrm>
          <a:off x="3546094" y="1322577"/>
          <a:ext cx="3870960" cy="502920"/>
        </p:xfrm>
        <a:graphic>
          <a:graphicData uri="http://schemas.openxmlformats.org/drawingml/2006/table">
            <a:tbl>
              <a:tblPr>
                <a:solidFill>
                  <a:srgbClr val="0432FF"/>
                </a:solidFill>
              </a:tblPr>
              <a:tblGrid>
                <a:gridCol w="3870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6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1751330" indent="-982345" algn="l" rtl="0" eaLnBrk="0">
                        <a:lnSpc>
                          <a:spcPct val="92000"/>
                        </a:lnSpc>
                        <a:spcBef>
                          <a:spcPts val="5"/>
                        </a:spcBef>
                      </a:pPr>
                      <a:r>
                        <a:rPr sz="1300" b="1" kern="0" spc="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Hormone-sensitive Prostate Cance</a:t>
                      </a:r>
                      <a:r>
                        <a:rPr sz="1300" b="1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r                     </a:t>
                      </a:r>
                      <a:r>
                        <a:rPr sz="13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 HSPC</a:t>
                      </a:r>
                      <a:endParaRPr sz="13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3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0" name="textbox 50"/>
          <p:cNvSpPr/>
          <p:nvPr/>
        </p:nvSpPr>
        <p:spPr>
          <a:xfrm>
            <a:off x="257657" y="5100382"/>
            <a:ext cx="2349500" cy="8324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0" marR="0" lvl="0" indent="0" algn="l" defTabSz="914400" rtl="0" eaLnBrk="0" fontAlgn="auto" latinLnBrk="0" hangingPunct="1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Arial" panose="020B0604020202020204"/>
              <a:cs typeface="Calibri" panose="020F0502020204030204" charset="0"/>
            </a:endParaRPr>
          </a:p>
          <a:p>
            <a:pPr marL="20955" marR="0" lvl="0" indent="0" algn="l" defTabSz="914400" rtl="0" eaLnBrk="0" fontAlgn="auto" latinLnBrk="0" hangingPunct="1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2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Calibri" panose="020F0502020204030204" charset="0"/>
                <a:ea typeface="Arial Narrow" panose="020B0606020202030204"/>
                <a:cs typeface="Calibri" panose="020F0502020204030204" charset="0"/>
              </a:rPr>
              <a:t>RP:</a:t>
            </a:r>
            <a:r>
              <a:rPr kumimoji="0" sz="1000" b="0" i="0" u="none" strike="noStrike" kern="0" cap="none" spc="7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Calibri" panose="020F0502020204030204" charset="0"/>
                <a:ea typeface="Arial Narrow" panose="020B0606020202030204"/>
                <a:cs typeface="Calibri" panose="020F0502020204030204" charset="0"/>
              </a:rPr>
              <a:t> </a:t>
            </a:r>
            <a:r>
              <a:rPr kumimoji="0" sz="1000" b="0" i="0" u="none" strike="noStrike" kern="0" cap="none" spc="2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Calibri" panose="020F0502020204030204" charset="0"/>
                <a:ea typeface="Arial Narrow" panose="020B0606020202030204"/>
                <a:cs typeface="Calibri" panose="020F0502020204030204" charset="0"/>
              </a:rPr>
              <a:t>Radical prostatectomy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Arial Narrow" panose="020B0606020202030204"/>
              <a:cs typeface="Calibri" panose="020F0502020204030204" charset="0"/>
            </a:endParaRPr>
          </a:p>
          <a:p>
            <a:pPr marL="15875" marR="0" lvl="0" indent="0" algn="l" defTabSz="914400" rtl="0" eaLnBrk="0" fontAlgn="auto" latinLnBrk="0" hangingPunct="1">
              <a:lnSpc>
                <a:spcPct val="86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3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Calibri" panose="020F0502020204030204" charset="0"/>
                <a:ea typeface="Arial Narrow" panose="020B0606020202030204"/>
                <a:cs typeface="Calibri" panose="020F0502020204030204" charset="0"/>
              </a:rPr>
              <a:t>ePLND: extended pel</a:t>
            </a:r>
            <a:r>
              <a:rPr kumimoji="0" sz="1000" b="0" i="0" u="none" strike="noStrike" kern="0" cap="none" spc="2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Calibri" panose="020F0502020204030204" charset="0"/>
                <a:ea typeface="Arial Narrow" panose="020B0606020202030204"/>
                <a:cs typeface="Calibri" panose="020F0502020204030204" charset="0"/>
              </a:rPr>
              <a:t>vic lymph node dissection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Arial Narrow" panose="020B0606020202030204"/>
              <a:cs typeface="Calibri" panose="020F0502020204030204" charset="0"/>
            </a:endParaRPr>
          </a:p>
          <a:p>
            <a:pPr marL="20955" marR="0" lvl="0" indent="0" algn="l" defTabSz="914400" rtl="0" eaLnBrk="0" fontAlgn="auto" latinLnBrk="0" hangingPunct="1">
              <a:lnSpc>
                <a:spcPct val="86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2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Calibri" panose="020F0502020204030204" charset="0"/>
                <a:ea typeface="Arial Narrow" panose="020B0606020202030204"/>
                <a:cs typeface="Calibri" panose="020F0502020204030204" charset="0"/>
              </a:rPr>
              <a:t>RT: Radiotherapy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Arial Narrow" panose="020B0606020202030204"/>
              <a:cs typeface="Calibri" panose="020F0502020204030204" charset="0"/>
            </a:endParaRPr>
          </a:p>
          <a:p>
            <a:pPr marL="12700" marR="0" lvl="0" indent="0" algn="l" defTabSz="914400" rtl="0" eaLnBrk="0" fontAlgn="auto" latinLnBrk="0" hangingPunct="1">
              <a:lnSpc>
                <a:spcPct val="86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3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Calibri" panose="020F0502020204030204" charset="0"/>
                <a:ea typeface="Arial Narrow" panose="020B0606020202030204"/>
                <a:cs typeface="Calibri" panose="020F0502020204030204" charset="0"/>
              </a:rPr>
              <a:t>ADT: Androgendepri</a:t>
            </a:r>
            <a:r>
              <a:rPr kumimoji="0" sz="1000" b="0" i="0" u="none" strike="noStrike" kern="0" cap="none" spc="2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Calibri" panose="020F0502020204030204" charset="0"/>
                <a:ea typeface="Arial Narrow" panose="020B0606020202030204"/>
                <a:cs typeface="Calibri" panose="020F0502020204030204" charset="0"/>
              </a:rPr>
              <a:t>vation therapy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Arial Narrow" panose="020B0606020202030204"/>
              <a:cs typeface="Calibri" panose="020F0502020204030204" charset="0"/>
            </a:endParaRPr>
          </a:p>
          <a:p>
            <a:pPr marL="20955" marR="0" lvl="0" indent="0" algn="l" defTabSz="914400" rtl="0" eaLnBrk="0" fontAlgn="auto" latinLnBrk="0" hangingPunct="1">
              <a:lnSpc>
                <a:spcPts val="1230"/>
              </a:lnSpc>
              <a:spcBef>
                <a:spcPts val="2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8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Calibri" panose="020F0502020204030204" charset="0"/>
                <a:ea typeface="Arial Narrow" panose="020B0606020202030204"/>
                <a:cs typeface="Calibri" panose="020F0502020204030204" charset="0"/>
              </a:rPr>
              <a:t>M1: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Calibri" panose="020F0502020204030204" charset="0"/>
                <a:ea typeface="Arial Narrow" panose="020B0606020202030204"/>
                <a:cs typeface="Calibri" panose="020F0502020204030204" charset="0"/>
              </a:rPr>
              <a:t>Metastatic</a:t>
            </a:r>
            <a:r>
              <a:rPr kumimoji="0" sz="1000" b="0" i="0" u="none" strike="noStrike" kern="0" cap="none" spc="8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Calibri" panose="020F0502020204030204" charset="0"/>
                <a:ea typeface="Arial Narrow" panose="020B0606020202030204"/>
                <a:cs typeface="Calibri" panose="020F0502020204030204" charset="0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Calibri" panose="020F0502020204030204" charset="0"/>
                <a:ea typeface="Arial Narrow" panose="020B0606020202030204"/>
                <a:cs typeface="Calibri" panose="020F0502020204030204" charset="0"/>
              </a:rPr>
              <a:t>disease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Arial Narrow" panose="020B0606020202030204"/>
              <a:cs typeface="Calibri" panose="020F0502020204030204" charset="0"/>
            </a:endParaRPr>
          </a:p>
        </p:txBody>
      </p:sp>
      <p:graphicFrame>
        <p:nvGraphicFramePr>
          <p:cNvPr id="54" name="table 54"/>
          <p:cNvGraphicFramePr>
            <a:graphicFrameLocks noGrp="1"/>
          </p:cNvGraphicFramePr>
          <p:nvPr/>
        </p:nvGraphicFramePr>
        <p:xfrm>
          <a:off x="185674" y="1322577"/>
          <a:ext cx="3096895" cy="502920"/>
        </p:xfrm>
        <a:graphic>
          <a:graphicData uri="http://schemas.openxmlformats.org/drawingml/2006/table">
            <a:tbl>
              <a:tblPr/>
              <a:tblGrid>
                <a:gridCol w="3096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6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1369060" indent="-952500" algn="l" rtl="0" eaLnBrk="0">
                        <a:lnSpc>
                          <a:spcPct val="92000"/>
                        </a:lnSpc>
                        <a:spcBef>
                          <a:spcPts val="5"/>
                        </a:spcBef>
                      </a:pPr>
                      <a:r>
                        <a:rPr sz="1300" b="1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Locally Advanced Prostate Cancer</a:t>
                      </a:r>
                      <a:r>
                        <a:rPr sz="13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           </a:t>
                      </a:r>
                      <a:r>
                        <a:rPr sz="13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 LAPC</a:t>
                      </a:r>
                      <a:endParaRPr sz="13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C7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6" name="table 56"/>
          <p:cNvGraphicFramePr>
            <a:graphicFrameLocks noGrp="1"/>
          </p:cNvGraphicFramePr>
          <p:nvPr/>
        </p:nvGraphicFramePr>
        <p:xfrm>
          <a:off x="8456485" y="2779585"/>
          <a:ext cx="1550034" cy="935355"/>
        </p:xfrm>
        <a:graphic>
          <a:graphicData uri="http://schemas.openxmlformats.org/drawingml/2006/table">
            <a:tbl>
              <a:tblPr/>
              <a:tblGrid>
                <a:gridCol w="1550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3535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7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127000" algn="l" rtl="0" eaLnBrk="0">
                        <a:lnSpc>
                          <a:spcPct val="100000"/>
                        </a:lnSpc>
                      </a:pPr>
                      <a:r>
                        <a:rPr sz="13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ADT</a:t>
                      </a:r>
                      <a:r>
                        <a:rPr sz="1300" b="1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 +</a:t>
                      </a:r>
                      <a:endParaRPr sz="13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  <a:p>
                      <a:pPr marL="135890" algn="l" rtl="0" eaLnBrk="0">
                        <a:lnSpc>
                          <a:spcPct val="99000"/>
                        </a:lnSpc>
                        <a:spcBef>
                          <a:spcPts val="35"/>
                        </a:spcBef>
                      </a:pPr>
                      <a:r>
                        <a:rPr sz="13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•</a:t>
                      </a:r>
                      <a:r>
                        <a:rPr sz="13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   </a:t>
                      </a:r>
                      <a:r>
                        <a:rPr sz="13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Enzalutamide</a:t>
                      </a:r>
                      <a:endParaRPr sz="13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  <a:p>
                      <a:pPr marL="135890" algn="l" rtl="0" eaLnBrk="0">
                        <a:lnSpc>
                          <a:spcPct val="84000"/>
                        </a:lnSpc>
                        <a:spcBef>
                          <a:spcPts val="45"/>
                        </a:spcBef>
                      </a:pPr>
                      <a:r>
                        <a:rPr sz="13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•</a:t>
                      </a:r>
                      <a:r>
                        <a:rPr sz="13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   </a:t>
                      </a:r>
                      <a:r>
                        <a:rPr sz="13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Apalutamide</a:t>
                      </a:r>
                      <a:endParaRPr sz="13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  <a:p>
                      <a:pPr marL="135890" algn="l" rtl="0" eaLnBrk="0">
                        <a:lnSpc>
                          <a:spcPct val="99000"/>
                        </a:lnSpc>
                        <a:spcBef>
                          <a:spcPts val="295"/>
                        </a:spcBef>
                      </a:pPr>
                      <a:r>
                        <a:rPr sz="13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•</a:t>
                      </a:r>
                      <a:r>
                        <a:rPr sz="13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   </a:t>
                      </a:r>
                      <a:r>
                        <a:rPr sz="13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Darolutami</a:t>
                      </a:r>
                      <a:r>
                        <a:rPr sz="13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de</a:t>
                      </a:r>
                      <a:endParaRPr sz="13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8" name="table 58"/>
          <p:cNvGraphicFramePr>
            <a:graphicFrameLocks noGrp="1"/>
          </p:cNvGraphicFramePr>
          <p:nvPr/>
        </p:nvGraphicFramePr>
        <p:xfrm>
          <a:off x="175005" y="3767073"/>
          <a:ext cx="1774189" cy="502920"/>
        </p:xfrm>
        <a:graphic>
          <a:graphicData uri="http://schemas.openxmlformats.org/drawingml/2006/table">
            <a:tbl>
              <a:tblPr/>
              <a:tblGrid>
                <a:gridCol w="1774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</a:pPr>
                      <a:endParaRPr sz="4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108585" algn="l" rtl="0" eaLnBrk="0">
                        <a:lnSpc>
                          <a:spcPts val="1630"/>
                        </a:lnSpc>
                        <a:spcBef>
                          <a:spcPts val="0"/>
                        </a:spcBef>
                      </a:pPr>
                      <a:r>
                        <a:rPr sz="13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RP +</a:t>
                      </a:r>
                      <a:r>
                        <a:rPr sz="13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 </a:t>
                      </a:r>
                      <a:r>
                        <a:rPr sz="13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ePLND</a:t>
                      </a:r>
                      <a:r>
                        <a:rPr sz="1300" kern="0" spc="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 </a:t>
                      </a:r>
                      <a:r>
                        <a:rPr sz="13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MS PGothic" panose="020B0600070205080204" pitchFamily="-72" charset="-128"/>
                          <a:cs typeface="Calibri" panose="020F0502020204030204" charset="0"/>
                        </a:rPr>
                        <a:t>± </a:t>
                      </a:r>
                      <a:r>
                        <a:rPr sz="13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aRT</a:t>
                      </a:r>
                      <a:endParaRPr sz="13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  <a:p>
                      <a:pPr marL="108585" algn="l" rtl="0" eaLnBrk="0">
                        <a:lnSpc>
                          <a:spcPct val="81000"/>
                        </a:lnSpc>
                        <a:spcBef>
                          <a:spcPts val="145"/>
                        </a:spcBef>
                      </a:pPr>
                      <a:r>
                        <a:rPr sz="13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RT +</a:t>
                      </a:r>
                      <a:r>
                        <a:rPr sz="13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 </a:t>
                      </a:r>
                      <a:r>
                        <a:rPr sz="13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ADT + Abiraterone</a:t>
                      </a:r>
                      <a:endParaRPr sz="13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0" name="table 60"/>
          <p:cNvGraphicFramePr>
            <a:graphicFrameLocks noGrp="1"/>
          </p:cNvGraphicFramePr>
          <p:nvPr/>
        </p:nvGraphicFramePr>
        <p:xfrm>
          <a:off x="5669089" y="2807017"/>
          <a:ext cx="1614169" cy="533400"/>
        </p:xfrm>
        <a:graphic>
          <a:graphicData uri="http://schemas.openxmlformats.org/drawingml/2006/table">
            <a:tbl>
              <a:tblPr/>
              <a:tblGrid>
                <a:gridCol w="1614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4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138430" indent="-10795" algn="l" rtl="0" eaLnBrk="0">
                        <a:lnSpc>
                          <a:spcPct val="110000"/>
                        </a:lnSpc>
                      </a:pPr>
                      <a:r>
                        <a:rPr sz="13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ADT</a:t>
                      </a:r>
                      <a:r>
                        <a:rPr sz="13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 +</a:t>
                      </a:r>
                      <a:r>
                        <a:rPr sz="13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 </a:t>
                      </a:r>
                      <a:r>
                        <a:rPr sz="13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Enzalutamide       </a:t>
                      </a:r>
                      <a:r>
                        <a:rPr sz="13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Enzalutamide</a:t>
                      </a:r>
                      <a:r>
                        <a:rPr lang="en-US" sz="13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 </a:t>
                      </a:r>
                      <a:r>
                        <a:rPr sz="13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alone</a:t>
                      </a:r>
                      <a:endParaRPr sz="13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2" name="picture 6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4228338" y="3668394"/>
            <a:ext cx="598028" cy="265344"/>
          </a:xfrm>
          <a:prstGeom prst="rect">
            <a:avLst/>
          </a:prstGeom>
        </p:spPr>
      </p:pic>
      <p:pic>
        <p:nvPicPr>
          <p:cNvPr id="64" name="picture 6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3293998" y="2912617"/>
            <a:ext cx="592723" cy="281673"/>
          </a:xfrm>
          <a:prstGeom prst="rect">
            <a:avLst/>
          </a:prstGeom>
        </p:spPr>
      </p:pic>
      <p:pic>
        <p:nvPicPr>
          <p:cNvPr id="66" name="picture 6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4226940" y="2685288"/>
            <a:ext cx="694470" cy="500103"/>
          </a:xfrm>
          <a:prstGeom prst="rect">
            <a:avLst/>
          </a:prstGeom>
        </p:spPr>
      </p:pic>
      <p:graphicFrame>
        <p:nvGraphicFramePr>
          <p:cNvPr id="68" name="table 68"/>
          <p:cNvGraphicFramePr>
            <a:graphicFrameLocks noGrp="1"/>
          </p:cNvGraphicFramePr>
          <p:nvPr/>
        </p:nvGraphicFramePr>
        <p:xfrm>
          <a:off x="3546094" y="3165094"/>
          <a:ext cx="1369060" cy="502285"/>
        </p:xfrm>
        <a:graphic>
          <a:graphicData uri="http://schemas.openxmlformats.org/drawingml/2006/table">
            <a:tbl>
              <a:tblPr/>
              <a:tblGrid>
                <a:gridCol w="1369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22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6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109220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3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PSA</a:t>
                      </a:r>
                      <a:r>
                        <a:rPr sz="13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 </a:t>
                      </a:r>
                      <a:r>
                        <a:rPr sz="13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Rise</a:t>
                      </a:r>
                      <a:endParaRPr sz="13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  <a:p>
                      <a:pPr marL="108585" algn="l" rtl="0" eaLnBrk="0">
                        <a:lnSpc>
                          <a:spcPct val="81000"/>
                        </a:lnSpc>
                        <a:spcBef>
                          <a:spcPts val="330"/>
                        </a:spcBef>
                      </a:pPr>
                      <a:r>
                        <a:rPr sz="13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Metachronous</a:t>
                      </a:r>
                      <a:endParaRPr sz="13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0" name="textbox 70"/>
          <p:cNvSpPr/>
          <p:nvPr/>
        </p:nvSpPr>
        <p:spPr>
          <a:xfrm>
            <a:off x="6198850" y="6476699"/>
            <a:ext cx="4890770" cy="1568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0" marR="0" lvl="0" indent="0" algn="l" defTabSz="914400" rtl="0" eaLnBrk="0" fontAlgn="auto" latinLnBrk="0" hangingPunct="1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Arial" panose="020B0604020202020204"/>
              <a:cs typeface="Calibri" panose="020F0502020204030204" charset="0"/>
            </a:endParaRPr>
          </a:p>
          <a:p>
            <a:pPr marL="12700" marR="0" lvl="0" indent="0" algn="l" defTabSz="914400" rtl="0" eaLnBrk="0" fontAlgn="auto" latinLnBrk="0" hangingPunct="1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0" cap="none" spc="30" normalizeH="0" baseline="0" noProof="0" dirty="0">
                <a:ln>
                  <a:noFill/>
                </a:ln>
                <a:solidFill>
                  <a:srgbClr val="595959">
                    <a:alpha val="100000"/>
                  </a:srgbClr>
                </a:solidFill>
                <a:effectLst/>
                <a:uLnTx/>
                <a:uFillTx/>
                <a:latin typeface="Calibri" panose="020F0502020204030204" charset="0"/>
                <a:ea typeface="Arial Narrow" panose="020B0606020202030204"/>
                <a:cs typeface="Calibri" panose="020F0502020204030204" charset="0"/>
              </a:rPr>
              <a:t>Content of this</a:t>
            </a:r>
            <a:r>
              <a:rPr kumimoji="0" sz="900" b="0" i="0" u="none" strike="noStrike" kern="0" cap="none" spc="80" normalizeH="0" baseline="0" noProof="0" dirty="0">
                <a:ln>
                  <a:noFill/>
                </a:ln>
                <a:solidFill>
                  <a:srgbClr val="595959">
                    <a:alpha val="100000"/>
                  </a:srgbClr>
                </a:solidFill>
                <a:effectLst/>
                <a:uLnTx/>
                <a:uFillTx/>
                <a:latin typeface="Calibri" panose="020F0502020204030204" charset="0"/>
                <a:ea typeface="Arial Narrow" panose="020B0606020202030204"/>
                <a:cs typeface="Calibri" panose="020F0502020204030204" charset="0"/>
              </a:rPr>
              <a:t> </a:t>
            </a:r>
            <a:r>
              <a:rPr kumimoji="0" sz="1000" b="0" i="0" u="none" strike="noStrike" kern="0" cap="none" spc="30" normalizeH="0" baseline="0" noProof="0" dirty="0">
                <a:ln>
                  <a:noFill/>
                </a:ln>
                <a:solidFill>
                  <a:srgbClr val="595959">
                    <a:alpha val="100000"/>
                  </a:srgbClr>
                </a:solidFill>
                <a:effectLst/>
                <a:uLnTx/>
                <a:uFillTx/>
                <a:latin typeface="Calibri" panose="020F0502020204030204" charset="0"/>
                <a:ea typeface="Arial Narrow" panose="020B0606020202030204"/>
                <a:cs typeface="Calibri" panose="020F0502020204030204" charset="0"/>
              </a:rPr>
              <a:t>presentation </a:t>
            </a:r>
            <a:r>
              <a:rPr kumimoji="0" sz="900" b="0" i="0" u="none" strike="noStrike" kern="0" cap="none" spc="30" normalizeH="0" baseline="0" noProof="0" dirty="0">
                <a:ln>
                  <a:noFill/>
                </a:ln>
                <a:solidFill>
                  <a:srgbClr val="595959">
                    <a:alpha val="100000"/>
                  </a:srgbClr>
                </a:solidFill>
                <a:effectLst/>
                <a:uLnTx/>
                <a:uFillTx/>
                <a:latin typeface="Calibri" panose="020F0502020204030204" charset="0"/>
                <a:ea typeface="Arial Narrow" panose="020B0606020202030204"/>
                <a:cs typeface="Calibri" panose="020F0502020204030204" charset="0"/>
              </a:rPr>
              <a:t>is copyright and responsibility of the autho</a:t>
            </a:r>
            <a:r>
              <a:rPr kumimoji="0" sz="900" b="0" i="0" u="none" strike="noStrike" kern="0" cap="none" spc="20" normalizeH="0" baseline="0" noProof="0" dirty="0">
                <a:ln>
                  <a:noFill/>
                </a:ln>
                <a:solidFill>
                  <a:srgbClr val="595959">
                    <a:alpha val="100000"/>
                  </a:srgbClr>
                </a:solidFill>
                <a:effectLst/>
                <a:uLnTx/>
                <a:uFillTx/>
                <a:latin typeface="Calibri" panose="020F0502020204030204" charset="0"/>
                <a:ea typeface="Arial Narrow" panose="020B0606020202030204"/>
                <a:cs typeface="Calibri" panose="020F0502020204030204" charset="0"/>
              </a:rPr>
              <a:t>r. Permission</a:t>
            </a:r>
            <a:r>
              <a:rPr kumimoji="0" sz="900" b="0" i="0" u="none" strike="noStrike" kern="0" cap="none" spc="90" normalizeH="0" baseline="0" noProof="0" dirty="0">
                <a:ln>
                  <a:noFill/>
                </a:ln>
                <a:solidFill>
                  <a:srgbClr val="595959">
                    <a:alpha val="100000"/>
                  </a:srgbClr>
                </a:solidFill>
                <a:effectLst/>
                <a:uLnTx/>
                <a:uFillTx/>
                <a:latin typeface="Calibri" panose="020F0502020204030204" charset="0"/>
                <a:ea typeface="Arial Narrow" panose="020B0606020202030204"/>
                <a:cs typeface="Calibri" panose="020F0502020204030204" charset="0"/>
              </a:rPr>
              <a:t> </a:t>
            </a:r>
            <a:r>
              <a:rPr kumimoji="0" sz="900" b="0" i="0" u="none" strike="noStrike" kern="0" cap="none" spc="20" normalizeH="0" baseline="0" noProof="0" dirty="0">
                <a:ln>
                  <a:noFill/>
                </a:ln>
                <a:solidFill>
                  <a:srgbClr val="595959">
                    <a:alpha val="100000"/>
                  </a:srgbClr>
                </a:solidFill>
                <a:effectLst/>
                <a:uLnTx/>
                <a:uFillTx/>
                <a:latin typeface="Calibri" panose="020F0502020204030204" charset="0"/>
                <a:ea typeface="Arial Narrow" panose="020B0606020202030204"/>
                <a:cs typeface="Calibri" panose="020F0502020204030204" charset="0"/>
              </a:rPr>
              <a:t>is</a:t>
            </a:r>
            <a:r>
              <a:rPr kumimoji="0" sz="900" b="0" i="0" u="none" strike="noStrike" kern="0" cap="none" spc="80" normalizeH="0" baseline="0" noProof="0" dirty="0">
                <a:ln>
                  <a:noFill/>
                </a:ln>
                <a:solidFill>
                  <a:srgbClr val="595959">
                    <a:alpha val="100000"/>
                  </a:srgbClr>
                </a:solidFill>
                <a:effectLst/>
                <a:uLnTx/>
                <a:uFillTx/>
                <a:latin typeface="Calibri" panose="020F0502020204030204" charset="0"/>
                <a:ea typeface="Arial Narrow" panose="020B0606020202030204"/>
                <a:cs typeface="Calibri" panose="020F0502020204030204" charset="0"/>
              </a:rPr>
              <a:t> </a:t>
            </a:r>
            <a:r>
              <a:rPr kumimoji="0" sz="900" b="0" i="0" u="none" strike="noStrike" kern="0" cap="none" spc="20" normalizeH="0" baseline="0" noProof="0" dirty="0">
                <a:ln>
                  <a:noFill/>
                </a:ln>
                <a:solidFill>
                  <a:srgbClr val="595959">
                    <a:alpha val="100000"/>
                  </a:srgbClr>
                </a:solidFill>
                <a:effectLst/>
                <a:uLnTx/>
                <a:uFillTx/>
                <a:latin typeface="Calibri" panose="020F0502020204030204" charset="0"/>
                <a:ea typeface="Arial Narrow" panose="020B0606020202030204"/>
                <a:cs typeface="Calibri" panose="020F0502020204030204" charset="0"/>
              </a:rPr>
              <a:t>required for re-use.</a:t>
            </a: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Arial Narrow" panose="020B0606020202030204"/>
              <a:cs typeface="Calibri" panose="020F0502020204030204" charset="0"/>
            </a:endParaRPr>
          </a:p>
        </p:txBody>
      </p:sp>
      <p:graphicFrame>
        <p:nvGraphicFramePr>
          <p:cNvPr id="72" name="table 72"/>
          <p:cNvGraphicFramePr>
            <a:graphicFrameLocks noGrp="1"/>
          </p:cNvGraphicFramePr>
          <p:nvPr/>
        </p:nvGraphicFramePr>
        <p:xfrm>
          <a:off x="165862" y="3165094"/>
          <a:ext cx="1849120" cy="296545"/>
        </p:xfrm>
        <a:graphic>
          <a:graphicData uri="http://schemas.openxmlformats.org/drawingml/2006/table">
            <a:tbl>
              <a:tblPr/>
              <a:tblGrid>
                <a:gridCol w="1849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65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6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107315" algn="l" rtl="0" eaLnBrk="0">
                        <a:lnSpc>
                          <a:spcPct val="83000"/>
                        </a:lnSpc>
                        <a:spcBef>
                          <a:spcPts val="5"/>
                        </a:spcBef>
                      </a:pPr>
                      <a:r>
                        <a:rPr sz="13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Locally</a:t>
                      </a:r>
                      <a:r>
                        <a:rPr sz="13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 </a:t>
                      </a:r>
                      <a:r>
                        <a:rPr sz="13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advanced</a:t>
                      </a:r>
                      <a:r>
                        <a:rPr sz="13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 </a:t>
                      </a:r>
                      <a:r>
                        <a:rPr sz="13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or</a:t>
                      </a:r>
                      <a:r>
                        <a:rPr sz="13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 </a:t>
                      </a:r>
                      <a:r>
                        <a:rPr sz="13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N</a:t>
                      </a:r>
                      <a:r>
                        <a:rPr sz="13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1</a:t>
                      </a:r>
                      <a:endParaRPr sz="13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4" name="table 74"/>
          <p:cNvGraphicFramePr>
            <a:graphicFrameLocks noGrp="1"/>
          </p:cNvGraphicFramePr>
          <p:nvPr/>
        </p:nvGraphicFramePr>
        <p:xfrm>
          <a:off x="2236977" y="2660650"/>
          <a:ext cx="1065530" cy="502920"/>
        </p:xfrm>
        <a:graphic>
          <a:graphicData uri="http://schemas.openxmlformats.org/drawingml/2006/table">
            <a:tbl>
              <a:tblPr/>
              <a:tblGrid>
                <a:gridCol w="1065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6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98425" algn="l" rtl="0" eaLnBrk="0">
                        <a:lnSpc>
                          <a:spcPct val="80000"/>
                        </a:lnSpc>
                        <a:spcBef>
                          <a:spcPts val="5"/>
                        </a:spcBef>
                      </a:pPr>
                      <a:r>
                        <a:rPr sz="13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Adjuvant or</a:t>
                      </a:r>
                      <a:endParaRPr sz="13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  <a:p>
                      <a:pPr marL="102870" algn="l" rtl="0" eaLnBrk="0">
                        <a:lnSpc>
                          <a:spcPts val="1595"/>
                        </a:lnSpc>
                      </a:pPr>
                      <a:r>
                        <a:rPr sz="13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salvage</a:t>
                      </a:r>
                      <a:r>
                        <a:rPr sz="13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 </a:t>
                      </a:r>
                      <a:r>
                        <a:rPr sz="13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RT</a:t>
                      </a:r>
                      <a:endParaRPr sz="13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6" name="picture 7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4233386" y="4306353"/>
            <a:ext cx="575080" cy="499191"/>
          </a:xfrm>
          <a:prstGeom prst="rect">
            <a:avLst/>
          </a:prstGeom>
        </p:spPr>
      </p:pic>
      <p:graphicFrame>
        <p:nvGraphicFramePr>
          <p:cNvPr id="78" name="table 78"/>
          <p:cNvGraphicFramePr>
            <a:graphicFrameLocks noGrp="1"/>
          </p:cNvGraphicFramePr>
          <p:nvPr/>
        </p:nvGraphicFramePr>
        <p:xfrm>
          <a:off x="3546094" y="4785105"/>
          <a:ext cx="1369059" cy="296545"/>
        </p:xfrm>
        <a:graphic>
          <a:graphicData uri="http://schemas.openxmlformats.org/drawingml/2006/table">
            <a:tbl>
              <a:tblPr/>
              <a:tblGrid>
                <a:gridCol w="1369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65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6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104775" algn="l" rtl="0" eaLnBrk="0">
                        <a:lnSpc>
                          <a:spcPct val="83000"/>
                        </a:lnSpc>
                        <a:spcBef>
                          <a:spcPts val="5"/>
                        </a:spcBef>
                      </a:pPr>
                      <a:r>
                        <a:rPr sz="13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Synchrono</a:t>
                      </a:r>
                      <a:r>
                        <a:rPr sz="13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us</a:t>
                      </a:r>
                      <a:endParaRPr sz="13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0" name="table 80"/>
          <p:cNvGraphicFramePr>
            <a:graphicFrameLocks noGrp="1"/>
          </p:cNvGraphicFramePr>
          <p:nvPr/>
        </p:nvGraphicFramePr>
        <p:xfrm>
          <a:off x="8211057" y="3890518"/>
          <a:ext cx="1356359" cy="296545"/>
        </p:xfrm>
        <a:graphic>
          <a:graphicData uri="http://schemas.openxmlformats.org/drawingml/2006/table">
            <a:tbl>
              <a:tblPr/>
              <a:tblGrid>
                <a:gridCol w="13563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65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6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428625" algn="l" rtl="0" eaLnBrk="0">
                        <a:lnSpc>
                          <a:spcPct val="82000"/>
                        </a:lnSpc>
                        <a:spcBef>
                          <a:spcPts val="5"/>
                        </a:spcBef>
                      </a:pPr>
                      <a:r>
                        <a:rPr sz="13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mCRPC</a:t>
                      </a:r>
                      <a:endParaRPr sz="13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2" name="table 82"/>
          <p:cNvGraphicFramePr>
            <a:graphicFrameLocks noGrp="1"/>
          </p:cNvGraphicFramePr>
          <p:nvPr/>
        </p:nvGraphicFramePr>
        <p:xfrm>
          <a:off x="2236977" y="3777742"/>
          <a:ext cx="1065530" cy="296545"/>
        </p:xfrm>
        <a:graphic>
          <a:graphicData uri="http://schemas.openxmlformats.org/drawingml/2006/table">
            <a:tbl>
              <a:tblPr/>
              <a:tblGrid>
                <a:gridCol w="1065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65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sz="4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120015" algn="l" rtl="0" eaLnBrk="0">
                        <a:lnSpc>
                          <a:spcPts val="1645"/>
                        </a:lnSpc>
                        <a:spcBef>
                          <a:spcPts val="0"/>
                        </a:spcBef>
                      </a:pPr>
                      <a:r>
                        <a:rPr sz="13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MS PGothic" panose="020B0600070205080204" pitchFamily="-72" charset="-128"/>
                          <a:cs typeface="Calibri" panose="020F0502020204030204" charset="0"/>
                        </a:rPr>
                        <a:t>±</a:t>
                      </a:r>
                      <a:r>
                        <a:rPr sz="13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MS PGothic" panose="020B0600070205080204" pitchFamily="-72" charset="-128"/>
                          <a:cs typeface="Calibri" panose="020F0502020204030204" charset="0"/>
                        </a:rPr>
                        <a:t> </a:t>
                      </a:r>
                      <a:r>
                        <a:rPr sz="13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ADT</a:t>
                      </a:r>
                      <a:endParaRPr sz="13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4" name="picture 8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4226433" y="4294632"/>
            <a:ext cx="577341" cy="502411"/>
          </a:xfrm>
          <a:prstGeom prst="rect">
            <a:avLst/>
          </a:prstGeom>
        </p:spPr>
      </p:pic>
      <p:pic>
        <p:nvPicPr>
          <p:cNvPr id="86" name="picture 8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11245596" y="6342888"/>
            <a:ext cx="658368" cy="323088"/>
          </a:xfrm>
          <a:prstGeom prst="rect">
            <a:avLst/>
          </a:prstGeom>
        </p:spPr>
      </p:pic>
      <p:pic>
        <p:nvPicPr>
          <p:cNvPr id="88" name="picture 8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2002916" y="2866644"/>
            <a:ext cx="239649" cy="464452"/>
          </a:xfrm>
          <a:prstGeom prst="rect">
            <a:avLst/>
          </a:prstGeom>
        </p:spPr>
      </p:pic>
      <p:pic>
        <p:nvPicPr>
          <p:cNvPr id="90" name="picture 9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2008632" y="3269107"/>
            <a:ext cx="1544573" cy="117625"/>
          </a:xfrm>
          <a:prstGeom prst="rect">
            <a:avLst/>
          </a:prstGeom>
        </p:spPr>
      </p:pic>
      <p:pic>
        <p:nvPicPr>
          <p:cNvPr id="92" name="picture 9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5335691" y="2674492"/>
            <a:ext cx="103591" cy="1202506"/>
          </a:xfrm>
          <a:prstGeom prst="rect">
            <a:avLst/>
          </a:prstGeom>
        </p:spPr>
      </p:pic>
      <p:pic>
        <p:nvPicPr>
          <p:cNvPr id="94" name="picture 9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8267192" y="2645664"/>
            <a:ext cx="103377" cy="1149525"/>
          </a:xfrm>
          <a:prstGeom prst="rect">
            <a:avLst/>
          </a:prstGeom>
        </p:spPr>
      </p:pic>
      <p:sp>
        <p:nvSpPr>
          <p:cNvPr id="96" name="textbox 96"/>
          <p:cNvSpPr/>
          <p:nvPr/>
        </p:nvSpPr>
        <p:spPr>
          <a:xfrm>
            <a:off x="824280" y="6459423"/>
            <a:ext cx="916305" cy="1733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0" marR="0" lvl="0" indent="0" algn="l" defTabSz="914400" rtl="0" eaLnBrk="0" fontAlgn="auto" latinLnBrk="0" hangingPunct="1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Arial" panose="020B0604020202020204"/>
              <a:cs typeface="Calibri" panose="020F0502020204030204" charset="0"/>
            </a:endParaRPr>
          </a:p>
          <a:p>
            <a:pPr marL="12700" marR="0" lvl="0" indent="0" algn="l" defTabSz="914400" rtl="0" eaLnBrk="0" fontAlgn="auto" latinLnBrk="0" hangingPunct="1">
              <a:lnSpc>
                <a:spcPct val="8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595959">
                    <a:alpha val="100000"/>
                  </a:srgbClr>
                </a:solidFill>
                <a:effectLst/>
                <a:uLnTx/>
                <a:uFillTx/>
                <a:latin typeface="Calibri" panose="020F0502020204030204" charset="0"/>
                <a:ea typeface="Arial Narrow" panose="020B0606020202030204"/>
                <a:cs typeface="Calibri" panose="020F0502020204030204" charset="0"/>
              </a:rPr>
              <a:t>Aurelius Oml</a:t>
            </a:r>
            <a:r>
              <a:rPr kumimoji="0" sz="1200" b="1" i="0" u="none" strike="noStrike" kern="0" cap="none" spc="-10" normalizeH="0" baseline="0" noProof="0" dirty="0">
                <a:ln>
                  <a:noFill/>
                </a:ln>
                <a:solidFill>
                  <a:srgbClr val="595959">
                    <a:alpha val="100000"/>
                  </a:srgbClr>
                </a:solidFill>
                <a:effectLst/>
                <a:uLnTx/>
                <a:uFillTx/>
                <a:latin typeface="Calibri" panose="020F0502020204030204" charset="0"/>
                <a:ea typeface="Arial Narrow" panose="020B0606020202030204"/>
                <a:cs typeface="Calibri" panose="020F0502020204030204" charset="0"/>
              </a:rPr>
              <a:t>in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Arial Narrow" panose="020B0606020202030204"/>
              <a:cs typeface="Calibri" panose="020F0502020204030204" charset="0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custDataLst>
              <p:tags r:id="rId1"/>
            </p:custDataLst>
          </p:nvPr>
        </p:nvSpPr>
        <p:spPr>
          <a:xfrm>
            <a:off x="838200" y="218599"/>
            <a:ext cx="10515600" cy="565785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ysClr val="windowText" lastClr="000000"/>
                </a:solidFill>
                <a:latin typeface="Calibri Light" panose="020F0302020204030204" charset="0"/>
                <a:ea typeface="+mn-ea"/>
                <a:cs typeface="+mn-ea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Toàn cảnh điều trị ung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thư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tuyến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+mn-ea"/>
              </a:rPr>
              <a:t>tiền liệt 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iến xa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8"/>
          <p:cNvSpPr txBox="1"/>
          <p:nvPr/>
        </p:nvSpPr>
        <p:spPr>
          <a:xfrm>
            <a:off x="4552315" y="89535"/>
            <a:ext cx="3088005" cy="727710"/>
          </a:xfrm>
          <a:prstGeom prst="rect">
            <a:avLst/>
          </a:prstGeom>
          <a:solidFill>
            <a:srgbClr val="333399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0" tIns="330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60"/>
              </a:spcBef>
            </a:pPr>
            <a:endParaRPr lang="en-US" b="1" spc="-10" dirty="0">
              <a:solidFill>
                <a:srgbClr val="FFFFFF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algn="ctr">
              <a:lnSpc>
                <a:spcPct val="100000"/>
              </a:lnSpc>
              <a:spcBef>
                <a:spcPts val="260"/>
              </a:spcBef>
            </a:pPr>
            <a:r>
              <a:rPr lang="en-US" sz="2500" b="1" spc="-10" dirty="0">
                <a:solidFill>
                  <a:srgbClr val="FFFFFF"/>
                </a:solidFill>
                <a:latin typeface="Calibri" panose="020F0502020204030204" charset="0"/>
                <a:cs typeface="Calibri" panose="020F0502020204030204" charset="0"/>
              </a:rPr>
              <a:t>Chẩn đoán K TLT</a:t>
            </a:r>
            <a:endParaRPr lang="en-US" sz="2500" b="1" spc="-10" baseline="26000" dirty="0">
              <a:solidFill>
                <a:srgbClr val="FFFFFF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5" name="object 8"/>
          <p:cNvSpPr txBox="1"/>
          <p:nvPr/>
        </p:nvSpPr>
        <p:spPr>
          <a:xfrm>
            <a:off x="4551680" y="5934710"/>
            <a:ext cx="3088005" cy="802005"/>
          </a:xfrm>
          <a:prstGeom prst="rect">
            <a:avLst/>
          </a:prstGeom>
          <a:solidFill>
            <a:srgbClr val="333399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0" tIns="330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60"/>
              </a:spcBef>
            </a:pPr>
            <a:r>
              <a:rPr lang="en-US" sz="2500" b="1" spc="-10" dirty="0">
                <a:solidFill>
                  <a:srgbClr val="FFFFFF"/>
                </a:solidFill>
                <a:latin typeface="Calibri" panose="020F0502020204030204" charset="0"/>
                <a:cs typeface="Calibri" panose="020F0502020204030204" charset="0"/>
              </a:rPr>
              <a:t>Giai đoạn cuối đời (BSC)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6045835" y="864235"/>
            <a:ext cx="80010" cy="512191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object 8"/>
          <p:cNvSpPr txBox="1"/>
          <p:nvPr/>
        </p:nvSpPr>
        <p:spPr>
          <a:xfrm>
            <a:off x="4541520" y="4829175"/>
            <a:ext cx="3088005" cy="417195"/>
          </a:xfrm>
          <a:prstGeom prst="rect">
            <a:avLst/>
          </a:prstGeom>
          <a:solidFill>
            <a:srgbClr val="333399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0" tIns="330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60"/>
              </a:spcBef>
            </a:pPr>
            <a:r>
              <a:rPr lang="en-US" sz="2500" b="1" spc="-10" dirty="0">
                <a:solidFill>
                  <a:srgbClr val="FFFFFF"/>
                </a:solidFill>
                <a:latin typeface="Calibri" panose="020F0502020204030204" charset="0"/>
                <a:cs typeface="Calibri" panose="020F0502020204030204" charset="0"/>
              </a:rPr>
              <a:t>mCRPC</a:t>
            </a:r>
          </a:p>
        </p:txBody>
      </p:sp>
      <p:pic>
        <p:nvPicPr>
          <p:cNvPr id="8" name="Content Placeholder 1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9145" y="0"/>
            <a:ext cx="1064895" cy="10648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1" animBg="1"/>
      <p:bldP spid="21" grpId="2" bldLvl="0" animBg="1"/>
      <p:bldP spid="5" grpId="1" animBg="1"/>
      <p:bldP spid="5" grpId="2" bldLvl="0" animBg="1"/>
      <p:bldP spid="15" grpId="1" animBg="1"/>
      <p:bldP spid="15" grpId="2" bldLvl="0" animBg="1"/>
      <p:bldP spid="6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-1306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+mn-lt"/>
              </a:rPr>
              <a:t>Định </a:t>
            </a:r>
            <a:r>
              <a:rPr lang="en-US" sz="3600" b="1" dirty="0" err="1">
                <a:solidFill>
                  <a:srgbClr val="FF0000"/>
                </a:solidFill>
                <a:latin typeface="+mn-lt"/>
              </a:rPr>
              <a:t>nghĩa</a:t>
            </a:r>
            <a:r>
              <a:rPr lang="en-US" sz="3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n-lt"/>
              </a:rPr>
              <a:t>kháng</a:t>
            </a:r>
            <a:r>
              <a:rPr lang="en-US" sz="3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n-lt"/>
              </a:rPr>
              <a:t>cắt</a:t>
            </a:r>
            <a:r>
              <a:rPr lang="en-US" sz="3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n-lt"/>
              </a:rPr>
              <a:t>tinh</a:t>
            </a:r>
            <a:r>
              <a:rPr lang="en-US" sz="3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n-lt"/>
              </a:rPr>
              <a:t>hoàn</a:t>
            </a:r>
            <a:endParaRPr lang="en-US" sz="36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05" name="Content Placeholder 104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1730" t="44342" r="46293" b="4658"/>
          <a:stretch>
            <a:fillRect/>
          </a:stretch>
        </p:blipFill>
        <p:spPr>
          <a:xfrm>
            <a:off x="1212850" y="2997200"/>
            <a:ext cx="3949700" cy="31642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Content Placeholder 1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8619" y="-32385"/>
            <a:ext cx="1545590" cy="15455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Content Placeholder 104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57426" t="43176" r="1054" b="1566"/>
          <a:stretch>
            <a:fillRect/>
          </a:stretch>
        </p:blipFill>
        <p:spPr>
          <a:xfrm>
            <a:off x="7415530" y="2997200"/>
            <a:ext cx="3352165" cy="36531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Content Placeholder 104"/>
          <p:cNvPicPr>
            <a:picLocks noGrp="1"/>
          </p:cNvPicPr>
          <p:nvPr/>
        </p:nvPicPr>
        <p:blipFill>
          <a:blip r:embed="rId3"/>
          <a:srcRect l="16972" t="15374" r="20917" b="55885"/>
          <a:stretch>
            <a:fillRect/>
          </a:stretch>
        </p:blipFill>
        <p:spPr>
          <a:xfrm>
            <a:off x="2761615" y="1660525"/>
            <a:ext cx="6360160" cy="1336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object 18"/>
          <p:cNvSpPr txBox="1"/>
          <p:nvPr/>
        </p:nvSpPr>
        <p:spPr>
          <a:xfrm>
            <a:off x="0" y="0"/>
            <a:ext cx="1525270" cy="337820"/>
          </a:xfrm>
          <a:prstGeom prst="rect">
            <a:avLst/>
          </a:prstGeom>
          <a:solidFill>
            <a:srgbClr val="FFFF00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0" tIns="30480" rIns="0" bIns="0" rtlCol="0">
            <a:spAutoFit/>
          </a:bodyPr>
          <a:lstStyle/>
          <a:p>
            <a:pPr marL="210185" marR="202565" algn="ctr">
              <a:spcBef>
                <a:spcPts val="240"/>
              </a:spcBef>
            </a:pPr>
            <a:r>
              <a:rPr lang="en-US" sz="20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CRPC</a:t>
            </a:r>
            <a:endParaRPr lang="en-US" sz="2000" b="1" baseline="26000" dirty="0">
              <a:solidFill>
                <a:srgbClr val="FF0000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7688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761" y="4251197"/>
            <a:ext cx="5489447" cy="4754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05761" y="4251197"/>
            <a:ext cx="3336290" cy="471170"/>
          </a:xfrm>
          <a:custGeom>
            <a:avLst/>
            <a:gdLst/>
            <a:ahLst/>
            <a:cxnLst/>
            <a:rect l="l" t="t" r="r" b="b"/>
            <a:pathLst>
              <a:path w="3336290" h="471170">
                <a:moveTo>
                  <a:pt x="1624838" y="11556"/>
                </a:moveTo>
                <a:lnTo>
                  <a:pt x="0" y="438403"/>
                </a:lnTo>
                <a:lnTo>
                  <a:pt x="51116" y="438453"/>
                </a:lnTo>
                <a:lnTo>
                  <a:pt x="103339" y="438599"/>
                </a:lnTo>
                <a:lnTo>
                  <a:pt x="156615" y="438836"/>
                </a:lnTo>
                <a:lnTo>
                  <a:pt x="210892" y="439161"/>
                </a:lnTo>
                <a:lnTo>
                  <a:pt x="266117" y="439568"/>
                </a:lnTo>
                <a:lnTo>
                  <a:pt x="322237" y="440052"/>
                </a:lnTo>
                <a:lnTo>
                  <a:pt x="379200" y="440610"/>
                </a:lnTo>
                <a:lnTo>
                  <a:pt x="436953" y="441237"/>
                </a:lnTo>
                <a:lnTo>
                  <a:pt x="495443" y="441928"/>
                </a:lnTo>
                <a:lnTo>
                  <a:pt x="554618" y="442678"/>
                </a:lnTo>
                <a:lnTo>
                  <a:pt x="614426" y="443484"/>
                </a:lnTo>
                <a:lnTo>
                  <a:pt x="674812" y="444339"/>
                </a:lnTo>
                <a:lnTo>
                  <a:pt x="735725" y="445241"/>
                </a:lnTo>
                <a:lnTo>
                  <a:pt x="797113" y="446183"/>
                </a:lnTo>
                <a:lnTo>
                  <a:pt x="858921" y="447163"/>
                </a:lnTo>
                <a:lnTo>
                  <a:pt x="921099" y="448174"/>
                </a:lnTo>
                <a:lnTo>
                  <a:pt x="983592" y="449213"/>
                </a:lnTo>
                <a:lnTo>
                  <a:pt x="1046349" y="450275"/>
                </a:lnTo>
                <a:lnTo>
                  <a:pt x="1109316" y="451355"/>
                </a:lnTo>
                <a:lnTo>
                  <a:pt x="1172441" y="452449"/>
                </a:lnTo>
                <a:lnTo>
                  <a:pt x="1235672" y="453552"/>
                </a:lnTo>
                <a:lnTo>
                  <a:pt x="1298956" y="454659"/>
                </a:lnTo>
                <a:lnTo>
                  <a:pt x="1362239" y="455767"/>
                </a:lnTo>
                <a:lnTo>
                  <a:pt x="1425470" y="456870"/>
                </a:lnTo>
                <a:lnTo>
                  <a:pt x="1488595" y="457964"/>
                </a:lnTo>
                <a:lnTo>
                  <a:pt x="1551562" y="459044"/>
                </a:lnTo>
                <a:lnTo>
                  <a:pt x="1614319" y="460106"/>
                </a:lnTo>
                <a:lnTo>
                  <a:pt x="1676812" y="461145"/>
                </a:lnTo>
                <a:lnTo>
                  <a:pt x="1738990" y="462156"/>
                </a:lnTo>
                <a:lnTo>
                  <a:pt x="1800798" y="463136"/>
                </a:lnTo>
                <a:lnTo>
                  <a:pt x="1862186" y="464078"/>
                </a:lnTo>
                <a:lnTo>
                  <a:pt x="1923099" y="464980"/>
                </a:lnTo>
                <a:lnTo>
                  <a:pt x="1983486" y="465835"/>
                </a:lnTo>
                <a:lnTo>
                  <a:pt x="2043293" y="466641"/>
                </a:lnTo>
                <a:lnTo>
                  <a:pt x="2102468" y="467391"/>
                </a:lnTo>
                <a:lnTo>
                  <a:pt x="2160958" y="468082"/>
                </a:lnTo>
                <a:lnTo>
                  <a:pt x="2218711" y="468709"/>
                </a:lnTo>
                <a:lnTo>
                  <a:pt x="2275674" y="469267"/>
                </a:lnTo>
                <a:lnTo>
                  <a:pt x="2331794" y="469751"/>
                </a:lnTo>
                <a:lnTo>
                  <a:pt x="2387019" y="470158"/>
                </a:lnTo>
                <a:lnTo>
                  <a:pt x="2441296" y="470483"/>
                </a:lnTo>
                <a:lnTo>
                  <a:pt x="2494572" y="470720"/>
                </a:lnTo>
                <a:lnTo>
                  <a:pt x="2546795" y="470866"/>
                </a:lnTo>
                <a:lnTo>
                  <a:pt x="2597912" y="470915"/>
                </a:lnTo>
                <a:lnTo>
                  <a:pt x="2647869" y="470864"/>
                </a:lnTo>
                <a:lnTo>
                  <a:pt x="2696616" y="470708"/>
                </a:lnTo>
                <a:lnTo>
                  <a:pt x="2744098" y="470441"/>
                </a:lnTo>
                <a:lnTo>
                  <a:pt x="2790264" y="470061"/>
                </a:lnTo>
                <a:lnTo>
                  <a:pt x="2835060" y="469561"/>
                </a:lnTo>
                <a:lnTo>
                  <a:pt x="2878434" y="468937"/>
                </a:lnTo>
                <a:lnTo>
                  <a:pt x="2920333" y="468185"/>
                </a:lnTo>
                <a:lnTo>
                  <a:pt x="2960705" y="467300"/>
                </a:lnTo>
                <a:lnTo>
                  <a:pt x="2999497" y="466278"/>
                </a:lnTo>
                <a:lnTo>
                  <a:pt x="3072130" y="463803"/>
                </a:lnTo>
                <a:lnTo>
                  <a:pt x="3137810" y="460724"/>
                </a:lnTo>
                <a:lnTo>
                  <a:pt x="3196116" y="457004"/>
                </a:lnTo>
                <a:lnTo>
                  <a:pt x="3246627" y="452605"/>
                </a:lnTo>
                <a:lnTo>
                  <a:pt x="3288921" y="447493"/>
                </a:lnTo>
                <a:lnTo>
                  <a:pt x="3336036" y="438403"/>
                </a:lnTo>
                <a:lnTo>
                  <a:pt x="1624838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26157" y="3338321"/>
            <a:ext cx="8141208" cy="4724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38200" y="390049"/>
            <a:ext cx="10515600" cy="565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36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 Ung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thư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tuyến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tiền liệt t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iến xa (APC)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094214" y="6270752"/>
            <a:ext cx="1346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5C5E5F"/>
                </a:solidFill>
                <a:latin typeface="Comic Sans MS" panose="030F0702030302020204"/>
                <a:cs typeface="Comic Sans MS" panose="030F0702030302020204"/>
              </a:rPr>
              <a:t>3</a:t>
            </a:r>
            <a:endParaRPr sz="1400">
              <a:latin typeface="Comic Sans MS" panose="030F0702030302020204"/>
              <a:cs typeface="Comic Sans MS" panose="030F070203030202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76030" y="3636645"/>
            <a:ext cx="3088005" cy="1080770"/>
          </a:xfrm>
          <a:prstGeom prst="rect">
            <a:avLst/>
          </a:prstGeom>
          <a:solidFill>
            <a:srgbClr val="333399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0" tIns="15494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220"/>
              </a:spcBef>
            </a:pPr>
            <a:r>
              <a:rPr lang="en-US" sz="2500" b="1" spc="-10" dirty="0">
                <a:solidFill>
                  <a:srgbClr val="FFFFFF"/>
                </a:solidFill>
                <a:latin typeface="Calibri" panose="020F0502020204030204" charset="0"/>
                <a:cs typeface="Calibri" panose="020F0502020204030204" charset="0"/>
              </a:rPr>
              <a:t>M1-CRPC</a:t>
            </a:r>
          </a:p>
          <a:p>
            <a:pPr marL="635" algn="ctr">
              <a:lnSpc>
                <a:spcPct val="100000"/>
              </a:lnSpc>
              <a:spcBef>
                <a:spcPts val="1220"/>
              </a:spcBef>
            </a:pPr>
            <a:endParaRPr lang="en-US" sz="2500" b="1" spc="-10" dirty="0">
              <a:solidFill>
                <a:srgbClr val="FFFFFF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76030" y="2482850"/>
            <a:ext cx="3088005" cy="1010920"/>
          </a:xfrm>
          <a:prstGeom prst="rect">
            <a:avLst/>
          </a:prstGeom>
          <a:solidFill>
            <a:srgbClr val="333399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0" tIns="330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60"/>
              </a:spcBef>
            </a:pPr>
            <a:endParaRPr lang="en-US" b="1" spc="-10" dirty="0">
              <a:solidFill>
                <a:srgbClr val="FFFFFF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algn="ctr">
              <a:lnSpc>
                <a:spcPct val="100000"/>
              </a:lnSpc>
              <a:spcBef>
                <a:spcPts val="260"/>
              </a:spcBef>
            </a:pPr>
            <a:r>
              <a:rPr lang="en-US" sz="2500" b="1" spc="-10" dirty="0">
                <a:solidFill>
                  <a:srgbClr val="FFFFFF"/>
                </a:solidFill>
                <a:latin typeface="Calibri" panose="020F0502020204030204" charset="0"/>
                <a:cs typeface="Calibri" panose="020F0502020204030204" charset="0"/>
              </a:rPr>
              <a:t>M0-CRPC</a:t>
            </a:r>
          </a:p>
          <a:p>
            <a:pPr algn="ctr">
              <a:lnSpc>
                <a:spcPct val="100000"/>
              </a:lnSpc>
              <a:spcBef>
                <a:spcPts val="260"/>
              </a:spcBef>
            </a:pPr>
            <a:endParaRPr lang="en-US" sz="2500" b="1" spc="-10" baseline="26000" dirty="0">
              <a:solidFill>
                <a:srgbClr val="FFFFFF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74515" y="2675890"/>
            <a:ext cx="4414520" cy="49530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33655" rIns="0" bIns="0" rtlCol="0">
            <a:spAutoFit/>
          </a:bodyPr>
          <a:lstStyle/>
          <a:p>
            <a:pPr marL="290830" marR="283845" indent="553085">
              <a:lnSpc>
                <a:spcPct val="100000"/>
              </a:lnSpc>
              <a:spcBef>
                <a:spcPts val="265"/>
              </a:spcBef>
            </a:pPr>
            <a:r>
              <a:rPr lang="en-US" sz="3000" b="1" spc="-100" dirty="0">
                <a:solidFill>
                  <a:srgbClr val="FFFFFF"/>
                </a:solidFill>
                <a:latin typeface="Calibri" panose="020F0502020204030204" charset="0"/>
                <a:cs typeface="Calibri" panose="020F0502020204030204" charset="0"/>
              </a:rPr>
              <a:t>Ung thư TTL tiến xa</a:t>
            </a:r>
            <a:r>
              <a:rPr lang="en-US" b="1" spc="-100" dirty="0">
                <a:solidFill>
                  <a:srgbClr val="FFFFFF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endParaRPr lang="en-US" baseline="2600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598161" y="1945639"/>
            <a:ext cx="1033780" cy="646430"/>
          </a:xfrm>
          <a:custGeom>
            <a:avLst/>
            <a:gdLst/>
            <a:ahLst/>
            <a:cxnLst/>
            <a:rect l="l" t="t" r="r" b="b"/>
            <a:pathLst>
              <a:path w="1033779" h="646430">
                <a:moveTo>
                  <a:pt x="982472" y="570102"/>
                </a:moveTo>
                <a:lnTo>
                  <a:pt x="957072" y="570102"/>
                </a:lnTo>
                <a:lnTo>
                  <a:pt x="995172" y="646302"/>
                </a:lnTo>
                <a:lnTo>
                  <a:pt x="1026922" y="582802"/>
                </a:lnTo>
                <a:lnTo>
                  <a:pt x="982472" y="582802"/>
                </a:lnTo>
                <a:lnTo>
                  <a:pt x="982472" y="570102"/>
                </a:lnTo>
                <a:close/>
              </a:path>
              <a:path w="1033779" h="646430">
                <a:moveTo>
                  <a:pt x="982472" y="12700"/>
                </a:moveTo>
                <a:lnTo>
                  <a:pt x="982472" y="582802"/>
                </a:lnTo>
                <a:lnTo>
                  <a:pt x="1007872" y="582802"/>
                </a:lnTo>
                <a:lnTo>
                  <a:pt x="1007872" y="25400"/>
                </a:lnTo>
                <a:lnTo>
                  <a:pt x="995172" y="25400"/>
                </a:lnTo>
                <a:lnTo>
                  <a:pt x="982472" y="12700"/>
                </a:lnTo>
                <a:close/>
              </a:path>
              <a:path w="1033779" h="646430">
                <a:moveTo>
                  <a:pt x="1033272" y="570102"/>
                </a:moveTo>
                <a:lnTo>
                  <a:pt x="1007872" y="570102"/>
                </a:lnTo>
                <a:lnTo>
                  <a:pt x="1007872" y="582802"/>
                </a:lnTo>
                <a:lnTo>
                  <a:pt x="1026922" y="582802"/>
                </a:lnTo>
                <a:lnTo>
                  <a:pt x="1033272" y="570102"/>
                </a:lnTo>
                <a:close/>
              </a:path>
              <a:path w="1033779" h="646430">
                <a:moveTo>
                  <a:pt x="25400" y="12700"/>
                </a:moveTo>
                <a:lnTo>
                  <a:pt x="12700" y="25400"/>
                </a:lnTo>
                <a:lnTo>
                  <a:pt x="982472" y="25400"/>
                </a:lnTo>
                <a:lnTo>
                  <a:pt x="982472" y="18034"/>
                </a:lnTo>
                <a:lnTo>
                  <a:pt x="25400" y="18034"/>
                </a:lnTo>
                <a:lnTo>
                  <a:pt x="25400" y="12700"/>
                </a:lnTo>
                <a:close/>
              </a:path>
              <a:path w="1033779" h="646430">
                <a:moveTo>
                  <a:pt x="1007872" y="12700"/>
                </a:moveTo>
                <a:lnTo>
                  <a:pt x="982472" y="12700"/>
                </a:lnTo>
                <a:lnTo>
                  <a:pt x="995172" y="25400"/>
                </a:lnTo>
                <a:lnTo>
                  <a:pt x="1007872" y="25400"/>
                </a:lnTo>
                <a:lnTo>
                  <a:pt x="1007872" y="12700"/>
                </a:lnTo>
                <a:close/>
              </a:path>
              <a:path w="1033779" h="646430">
                <a:moveTo>
                  <a:pt x="1002157" y="0"/>
                </a:moveTo>
                <a:lnTo>
                  <a:pt x="5714" y="0"/>
                </a:lnTo>
                <a:lnTo>
                  <a:pt x="0" y="5714"/>
                </a:lnTo>
                <a:lnTo>
                  <a:pt x="0" y="18034"/>
                </a:lnTo>
                <a:lnTo>
                  <a:pt x="20065" y="18034"/>
                </a:lnTo>
                <a:lnTo>
                  <a:pt x="25400" y="12700"/>
                </a:lnTo>
                <a:lnTo>
                  <a:pt x="1007872" y="12700"/>
                </a:lnTo>
                <a:lnTo>
                  <a:pt x="1007872" y="5714"/>
                </a:lnTo>
                <a:lnTo>
                  <a:pt x="1002157" y="0"/>
                </a:lnTo>
                <a:close/>
              </a:path>
              <a:path w="1033779" h="646430">
                <a:moveTo>
                  <a:pt x="982472" y="12700"/>
                </a:moveTo>
                <a:lnTo>
                  <a:pt x="25400" y="12700"/>
                </a:lnTo>
                <a:lnTo>
                  <a:pt x="25400" y="18034"/>
                </a:lnTo>
                <a:lnTo>
                  <a:pt x="982472" y="18034"/>
                </a:lnTo>
                <a:lnTo>
                  <a:pt x="982472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61581" y="1945639"/>
            <a:ext cx="1033780" cy="646430"/>
          </a:xfrm>
          <a:custGeom>
            <a:avLst/>
            <a:gdLst/>
            <a:ahLst/>
            <a:cxnLst/>
            <a:rect l="l" t="t" r="r" b="b"/>
            <a:pathLst>
              <a:path w="1033779" h="646430">
                <a:moveTo>
                  <a:pt x="25400" y="570102"/>
                </a:moveTo>
                <a:lnTo>
                  <a:pt x="0" y="570102"/>
                </a:lnTo>
                <a:lnTo>
                  <a:pt x="38100" y="646302"/>
                </a:lnTo>
                <a:lnTo>
                  <a:pt x="69850" y="582802"/>
                </a:lnTo>
                <a:lnTo>
                  <a:pt x="25400" y="582802"/>
                </a:lnTo>
                <a:lnTo>
                  <a:pt x="25400" y="570102"/>
                </a:lnTo>
                <a:close/>
              </a:path>
              <a:path w="1033779" h="646430">
                <a:moveTo>
                  <a:pt x="1027557" y="0"/>
                </a:moveTo>
                <a:lnTo>
                  <a:pt x="31115" y="0"/>
                </a:lnTo>
                <a:lnTo>
                  <a:pt x="25400" y="5714"/>
                </a:lnTo>
                <a:lnTo>
                  <a:pt x="25400" y="582802"/>
                </a:lnTo>
                <a:lnTo>
                  <a:pt x="50800" y="582802"/>
                </a:lnTo>
                <a:lnTo>
                  <a:pt x="50800" y="25400"/>
                </a:lnTo>
                <a:lnTo>
                  <a:pt x="38100" y="25400"/>
                </a:lnTo>
                <a:lnTo>
                  <a:pt x="50800" y="12700"/>
                </a:lnTo>
                <a:lnTo>
                  <a:pt x="1033272" y="12700"/>
                </a:lnTo>
                <a:lnTo>
                  <a:pt x="1033272" y="5714"/>
                </a:lnTo>
                <a:lnTo>
                  <a:pt x="1027557" y="0"/>
                </a:lnTo>
                <a:close/>
              </a:path>
              <a:path w="1033779" h="646430">
                <a:moveTo>
                  <a:pt x="76200" y="570102"/>
                </a:moveTo>
                <a:lnTo>
                  <a:pt x="50800" y="570102"/>
                </a:lnTo>
                <a:lnTo>
                  <a:pt x="50800" y="582802"/>
                </a:lnTo>
                <a:lnTo>
                  <a:pt x="69850" y="582802"/>
                </a:lnTo>
                <a:lnTo>
                  <a:pt x="76200" y="570102"/>
                </a:lnTo>
                <a:close/>
              </a:path>
              <a:path w="1033779" h="646430">
                <a:moveTo>
                  <a:pt x="50800" y="12700"/>
                </a:moveTo>
                <a:lnTo>
                  <a:pt x="38100" y="25400"/>
                </a:lnTo>
                <a:lnTo>
                  <a:pt x="50800" y="25400"/>
                </a:lnTo>
                <a:lnTo>
                  <a:pt x="50800" y="12700"/>
                </a:lnTo>
                <a:close/>
              </a:path>
              <a:path w="1033779" h="646430">
                <a:moveTo>
                  <a:pt x="1007872" y="12700"/>
                </a:moveTo>
                <a:lnTo>
                  <a:pt x="50800" y="12700"/>
                </a:lnTo>
                <a:lnTo>
                  <a:pt x="50800" y="25400"/>
                </a:lnTo>
                <a:lnTo>
                  <a:pt x="1020572" y="25400"/>
                </a:lnTo>
                <a:lnTo>
                  <a:pt x="1013206" y="18034"/>
                </a:lnTo>
                <a:lnTo>
                  <a:pt x="1007872" y="18034"/>
                </a:lnTo>
                <a:lnTo>
                  <a:pt x="1007872" y="12700"/>
                </a:lnTo>
                <a:close/>
              </a:path>
              <a:path w="1033779" h="646430">
                <a:moveTo>
                  <a:pt x="1007872" y="12700"/>
                </a:moveTo>
                <a:lnTo>
                  <a:pt x="1007872" y="18034"/>
                </a:lnTo>
                <a:lnTo>
                  <a:pt x="1013206" y="18034"/>
                </a:lnTo>
                <a:lnTo>
                  <a:pt x="1007872" y="12700"/>
                </a:lnTo>
                <a:close/>
              </a:path>
              <a:path w="1033779" h="646430">
                <a:moveTo>
                  <a:pt x="1033272" y="12700"/>
                </a:moveTo>
                <a:lnTo>
                  <a:pt x="1007872" y="12700"/>
                </a:lnTo>
                <a:lnTo>
                  <a:pt x="1013206" y="18034"/>
                </a:lnTo>
                <a:lnTo>
                  <a:pt x="1033272" y="18034"/>
                </a:lnTo>
                <a:lnTo>
                  <a:pt x="1033272" y="12700"/>
                </a:lnTo>
                <a:close/>
              </a:path>
            </a:pathLst>
          </a:custGeom>
          <a:solidFill>
            <a:srgbClr val="000000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29640" y="1447800"/>
            <a:ext cx="4175760" cy="89217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0480" rIns="0" bIns="0" rtlCol="0">
            <a:spAutoFit/>
          </a:bodyPr>
          <a:lstStyle/>
          <a:p>
            <a:pPr marL="154305" marR="146685" indent="-3175" algn="ctr">
              <a:lnSpc>
                <a:spcPct val="100000"/>
              </a:lnSpc>
              <a:spcBef>
                <a:spcPts val="240"/>
              </a:spcBef>
            </a:pPr>
            <a:r>
              <a:rPr lang="en-US" sz="2800" b="1" dirty="0" err="1">
                <a:solidFill>
                  <a:srgbClr val="FF0000"/>
                </a:solidFill>
                <a:sym typeface="+mn-ea"/>
              </a:rPr>
              <a:t>Giai</a:t>
            </a:r>
            <a:r>
              <a:rPr lang="en-US" sz="2800" b="1" dirty="0">
                <a:solidFill>
                  <a:srgbClr val="FF0000"/>
                </a:solidFill>
                <a:sym typeface="+mn-ea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sym typeface="+mn-ea"/>
              </a:rPr>
              <a:t>đoạn</a:t>
            </a:r>
            <a:r>
              <a:rPr lang="en-US" sz="2800" b="1" dirty="0">
                <a:solidFill>
                  <a:srgbClr val="FF0000"/>
                </a:solidFill>
                <a:sym typeface="+mn-ea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sym typeface="+mn-ea"/>
              </a:rPr>
              <a:t>nhạy</a:t>
            </a:r>
            <a:r>
              <a:rPr lang="en-US" sz="2800" b="1" dirty="0">
                <a:solidFill>
                  <a:srgbClr val="FF0000"/>
                </a:solidFill>
                <a:sym typeface="+mn-ea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sym typeface="+mn-ea"/>
              </a:rPr>
              <a:t>nội</a:t>
            </a:r>
            <a:r>
              <a:rPr lang="en-US" sz="2800" b="1" dirty="0">
                <a:solidFill>
                  <a:srgbClr val="FF0000"/>
                </a:solidFill>
                <a:sym typeface="+mn-ea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sym typeface="+mn-ea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sym typeface="+mn-ea"/>
              </a:rPr>
              <a:t> (HSPC)</a:t>
            </a:r>
            <a:endParaRPr lang="en-US" sz="2800" b="1" spc="-7" baseline="26000" dirty="0">
              <a:solidFill>
                <a:srgbClr val="FF0000"/>
              </a:solidFill>
              <a:latin typeface="Comic Sans MS" panose="030F0702030302020204"/>
              <a:cs typeface="Comic Sans MS" panose="030F0702030302020204"/>
              <a:sym typeface="+mn-e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087870" y="1447800"/>
            <a:ext cx="4876165" cy="892175"/>
          </a:xfrm>
          <a:prstGeom prst="rect">
            <a:avLst/>
          </a:prstGeom>
          <a:solidFill>
            <a:srgbClr val="FFFF00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0" tIns="30480" rIns="0" bIns="0" rtlCol="0">
            <a:spAutoFit/>
          </a:bodyPr>
          <a:lstStyle/>
          <a:p>
            <a:pPr marL="210185" marR="202565" algn="ctr">
              <a:lnSpc>
                <a:spcPct val="100000"/>
              </a:lnSpc>
              <a:spcBef>
                <a:spcPts val="240"/>
              </a:spcBef>
            </a:pPr>
            <a:r>
              <a:rPr lang="en-US" sz="2800" b="1" dirty="0" err="1">
                <a:solidFill>
                  <a:srgbClr val="FF0000"/>
                </a:solidFill>
                <a:sym typeface="+mn-ea"/>
              </a:rPr>
              <a:t>Giai</a:t>
            </a:r>
            <a:r>
              <a:rPr lang="en-US" sz="2800" b="1" dirty="0">
                <a:solidFill>
                  <a:srgbClr val="FF0000"/>
                </a:solidFill>
                <a:sym typeface="+mn-ea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sym typeface="+mn-ea"/>
              </a:rPr>
              <a:t>đoạn</a:t>
            </a:r>
            <a:r>
              <a:rPr lang="en-US" sz="2800" b="1" dirty="0">
                <a:solidFill>
                  <a:srgbClr val="FF0000"/>
                </a:solidFill>
                <a:sym typeface="+mn-ea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sym typeface="+mn-ea"/>
              </a:rPr>
              <a:t>kháng</a:t>
            </a:r>
            <a:r>
              <a:rPr lang="en-US" sz="2800" b="1" dirty="0">
                <a:solidFill>
                  <a:srgbClr val="FF0000"/>
                </a:solidFill>
                <a:sym typeface="+mn-ea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sym typeface="+mn-ea"/>
              </a:rPr>
              <a:t>cắt</a:t>
            </a:r>
            <a:r>
              <a:rPr lang="en-US" sz="2800" b="1" dirty="0">
                <a:solidFill>
                  <a:srgbClr val="FF0000"/>
                </a:solidFill>
                <a:sym typeface="+mn-ea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sym typeface="+mn-ea"/>
              </a:rPr>
              <a:t>tinh</a:t>
            </a:r>
            <a:r>
              <a:rPr lang="en-US" sz="2800" b="1" dirty="0">
                <a:solidFill>
                  <a:srgbClr val="FF0000"/>
                </a:solidFill>
                <a:sym typeface="+mn-ea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sym typeface="+mn-ea"/>
              </a:rPr>
              <a:t>hoàn</a:t>
            </a:r>
            <a:r>
              <a:rPr lang="en-US" sz="2800" b="1" dirty="0">
                <a:solidFill>
                  <a:srgbClr val="FF0000"/>
                </a:solidFill>
                <a:sym typeface="+mn-ea"/>
              </a:rPr>
              <a:t> (CRPC)</a:t>
            </a:r>
            <a:endParaRPr lang="en-US" sz="2800" b="1" baseline="26000" dirty="0">
              <a:solidFill>
                <a:srgbClr val="FF0000"/>
              </a:solidFill>
              <a:latin typeface="Comic Sans MS" panose="030F0702030302020204"/>
              <a:cs typeface="Comic Sans MS" panose="030F0702030302020204"/>
              <a:sym typeface="+mn-ea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11989" y="1"/>
            <a:ext cx="1180011" cy="1101124"/>
          </a:xfrm>
          <a:prstGeom prst="rect">
            <a:avLst/>
          </a:prstGeom>
        </p:spPr>
      </p:pic>
      <p:sp>
        <p:nvSpPr>
          <p:cNvPr id="11" name="Text Box 10"/>
          <p:cNvSpPr txBox="1"/>
          <p:nvPr/>
        </p:nvSpPr>
        <p:spPr>
          <a:xfrm>
            <a:off x="0" y="6177280"/>
            <a:ext cx="1200531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/>
              <a:t>https://www.urotoday.com/conference-highlights/esmo-2022/esmo-2022-prostate-cancer/139441-esmo-2022-invited-discussant-metastatic-castration-sensitive-prostate-cancer-2022-updates.html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  <p:bldP spid="8" grpId="0" bldLvl="0" animBg="1"/>
      <p:bldP spid="8" grpId="1" animBg="1"/>
      <p:bldP spid="18" grpId="0" bldLvl="0" animBg="1"/>
      <p:bldP spid="18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8"/>
          <p:cNvSpPr txBox="1"/>
          <p:nvPr/>
        </p:nvSpPr>
        <p:spPr>
          <a:xfrm>
            <a:off x="4521835" y="447040"/>
            <a:ext cx="3088005" cy="417195"/>
          </a:xfrm>
          <a:prstGeom prst="rect">
            <a:avLst/>
          </a:prstGeom>
          <a:solidFill>
            <a:srgbClr val="333399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0" tIns="33020" rIns="0" bIns="0" rtlCol="0">
            <a:spAutoFit/>
          </a:bodyPr>
          <a:lstStyle/>
          <a:p>
            <a:pPr algn="ctr">
              <a:spcBef>
                <a:spcPts val="260"/>
              </a:spcBef>
            </a:pPr>
            <a:r>
              <a:rPr lang="en-US" sz="2500" b="1" spc="-10" dirty="0">
                <a:solidFill>
                  <a:srgbClr val="FFFFFF"/>
                </a:solidFill>
                <a:cs typeface="Calibri" panose="020F0502020204030204" charset="0"/>
              </a:rPr>
              <a:t>Chẩn đoán K TLT</a:t>
            </a:r>
            <a:endParaRPr lang="en-US" sz="2500" b="1" spc="-10" baseline="26000" dirty="0">
              <a:solidFill>
                <a:srgbClr val="FFFFFF"/>
              </a:solidFill>
              <a:cs typeface="Calibri" panose="020F0502020204030204" charset="0"/>
            </a:endParaRPr>
          </a:p>
        </p:txBody>
      </p:sp>
      <p:sp>
        <p:nvSpPr>
          <p:cNvPr id="5" name="object 8"/>
          <p:cNvSpPr txBox="1"/>
          <p:nvPr/>
        </p:nvSpPr>
        <p:spPr>
          <a:xfrm>
            <a:off x="4551680" y="5934710"/>
            <a:ext cx="3088005" cy="802005"/>
          </a:xfrm>
          <a:prstGeom prst="rect">
            <a:avLst/>
          </a:prstGeom>
          <a:solidFill>
            <a:srgbClr val="333399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0" tIns="33020" rIns="0" bIns="0" rtlCol="0">
            <a:spAutoFit/>
          </a:bodyPr>
          <a:lstStyle/>
          <a:p>
            <a:pPr algn="ctr">
              <a:spcBef>
                <a:spcPts val="260"/>
              </a:spcBef>
            </a:pPr>
            <a:r>
              <a:rPr lang="en-US" sz="2500" b="1" spc="-10" dirty="0">
                <a:solidFill>
                  <a:srgbClr val="FFFFFF"/>
                </a:solidFill>
                <a:cs typeface="Calibri" panose="020F0502020204030204" charset="0"/>
              </a:rPr>
              <a:t>Giai đoạn cuối đời (BSC)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6045835" y="864235"/>
            <a:ext cx="80010" cy="512191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object 8"/>
          <p:cNvSpPr txBox="1"/>
          <p:nvPr/>
        </p:nvSpPr>
        <p:spPr>
          <a:xfrm>
            <a:off x="4521835" y="5012055"/>
            <a:ext cx="3088005" cy="417195"/>
          </a:xfrm>
          <a:prstGeom prst="rect">
            <a:avLst/>
          </a:prstGeom>
          <a:solidFill>
            <a:srgbClr val="333399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0" tIns="33020" rIns="0" bIns="0" rtlCol="0">
            <a:spAutoFit/>
          </a:bodyPr>
          <a:lstStyle/>
          <a:p>
            <a:pPr algn="ctr">
              <a:spcBef>
                <a:spcPts val="260"/>
              </a:spcBef>
            </a:pPr>
            <a:r>
              <a:rPr lang="en-US" sz="2500" b="1" spc="-10" dirty="0">
                <a:solidFill>
                  <a:srgbClr val="FFFFFF"/>
                </a:solidFill>
                <a:cs typeface="Calibri" panose="020F0502020204030204" charset="0"/>
              </a:rPr>
              <a:t>mCRPC</a:t>
            </a:r>
          </a:p>
        </p:txBody>
      </p:sp>
      <p:sp>
        <p:nvSpPr>
          <p:cNvPr id="7" name="object 8"/>
          <p:cNvSpPr txBox="1"/>
          <p:nvPr/>
        </p:nvSpPr>
        <p:spPr>
          <a:xfrm>
            <a:off x="4552315" y="1059180"/>
            <a:ext cx="3088005" cy="835660"/>
          </a:xfrm>
          <a:prstGeom prst="rect">
            <a:avLst/>
          </a:prstGeom>
          <a:solidFill>
            <a:srgbClr val="333399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0" tIns="33020" rIns="0" bIns="0" rtlCol="0">
            <a:spAutoFit/>
          </a:bodyPr>
          <a:lstStyle/>
          <a:p>
            <a:pPr algn="ctr">
              <a:spcBef>
                <a:spcPts val="260"/>
              </a:spcBef>
            </a:pPr>
            <a:r>
              <a:rPr lang="en-US" sz="2500" b="1" spc="-10" dirty="0">
                <a:solidFill>
                  <a:srgbClr val="FFFFFF"/>
                </a:solidFill>
                <a:cs typeface="Calibri" panose="020F0502020204030204" charset="0"/>
              </a:rPr>
              <a:t>Giai đoạn sớm: tại chỗ</a:t>
            </a:r>
          </a:p>
          <a:p>
            <a:pPr algn="ctr">
              <a:spcBef>
                <a:spcPts val="260"/>
              </a:spcBef>
            </a:pPr>
            <a:r>
              <a:rPr lang="en-US" sz="2500" b="1" spc="-10" dirty="0">
                <a:solidFill>
                  <a:srgbClr val="FFFFFF"/>
                </a:solidFill>
                <a:cs typeface="Calibri" panose="020F0502020204030204" charset="0"/>
              </a:rPr>
              <a:t>Tiến xa tại chỗ 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957830" y="3390900"/>
            <a:ext cx="3088005" cy="1253490"/>
          </a:xfrm>
          <a:prstGeom prst="rect">
            <a:avLst/>
          </a:prstGeom>
          <a:solidFill>
            <a:srgbClr val="333399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0" tIns="33020" rIns="0" bIns="0" rtlCol="0">
            <a:spAutoFit/>
          </a:bodyPr>
          <a:lstStyle/>
          <a:p>
            <a:pPr algn="ctr">
              <a:spcBef>
                <a:spcPts val="260"/>
              </a:spcBef>
            </a:pPr>
            <a:r>
              <a:rPr lang="en-US" sz="2500" b="1" spc="-10" dirty="0">
                <a:solidFill>
                  <a:srgbClr val="FFFFFF"/>
                </a:solidFill>
                <a:cs typeface="Calibri" panose="020F0502020204030204" charset="0"/>
              </a:rPr>
              <a:t>Giai đoạn trễ: di căn</a:t>
            </a:r>
          </a:p>
          <a:p>
            <a:pPr algn="ctr">
              <a:spcBef>
                <a:spcPts val="260"/>
              </a:spcBef>
            </a:pPr>
            <a:r>
              <a:rPr lang="en-US" sz="2500" b="1" spc="-10" dirty="0">
                <a:solidFill>
                  <a:srgbClr val="FFFFFF"/>
                </a:solidFill>
                <a:cs typeface="Calibri" panose="020F0502020204030204" charset="0"/>
              </a:rPr>
              <a:t>de novo</a:t>
            </a:r>
          </a:p>
          <a:p>
            <a:pPr algn="ctr">
              <a:spcBef>
                <a:spcPts val="260"/>
              </a:spcBef>
            </a:pPr>
            <a:r>
              <a:rPr lang="en-US" sz="2500" b="1" spc="-10" dirty="0">
                <a:solidFill>
                  <a:srgbClr val="FFFFFF"/>
                </a:solidFill>
                <a:cs typeface="Calibri" panose="020F0502020204030204" charset="0"/>
              </a:rPr>
              <a:t>mHSPC</a:t>
            </a:r>
          </a:p>
        </p:txBody>
      </p:sp>
      <p:sp>
        <p:nvSpPr>
          <p:cNvPr id="12" name="object 8"/>
          <p:cNvSpPr txBox="1"/>
          <p:nvPr/>
        </p:nvSpPr>
        <p:spPr>
          <a:xfrm>
            <a:off x="6125845" y="3384550"/>
            <a:ext cx="3270885" cy="1253490"/>
          </a:xfrm>
          <a:prstGeom prst="rect">
            <a:avLst/>
          </a:prstGeom>
          <a:solidFill>
            <a:srgbClr val="333399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0" tIns="33020" rIns="0" bIns="0" rtlCol="0">
            <a:spAutoFit/>
          </a:bodyPr>
          <a:lstStyle/>
          <a:p>
            <a:pPr algn="ctr">
              <a:spcBef>
                <a:spcPts val="260"/>
              </a:spcBef>
            </a:pPr>
            <a:r>
              <a:rPr lang="en-US" sz="2500" b="1" spc="-10" dirty="0">
                <a:solidFill>
                  <a:srgbClr val="FFFFFF"/>
                </a:solidFill>
                <a:cs typeface="Calibri" panose="020F0502020204030204" charset="0"/>
              </a:rPr>
              <a:t>Giai đoạn trễ: </a:t>
            </a:r>
          </a:p>
          <a:p>
            <a:pPr algn="ctr">
              <a:spcBef>
                <a:spcPts val="260"/>
              </a:spcBef>
            </a:pPr>
            <a:r>
              <a:rPr lang="en-US" sz="2500" b="1" spc="-10" dirty="0">
                <a:solidFill>
                  <a:srgbClr val="FFFFFF"/>
                </a:solidFill>
                <a:cs typeface="Calibri" panose="020F0502020204030204" charset="0"/>
              </a:rPr>
              <a:t>tái phát di căn</a:t>
            </a:r>
          </a:p>
          <a:p>
            <a:pPr algn="ctr">
              <a:spcBef>
                <a:spcPts val="260"/>
              </a:spcBef>
            </a:pPr>
            <a:r>
              <a:rPr lang="en-US" sz="2500" b="1" spc="-10" dirty="0">
                <a:solidFill>
                  <a:srgbClr val="FFFFFF"/>
                </a:solidFill>
                <a:cs typeface="Calibri" panose="020F0502020204030204" charset="0"/>
              </a:rPr>
              <a:t>mHSPC</a:t>
            </a:r>
          </a:p>
        </p:txBody>
      </p:sp>
      <p:sp>
        <p:nvSpPr>
          <p:cNvPr id="14" name="object 8"/>
          <p:cNvSpPr txBox="1"/>
          <p:nvPr/>
        </p:nvSpPr>
        <p:spPr>
          <a:xfrm>
            <a:off x="4521835" y="2788920"/>
            <a:ext cx="3088005" cy="417195"/>
          </a:xfrm>
          <a:prstGeom prst="rect">
            <a:avLst/>
          </a:prstGeom>
          <a:solidFill>
            <a:srgbClr val="333399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0" tIns="33020" rIns="0" bIns="0" rtlCol="0">
            <a:spAutoFit/>
          </a:bodyPr>
          <a:lstStyle/>
          <a:p>
            <a:pPr algn="ctr">
              <a:spcBef>
                <a:spcPts val="260"/>
              </a:spcBef>
            </a:pPr>
            <a:r>
              <a:rPr lang="en-US" sz="2500" b="1" spc="-10" dirty="0">
                <a:solidFill>
                  <a:srgbClr val="FFFFFF"/>
                </a:solidFill>
                <a:cs typeface="Calibri" panose="020F0502020204030204" charset="0"/>
              </a:rPr>
              <a:t>nmCRPC</a:t>
            </a:r>
          </a:p>
        </p:txBody>
      </p:sp>
      <p:sp>
        <p:nvSpPr>
          <p:cNvPr id="4" name="object 8"/>
          <p:cNvSpPr txBox="1"/>
          <p:nvPr/>
        </p:nvSpPr>
        <p:spPr>
          <a:xfrm>
            <a:off x="4541520" y="2160905"/>
            <a:ext cx="3088005" cy="417195"/>
          </a:xfrm>
          <a:prstGeom prst="rect">
            <a:avLst/>
          </a:prstGeom>
          <a:solidFill>
            <a:srgbClr val="333399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0" tIns="33020" rIns="0" bIns="0" rtlCol="0">
            <a:spAutoFit/>
          </a:bodyPr>
          <a:lstStyle/>
          <a:p>
            <a:pPr algn="ctr">
              <a:spcBef>
                <a:spcPts val="260"/>
              </a:spcBef>
            </a:pPr>
            <a:r>
              <a:rPr lang="en-US" sz="2500" b="1" spc="-10" dirty="0">
                <a:solidFill>
                  <a:srgbClr val="FFFFFF"/>
                </a:solidFill>
                <a:cs typeface="Calibri" panose="020F0502020204030204" charset="0"/>
              </a:rPr>
              <a:t>nmHSPC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9611487" y="4072890"/>
            <a:ext cx="2580640" cy="249936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84785" indent="-172720">
              <a:spcBef>
                <a:spcPts val="100"/>
              </a:spcBef>
              <a:buFontTx/>
              <a:buChar char="•"/>
              <a:tabLst>
                <a:tab pos="185420" algn="l"/>
              </a:tabLst>
            </a:pPr>
            <a:r>
              <a:rPr sz="1465" b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Abiraterone</a:t>
            </a:r>
            <a:endParaRPr sz="1465" b="1">
              <a:solidFill>
                <a:srgbClr val="FF0000"/>
              </a:solidFill>
              <a:latin typeface="Arial" panose="020B0604020202020204"/>
              <a:cs typeface="Arial" panose="020B0604020202020204"/>
            </a:endParaRPr>
          </a:p>
          <a:p>
            <a:pPr marL="184785" indent="-172720">
              <a:buFontTx/>
              <a:buChar char="•"/>
              <a:tabLst>
                <a:tab pos="185420" algn="l"/>
              </a:tabLst>
            </a:pPr>
            <a:r>
              <a:rPr sz="1465" b="1" spc="-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Cabazitaxel</a:t>
            </a:r>
            <a:endParaRPr sz="1465" b="1">
              <a:solidFill>
                <a:srgbClr val="FF0000"/>
              </a:solidFill>
              <a:latin typeface="Arial" panose="020B0604020202020204"/>
              <a:cs typeface="Arial" panose="020B0604020202020204"/>
            </a:endParaRPr>
          </a:p>
          <a:p>
            <a:pPr marL="184785" indent="-172720">
              <a:spcBef>
                <a:spcPts val="5"/>
              </a:spcBef>
              <a:buFontTx/>
              <a:buChar char="•"/>
              <a:tabLst>
                <a:tab pos="185420" algn="l"/>
              </a:tabLst>
            </a:pPr>
            <a:r>
              <a:rPr sz="1465" b="1" spc="-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Docetaxel</a:t>
            </a:r>
            <a:endParaRPr sz="1465" b="1">
              <a:solidFill>
                <a:srgbClr val="FF0000"/>
              </a:solidFill>
              <a:latin typeface="Arial" panose="020B0604020202020204"/>
              <a:cs typeface="Arial" panose="020B0604020202020204"/>
            </a:endParaRPr>
          </a:p>
          <a:p>
            <a:pPr marL="184785" indent="-172720">
              <a:buFontTx/>
              <a:buChar char="•"/>
              <a:tabLst>
                <a:tab pos="185420" algn="l"/>
              </a:tabLst>
            </a:pPr>
            <a:r>
              <a:rPr sz="1465" b="1" spc="-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Enzalutamide</a:t>
            </a:r>
            <a:endParaRPr sz="1465" b="1">
              <a:solidFill>
                <a:srgbClr val="FF0000"/>
              </a:solidFill>
              <a:latin typeface="Arial" panose="020B0604020202020204"/>
              <a:cs typeface="Arial" panose="020B0604020202020204"/>
            </a:endParaRPr>
          </a:p>
          <a:p>
            <a:pPr marL="184785" indent="-172720">
              <a:buFontTx/>
              <a:buChar char="•"/>
              <a:tabLst>
                <a:tab pos="185420" algn="l"/>
              </a:tabLst>
            </a:pPr>
            <a:r>
              <a:rPr sz="1465" b="1" spc="-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Radium-223</a:t>
            </a:r>
            <a:endParaRPr sz="1465" b="1">
              <a:solidFill>
                <a:srgbClr val="FF0000"/>
              </a:solidFill>
              <a:latin typeface="Arial" panose="020B0604020202020204"/>
              <a:cs typeface="Arial" panose="020B0604020202020204"/>
            </a:endParaRPr>
          </a:p>
          <a:p>
            <a:pPr marL="184785" indent="-172720">
              <a:buFontTx/>
              <a:buChar char="•"/>
              <a:tabLst>
                <a:tab pos="185420" algn="l"/>
              </a:tabLst>
            </a:pPr>
            <a:r>
              <a:rPr sz="1465" b="1" spc="-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(Sipuleucel-T: in </a:t>
            </a:r>
            <a:r>
              <a:rPr sz="1465" b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US</a:t>
            </a:r>
            <a:r>
              <a:rPr sz="1465" b="1" spc="-3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65" b="1" spc="-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only)</a:t>
            </a:r>
            <a:endParaRPr sz="1465" b="1">
              <a:solidFill>
                <a:srgbClr val="FF0000"/>
              </a:solidFill>
              <a:latin typeface="Arial" panose="020B0604020202020204"/>
              <a:cs typeface="Arial" panose="020B0604020202020204"/>
            </a:endParaRPr>
          </a:p>
          <a:p>
            <a:pPr marL="184785" indent="-172720">
              <a:buFontTx/>
              <a:buChar char="•"/>
              <a:tabLst>
                <a:tab pos="185420" algn="l"/>
              </a:tabLst>
            </a:pPr>
            <a:r>
              <a:rPr sz="1465" b="1" spc="-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Olaparib, Rucaparib (if</a:t>
            </a:r>
            <a:r>
              <a:rPr sz="1465" b="1" spc="-3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65" b="1" spc="-1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DDR</a:t>
            </a:r>
            <a:endParaRPr sz="1465" b="1">
              <a:solidFill>
                <a:srgbClr val="FF0000"/>
              </a:solidFill>
              <a:latin typeface="Arial" panose="020B0604020202020204"/>
              <a:cs typeface="Arial" panose="020B0604020202020204"/>
            </a:endParaRPr>
          </a:p>
          <a:p>
            <a:pPr marL="184785"/>
            <a:r>
              <a:rPr sz="1465" b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alterations)</a:t>
            </a:r>
            <a:endParaRPr sz="1465" b="1">
              <a:solidFill>
                <a:srgbClr val="FF0000"/>
              </a:solidFill>
              <a:latin typeface="Arial" panose="020B0604020202020204"/>
              <a:cs typeface="Arial" panose="020B0604020202020204"/>
            </a:endParaRPr>
          </a:p>
          <a:p>
            <a:pPr marL="184785" indent="-172720">
              <a:buFontTx/>
              <a:buChar char="•"/>
              <a:tabLst>
                <a:tab pos="185420" algn="l"/>
              </a:tabLst>
            </a:pPr>
            <a:r>
              <a:rPr sz="1465" b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Lutetium</a:t>
            </a:r>
            <a:r>
              <a:rPr sz="1465" b="1" spc="-3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65" b="1" spc="-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-PSMA</a:t>
            </a:r>
          </a:p>
          <a:p>
            <a:pPr marL="184785" indent="-172720">
              <a:buFontTx/>
              <a:buChar char="•"/>
              <a:tabLst>
                <a:tab pos="185420" algn="l"/>
              </a:tabLst>
            </a:pPr>
            <a:r>
              <a:rPr sz="1465" b="1" spc="-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Pembrolizumab</a:t>
            </a:r>
          </a:p>
        </p:txBody>
      </p:sp>
      <p:sp>
        <p:nvSpPr>
          <p:cNvPr id="3" name="Down Arrow 2"/>
          <p:cNvSpPr/>
          <p:nvPr/>
        </p:nvSpPr>
        <p:spPr>
          <a:xfrm rot="16200000">
            <a:off x="8485505" y="4357370"/>
            <a:ext cx="76200" cy="1746250"/>
          </a:xfrm>
          <a:prstGeom prst="downArrow">
            <a:avLst>
              <a:gd name="adj1" fmla="val 50000"/>
              <a:gd name="adj2" fmla="val 212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9" name="Content Placeholder 1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9145" y="0"/>
            <a:ext cx="1064895" cy="106489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22287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5" grpId="0" animBg="1"/>
      <p:bldP spid="15" grpId="0" animBg="1"/>
      <p:bldP spid="46" grpId="0"/>
      <p:bldP spid="46" grpId="1"/>
      <p:bldP spid="3" grpId="0" animBg="1"/>
      <p:bldP spid="3" grpId="1" bldLvl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8"/>
          <p:cNvSpPr txBox="1"/>
          <p:nvPr/>
        </p:nvSpPr>
        <p:spPr>
          <a:xfrm>
            <a:off x="4521835" y="447040"/>
            <a:ext cx="3088005" cy="417195"/>
          </a:xfrm>
          <a:prstGeom prst="rect">
            <a:avLst/>
          </a:prstGeom>
          <a:solidFill>
            <a:srgbClr val="333399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0" tIns="33020" rIns="0" bIns="0" rtlCol="0">
            <a:spAutoFit/>
          </a:bodyPr>
          <a:lstStyle/>
          <a:p>
            <a:pPr algn="ctr">
              <a:spcBef>
                <a:spcPts val="260"/>
              </a:spcBef>
            </a:pPr>
            <a:r>
              <a:rPr lang="en-US" sz="2500" b="1" spc="-10" dirty="0">
                <a:solidFill>
                  <a:srgbClr val="FFFFFF"/>
                </a:solidFill>
                <a:cs typeface="Calibri" panose="020F0502020204030204" charset="0"/>
              </a:rPr>
              <a:t>Chẩn đoán K TLT</a:t>
            </a:r>
            <a:endParaRPr lang="en-US" sz="2500" b="1" spc="-10" baseline="26000" dirty="0">
              <a:solidFill>
                <a:srgbClr val="FFFFFF"/>
              </a:solidFill>
              <a:cs typeface="Calibri" panose="020F0502020204030204" charset="0"/>
            </a:endParaRPr>
          </a:p>
        </p:txBody>
      </p:sp>
      <p:sp>
        <p:nvSpPr>
          <p:cNvPr id="5" name="object 8"/>
          <p:cNvSpPr txBox="1"/>
          <p:nvPr/>
        </p:nvSpPr>
        <p:spPr>
          <a:xfrm>
            <a:off x="4551680" y="5934710"/>
            <a:ext cx="3088005" cy="802005"/>
          </a:xfrm>
          <a:prstGeom prst="rect">
            <a:avLst/>
          </a:prstGeom>
          <a:solidFill>
            <a:srgbClr val="333399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0" tIns="33020" rIns="0" bIns="0" rtlCol="0">
            <a:spAutoFit/>
          </a:bodyPr>
          <a:lstStyle/>
          <a:p>
            <a:pPr algn="ctr">
              <a:spcBef>
                <a:spcPts val="260"/>
              </a:spcBef>
            </a:pPr>
            <a:r>
              <a:rPr lang="en-US" sz="2500" b="1" spc="-10" dirty="0">
                <a:solidFill>
                  <a:srgbClr val="FFFFFF"/>
                </a:solidFill>
                <a:cs typeface="Calibri" panose="020F0502020204030204" charset="0"/>
              </a:rPr>
              <a:t>Giai đoạn cuối đời (BSC)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6045835" y="864235"/>
            <a:ext cx="80010" cy="512191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object 8"/>
          <p:cNvSpPr txBox="1"/>
          <p:nvPr/>
        </p:nvSpPr>
        <p:spPr>
          <a:xfrm>
            <a:off x="4521835" y="5012055"/>
            <a:ext cx="3088005" cy="417195"/>
          </a:xfrm>
          <a:prstGeom prst="rect">
            <a:avLst/>
          </a:prstGeom>
          <a:solidFill>
            <a:srgbClr val="333399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0" tIns="33020" rIns="0" bIns="0" rtlCol="0">
            <a:spAutoFit/>
          </a:bodyPr>
          <a:lstStyle/>
          <a:p>
            <a:pPr algn="ctr">
              <a:spcBef>
                <a:spcPts val="260"/>
              </a:spcBef>
            </a:pPr>
            <a:r>
              <a:rPr lang="en-US" sz="2500" b="1" spc="-10" dirty="0">
                <a:solidFill>
                  <a:srgbClr val="FFFFFF"/>
                </a:solidFill>
                <a:cs typeface="Calibri" panose="020F0502020204030204" charset="0"/>
              </a:rPr>
              <a:t>mCRPC</a:t>
            </a:r>
          </a:p>
        </p:txBody>
      </p:sp>
      <p:sp>
        <p:nvSpPr>
          <p:cNvPr id="7" name="object 8"/>
          <p:cNvSpPr txBox="1"/>
          <p:nvPr/>
        </p:nvSpPr>
        <p:spPr>
          <a:xfrm>
            <a:off x="4552315" y="1059180"/>
            <a:ext cx="3088005" cy="835660"/>
          </a:xfrm>
          <a:prstGeom prst="rect">
            <a:avLst/>
          </a:prstGeom>
          <a:solidFill>
            <a:srgbClr val="333399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0" tIns="33020" rIns="0" bIns="0" rtlCol="0">
            <a:spAutoFit/>
          </a:bodyPr>
          <a:lstStyle/>
          <a:p>
            <a:pPr algn="ctr">
              <a:spcBef>
                <a:spcPts val="260"/>
              </a:spcBef>
            </a:pPr>
            <a:r>
              <a:rPr lang="en-US" sz="2500" b="1" spc="-10" dirty="0">
                <a:solidFill>
                  <a:srgbClr val="FFFFFF"/>
                </a:solidFill>
                <a:cs typeface="Calibri" panose="020F0502020204030204" charset="0"/>
              </a:rPr>
              <a:t>Giai đoạn sớm: tại chỗ</a:t>
            </a:r>
          </a:p>
          <a:p>
            <a:pPr algn="ctr">
              <a:spcBef>
                <a:spcPts val="260"/>
              </a:spcBef>
            </a:pPr>
            <a:r>
              <a:rPr lang="en-US" sz="2500" b="1" spc="-10" dirty="0">
                <a:solidFill>
                  <a:srgbClr val="FFFFFF"/>
                </a:solidFill>
                <a:cs typeface="Calibri" panose="020F0502020204030204" charset="0"/>
              </a:rPr>
              <a:t>Tiến xa tại chỗ 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957830" y="3390900"/>
            <a:ext cx="3088005" cy="1253490"/>
          </a:xfrm>
          <a:prstGeom prst="rect">
            <a:avLst/>
          </a:prstGeom>
          <a:solidFill>
            <a:srgbClr val="333399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0" tIns="33020" rIns="0" bIns="0" rtlCol="0">
            <a:spAutoFit/>
          </a:bodyPr>
          <a:lstStyle/>
          <a:p>
            <a:pPr algn="ctr">
              <a:spcBef>
                <a:spcPts val="260"/>
              </a:spcBef>
            </a:pPr>
            <a:r>
              <a:rPr lang="en-US" sz="2500" b="1" spc="-10" dirty="0">
                <a:solidFill>
                  <a:srgbClr val="FFFFFF"/>
                </a:solidFill>
                <a:cs typeface="Calibri" panose="020F0502020204030204" charset="0"/>
              </a:rPr>
              <a:t>Giai đoạn trễ: di căn</a:t>
            </a:r>
          </a:p>
          <a:p>
            <a:pPr algn="ctr">
              <a:spcBef>
                <a:spcPts val="260"/>
              </a:spcBef>
            </a:pPr>
            <a:r>
              <a:rPr lang="en-US" sz="2500" b="1" spc="-10" dirty="0">
                <a:solidFill>
                  <a:srgbClr val="FFFFFF"/>
                </a:solidFill>
                <a:cs typeface="Calibri" panose="020F0502020204030204" charset="0"/>
              </a:rPr>
              <a:t>de novo</a:t>
            </a:r>
          </a:p>
          <a:p>
            <a:pPr algn="ctr">
              <a:spcBef>
                <a:spcPts val="260"/>
              </a:spcBef>
            </a:pPr>
            <a:r>
              <a:rPr lang="en-US" sz="2500" b="1" spc="-10" dirty="0">
                <a:solidFill>
                  <a:srgbClr val="FFFFFF"/>
                </a:solidFill>
                <a:cs typeface="Calibri" panose="020F0502020204030204" charset="0"/>
              </a:rPr>
              <a:t>mHSPC</a:t>
            </a:r>
          </a:p>
        </p:txBody>
      </p:sp>
      <p:sp>
        <p:nvSpPr>
          <p:cNvPr id="12" name="object 8"/>
          <p:cNvSpPr txBox="1"/>
          <p:nvPr/>
        </p:nvSpPr>
        <p:spPr>
          <a:xfrm>
            <a:off x="6125845" y="3384550"/>
            <a:ext cx="3270885" cy="1253490"/>
          </a:xfrm>
          <a:prstGeom prst="rect">
            <a:avLst/>
          </a:prstGeom>
          <a:solidFill>
            <a:srgbClr val="333399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0" tIns="33020" rIns="0" bIns="0" rtlCol="0">
            <a:spAutoFit/>
          </a:bodyPr>
          <a:lstStyle/>
          <a:p>
            <a:pPr algn="ctr">
              <a:spcBef>
                <a:spcPts val="260"/>
              </a:spcBef>
            </a:pPr>
            <a:r>
              <a:rPr lang="en-US" sz="2500" b="1" spc="-10" dirty="0">
                <a:solidFill>
                  <a:srgbClr val="FFFFFF"/>
                </a:solidFill>
                <a:cs typeface="Calibri" panose="020F0502020204030204" charset="0"/>
              </a:rPr>
              <a:t>Giai đoạn trễ: </a:t>
            </a:r>
          </a:p>
          <a:p>
            <a:pPr algn="ctr">
              <a:spcBef>
                <a:spcPts val="260"/>
              </a:spcBef>
            </a:pPr>
            <a:r>
              <a:rPr lang="en-US" sz="2500" b="1" spc="-10" dirty="0">
                <a:solidFill>
                  <a:srgbClr val="FFFFFF"/>
                </a:solidFill>
                <a:cs typeface="Calibri" panose="020F0502020204030204" charset="0"/>
              </a:rPr>
              <a:t>tái phát di căn</a:t>
            </a:r>
          </a:p>
          <a:p>
            <a:pPr algn="ctr">
              <a:spcBef>
                <a:spcPts val="260"/>
              </a:spcBef>
            </a:pPr>
            <a:r>
              <a:rPr lang="en-US" sz="2500" b="1" spc="-10" dirty="0">
                <a:solidFill>
                  <a:srgbClr val="FFFFFF"/>
                </a:solidFill>
                <a:cs typeface="Calibri" panose="020F0502020204030204" charset="0"/>
              </a:rPr>
              <a:t>mHSPC</a:t>
            </a:r>
          </a:p>
        </p:txBody>
      </p:sp>
      <p:sp>
        <p:nvSpPr>
          <p:cNvPr id="14" name="object 8"/>
          <p:cNvSpPr txBox="1"/>
          <p:nvPr/>
        </p:nvSpPr>
        <p:spPr>
          <a:xfrm>
            <a:off x="4521835" y="2788920"/>
            <a:ext cx="3088005" cy="417195"/>
          </a:xfrm>
          <a:prstGeom prst="rect">
            <a:avLst/>
          </a:prstGeom>
          <a:solidFill>
            <a:srgbClr val="333399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0" tIns="33020" rIns="0" bIns="0" rtlCol="0">
            <a:spAutoFit/>
          </a:bodyPr>
          <a:lstStyle/>
          <a:p>
            <a:pPr algn="ctr">
              <a:spcBef>
                <a:spcPts val="260"/>
              </a:spcBef>
            </a:pPr>
            <a:r>
              <a:rPr lang="en-US" sz="2500" b="1" spc="-10" dirty="0">
                <a:solidFill>
                  <a:srgbClr val="FFFFFF"/>
                </a:solidFill>
                <a:cs typeface="Calibri" panose="020F0502020204030204" charset="0"/>
              </a:rPr>
              <a:t>nmCRPC</a:t>
            </a:r>
          </a:p>
        </p:txBody>
      </p:sp>
      <p:sp>
        <p:nvSpPr>
          <p:cNvPr id="4" name="object 8"/>
          <p:cNvSpPr txBox="1"/>
          <p:nvPr/>
        </p:nvSpPr>
        <p:spPr>
          <a:xfrm>
            <a:off x="4541520" y="2160905"/>
            <a:ext cx="3088005" cy="417195"/>
          </a:xfrm>
          <a:prstGeom prst="rect">
            <a:avLst/>
          </a:prstGeom>
          <a:solidFill>
            <a:srgbClr val="333399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0" tIns="33020" rIns="0" bIns="0" rtlCol="0">
            <a:spAutoFit/>
          </a:bodyPr>
          <a:lstStyle/>
          <a:p>
            <a:pPr algn="ctr">
              <a:spcBef>
                <a:spcPts val="260"/>
              </a:spcBef>
            </a:pPr>
            <a:r>
              <a:rPr lang="en-US" sz="2500" b="1" spc="-10" dirty="0">
                <a:solidFill>
                  <a:srgbClr val="FFFFFF"/>
                </a:solidFill>
                <a:cs typeface="Calibri" panose="020F0502020204030204" charset="0"/>
              </a:rPr>
              <a:t>nmHSPC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9611487" y="4072890"/>
            <a:ext cx="2580640" cy="223309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2065">
              <a:spcBef>
                <a:spcPts val="100"/>
              </a:spcBef>
              <a:tabLst>
                <a:tab pos="185420" algn="l"/>
              </a:tabLst>
            </a:pPr>
            <a:endParaRPr sz="2400" b="1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/>
              <a:cs typeface="Arial" panose="020B0604020202020204"/>
            </a:endParaRPr>
          </a:p>
          <a:p>
            <a:pPr marL="184785" indent="-172720">
              <a:spcBef>
                <a:spcPts val="5"/>
              </a:spcBef>
              <a:buFontTx/>
              <a:buChar char="•"/>
              <a:tabLst>
                <a:tab pos="185420" algn="l"/>
              </a:tabLst>
            </a:pPr>
            <a:r>
              <a:rPr sz="2400" b="1" spc="-5" dirty="0" err="1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Docetaxel</a:t>
            </a:r>
            <a:endParaRPr lang="en-US" sz="2400" b="1" spc="-5" dirty="0">
              <a:solidFill>
                <a:srgbClr val="FF0000"/>
              </a:solidFill>
              <a:latin typeface="Arial" panose="020B0604020202020204"/>
              <a:cs typeface="Arial" panose="020B0604020202020204"/>
            </a:endParaRPr>
          </a:p>
          <a:p>
            <a:pPr marL="184785" indent="-172720">
              <a:spcBef>
                <a:spcPts val="5"/>
              </a:spcBef>
              <a:buFontTx/>
              <a:buChar char="•"/>
              <a:tabLst>
                <a:tab pos="185420" algn="l"/>
              </a:tabLst>
            </a:pPr>
            <a:r>
              <a:rPr lang="en-US" sz="2400" b="1" spc="-5" dirty="0" err="1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Abiraterone</a:t>
            </a:r>
            <a:endParaRPr sz="2400" b="1" dirty="0">
              <a:solidFill>
                <a:srgbClr val="FF0000"/>
              </a:solidFill>
              <a:latin typeface="Arial" panose="020B0604020202020204"/>
              <a:cs typeface="Arial" panose="020B0604020202020204"/>
            </a:endParaRPr>
          </a:p>
          <a:p>
            <a:pPr marL="184785" indent="-172720">
              <a:buFontTx/>
              <a:buChar char="•"/>
              <a:tabLst>
                <a:tab pos="185420" algn="l"/>
              </a:tabLst>
            </a:pPr>
            <a:r>
              <a:rPr sz="2400" b="1" spc="-5" dirty="0" err="1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Enzalutamide</a:t>
            </a:r>
            <a:endParaRPr sz="2400" b="1" dirty="0">
              <a:solidFill>
                <a:srgbClr val="FF0000"/>
              </a:solidFill>
              <a:latin typeface="Arial" panose="020B0604020202020204"/>
              <a:cs typeface="Arial" panose="020B0604020202020204"/>
            </a:endParaRPr>
          </a:p>
          <a:p>
            <a:pPr marL="184785" indent="-172720">
              <a:buFontTx/>
              <a:buChar char="•"/>
              <a:tabLst>
                <a:tab pos="185420" algn="l"/>
              </a:tabLst>
            </a:pPr>
            <a:r>
              <a:rPr sz="2400" b="1" spc="-5" dirty="0" err="1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Olaparib</a:t>
            </a:r>
            <a:endParaRPr sz="2400" b="1" spc="-5" dirty="0">
              <a:solidFill>
                <a:srgbClr val="FF0000"/>
              </a:solidFill>
              <a:latin typeface="Arial" panose="020B0604020202020204"/>
              <a:cs typeface="Arial" panose="020B0604020202020204"/>
            </a:endParaRPr>
          </a:p>
          <a:p>
            <a:pPr marL="184785" indent="-172720">
              <a:buFontTx/>
              <a:buChar char="•"/>
              <a:tabLst>
                <a:tab pos="185420" algn="l"/>
              </a:tabLst>
            </a:pPr>
            <a:r>
              <a:rPr sz="2400" b="1" spc="-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Pembrolizumab</a:t>
            </a:r>
          </a:p>
        </p:txBody>
      </p:sp>
      <p:sp>
        <p:nvSpPr>
          <p:cNvPr id="3" name="Down Arrow 2"/>
          <p:cNvSpPr/>
          <p:nvPr/>
        </p:nvSpPr>
        <p:spPr>
          <a:xfrm rot="16200000">
            <a:off x="8485505" y="4357370"/>
            <a:ext cx="76200" cy="1746250"/>
          </a:xfrm>
          <a:prstGeom prst="downArrow">
            <a:avLst>
              <a:gd name="adj1" fmla="val 50000"/>
              <a:gd name="adj2" fmla="val 212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2844165" y="3302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" name="Content Placeholder 1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9145" y="0"/>
            <a:ext cx="1064895" cy="10648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AutoShape 2" descr="data:image/png;base64,iVBORw0KGgoAAAANSUhEUgAAAQQAAACtCAMAAABhsvGqAAAAY1BMVEXaJR3//wDYAB7ZEB7toxLZHR3//QDqmRToixXZGB7kcxfbLRzywg7xvA/99QPwthDvrxHfTBr65gjpkBXmgRbuqhH87wXlfRfgVBr32griaBjhWhn43gncNxvdQhv21Az0yw1VnMsPAAADrklEQVR4nO3c63KCMBAFYLMxKmLxVsV6f/+nbJFBuQQJVGWye77f7QxZc0ICq4MBAAAAAAAAAAAAAAAAAAAAAIAMYdj3FfTPxLHp+xp6R7MZ9X0NvTNRJH4mmL1Se+lVoC+lvqTngSKlIuFFSNIgPg80T4owlz0VaJsUYSu6COagbg6S80CLtAgLyVMhTYPsPGRpEJ0HvcmKsNF9X0tvsjRIzoNZqrul1Dzo4aMIG6lTQa8eRVgJXRTyaRCbh3walBrKnAq0yhdhJXJRMGelxOdBj4tFGEvMAx2LRTgKzIM5qZKTvDyU0yAyD/RTLsKPuDyU7w2Js7Q86HW1CGtpeaimQWIeqjVQqu9r+jA9sRVhEvR9XR9FF1sRLrLyENpqoBSbphXtgL7tRfgml//ue4TNzpths/HRXoTj2OGfN+e+x9go2Ef2Ab7KaO/B8hkEs3fWYBZ4UIM/ZL3/vcbEmxuIPq+ah9PF6uxNDf6OR9nr5tdakF9HLNqPXl2C0d6jaZAKBtZNYXeX0I8VscCQ5bTc3dqzKGTosG0enJvtwbsoZEzSqvkKM0+nQYriF6yPo9jbaZDSp5pjgrvjyYMj03OGhs3jfGbodRQy9J8jVeTf5sAuMJ2PVFdPjksuum4Z1kymQYqWHY5U2yWrGiTr47xtDeYsVsQimrbaMoymzKZBSoctjlSX0PvNgZ2hyuv4Ojw2B3Z0cIrEyN/jkgOzc5sIO77zIN/W/hzrpndyfMDAuendNQ2s86CdD5SMm3zJee/Mt8nX1qxVh20TV7V1sR7bpkb3NPDNQ/FLHk2YNr23SQPbPLRJA9s81DRr1WHTxJVXl4ZZzVNYlnmwNfKqpPWkprGFY5Nv9UseiVvrSU1jC8Mvgdja2tVC3wZqb2xh2PRuaeTNPUu1PYXl1+RrqveGyyD3UWtTLVLILQ/VtvbSs1TLU9gJtzyU07DdVSY77UovbvnloTi+mbZMdaNLW4bPX+VbBcW29u+az5ji4p/xeSWdKKThSetJsbGFWR7C3B3waV9qYcswYnV+CB7TvLH1JN/YEnPKA13vM1w3jivQ97++csoDZaNyaz15NLYwKkIwTYfk3Hpyb2yZ8skDpff/uW1zYGd02tjC6Zd8b0tdu77UdMsQveuKPs4kafhp23qiw+QpzJTLISpJQ4fWk1svLJs8aBV1az1JjlRMTpImvpqOi3xgrkx+6d0s//Fpai5vopgMAwAAAAAAAAAAAAAAAAAAAAAAAAAAAN7oFwY3JDYDHRrs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2826" y="3497432"/>
            <a:ext cx="1233165" cy="82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7927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4"/>
          <p:cNvGrpSpPr/>
          <p:nvPr/>
        </p:nvGrpSpPr>
        <p:grpSpPr>
          <a:xfrm rot="21600000">
            <a:off x="10179113" y="4380103"/>
            <a:ext cx="737298" cy="1113599"/>
            <a:chOff x="0" y="0"/>
            <a:chExt cx="737298" cy="1113599"/>
          </a:xfrm>
        </p:grpSpPr>
        <p:pic>
          <p:nvPicPr>
            <p:cNvPr id="552" name="picture 55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737298" cy="1113599"/>
            </a:xfrm>
            <a:prstGeom prst="rect">
              <a:avLst/>
            </a:prstGeom>
          </p:spPr>
        </p:pic>
        <p:sp>
          <p:nvSpPr>
            <p:cNvPr id="554" name="textbox 554"/>
            <p:cNvSpPr/>
            <p:nvPr/>
          </p:nvSpPr>
          <p:spPr>
            <a:xfrm>
              <a:off x="-12700" y="-12700"/>
              <a:ext cx="763269" cy="117284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8000"/>
                </a:lnSpc>
              </a:pPr>
              <a:endParaRPr sz="4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549910" algn="l" rtl="0" eaLnBrk="0">
                <a:lnSpc>
                  <a:spcPct val="80000"/>
                </a:lnSpc>
                <a:spcBef>
                  <a:spcPts val="0"/>
                </a:spcBef>
              </a:pPr>
              <a:r>
                <a:rPr sz="1100" kern="0" spc="-10" dirty="0">
                  <a:solidFill>
                    <a:srgbClr val="002060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242</a:t>
              </a:r>
              <a:endParaRPr sz="1100" dirty="0">
                <a:latin typeface="Arial Narrow" panose="020B0606020202030204"/>
                <a:ea typeface="Arial Narrow" panose="020B0606020202030204"/>
                <a:cs typeface="Arial Narrow" panose="020B0606020202030204"/>
              </a:endParaRPr>
            </a:p>
          </p:txBody>
        </p:sp>
      </p:grpSp>
      <p:pic>
        <p:nvPicPr>
          <p:cNvPr id="560" name="picture 5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8979725" y="5433377"/>
            <a:ext cx="1259713" cy="428078"/>
          </a:xfrm>
          <a:prstGeom prst="rect">
            <a:avLst/>
          </a:prstGeom>
        </p:spPr>
      </p:pic>
      <p:pic>
        <p:nvPicPr>
          <p:cNvPr id="562" name="picture 5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0101071" y="5355463"/>
            <a:ext cx="216408" cy="216408"/>
          </a:xfrm>
          <a:prstGeom prst="rect">
            <a:avLst/>
          </a:prstGeom>
        </p:spPr>
      </p:pic>
      <p:graphicFrame>
        <p:nvGraphicFramePr>
          <p:cNvPr id="564" name="table 564"/>
          <p:cNvGraphicFramePr>
            <a:graphicFrameLocks noGrp="1"/>
          </p:cNvGraphicFramePr>
          <p:nvPr/>
        </p:nvGraphicFramePr>
        <p:xfrm>
          <a:off x="6243954" y="895858"/>
          <a:ext cx="4037329" cy="4737085"/>
        </p:xfrm>
        <a:graphic>
          <a:graphicData uri="http://schemas.openxmlformats.org/drawingml/2006/table">
            <a:tbl>
              <a:tblPr/>
              <a:tblGrid>
                <a:gridCol w="4037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13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94435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Treatment Options 2024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9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8425" algn="l" rtl="0" eaLnBrk="0">
                        <a:lnSpc>
                          <a:spcPct val="81000"/>
                        </a:lnSpc>
                        <a:spcBef>
                          <a:spcPts val="5"/>
                        </a:spcBef>
                      </a:pPr>
                      <a:r>
                        <a:rPr sz="14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Androgen-Deprivation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D7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9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414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+ Abirateron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7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9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4140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4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+</a:t>
                      </a:r>
                      <a:r>
                        <a:rPr sz="1400" b="1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Enzalutamid</a:t>
                      </a: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(nmCRPC and mCRPC)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7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9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4140" algn="l" rtl="0" eaLnBrk="0">
                        <a:lnSpc>
                          <a:spcPct val="81000"/>
                        </a:lnSpc>
                      </a:pPr>
                      <a:r>
                        <a:rPr sz="14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+ Apalutamid </a:t>
                      </a: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only nmCRPC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7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9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4140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4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+</a:t>
                      </a:r>
                      <a:r>
                        <a:rPr sz="1400" b="1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Darolutam</a:t>
                      </a: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id only nmCRPC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7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9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4140" algn="l" rtl="0" eaLnBrk="0">
                        <a:lnSpc>
                          <a:spcPct val="97000"/>
                        </a:lnSpc>
                      </a:pPr>
                      <a:r>
                        <a:rPr sz="14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+</a:t>
                      </a:r>
                      <a:r>
                        <a:rPr sz="1400" b="1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Docetaxel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49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4140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+ Cabazitaxel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49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4140" algn="l" rtl="0" eaLnBrk="0">
                        <a:lnSpc>
                          <a:spcPct val="97000"/>
                        </a:lnSpc>
                      </a:pPr>
                      <a:r>
                        <a:rPr sz="14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+</a:t>
                      </a:r>
                      <a:r>
                        <a:rPr sz="1400" b="1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Radium-223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49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4140" algn="l" rtl="0" eaLnBrk="0">
                        <a:lnSpc>
                          <a:spcPct val="97000"/>
                        </a:lnSpc>
                      </a:pP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+</a:t>
                      </a:r>
                      <a:r>
                        <a:rPr sz="1400" b="1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Lutetium-1</a:t>
                      </a:r>
                      <a:r>
                        <a:rPr sz="14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77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49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4140" algn="l" rtl="0" eaLnBrk="0">
                        <a:lnSpc>
                          <a:spcPct val="82000"/>
                        </a:lnSpc>
                      </a:pPr>
                      <a:r>
                        <a:rPr sz="14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+</a:t>
                      </a:r>
                      <a:r>
                        <a:rPr sz="1400" b="1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Olaparib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C1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49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4140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4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+</a:t>
                      </a:r>
                      <a:r>
                        <a:rPr sz="1400" b="1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Rucaparib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C1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49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4140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400" b="1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+ </a:t>
                      </a:r>
                      <a:r>
                        <a:rPr sz="14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Olaparibor</a:t>
                      </a:r>
                      <a:r>
                        <a:rPr sz="1400" b="1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Niraparib</a:t>
                      </a:r>
                      <a:r>
                        <a:rPr sz="1400" b="1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plus</a:t>
                      </a:r>
                      <a:r>
                        <a:rPr sz="1400" b="1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Abirateron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49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4140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+</a:t>
                      </a:r>
                      <a:r>
                        <a:rPr sz="1400" b="1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Enzalutamid plus Talazoparib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13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4140" algn="l" rtl="0" eaLnBrk="0">
                        <a:lnSpc>
                          <a:spcPct val="81000"/>
                        </a:lnSpc>
                        <a:spcBef>
                          <a:spcPts val="5"/>
                        </a:spcBef>
                      </a:pPr>
                      <a:r>
                        <a:rPr sz="14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+</a:t>
                      </a:r>
                      <a:r>
                        <a:rPr sz="1400" b="1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Pembrolizumab in ca</a:t>
                      </a: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se</a:t>
                      </a:r>
                      <a:r>
                        <a:rPr sz="1400" b="1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MSI-high a/o TMB-high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D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566" name="picture 5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703832" y="1295400"/>
            <a:ext cx="738822" cy="2966910"/>
          </a:xfrm>
          <a:prstGeom prst="rect">
            <a:avLst/>
          </a:prstGeom>
        </p:spPr>
      </p:pic>
      <p:graphicFrame>
        <p:nvGraphicFramePr>
          <p:cNvPr id="568" name="table 568"/>
          <p:cNvGraphicFramePr>
            <a:graphicFrameLocks noGrp="1"/>
          </p:cNvGraphicFramePr>
          <p:nvPr/>
        </p:nvGraphicFramePr>
        <p:xfrm>
          <a:off x="2404236" y="895858"/>
          <a:ext cx="3543300" cy="3161656"/>
        </p:xfrm>
        <a:graphic>
          <a:graphicData uri="http://schemas.openxmlformats.org/drawingml/2006/table">
            <a:tbl>
              <a:tblPr/>
              <a:tblGrid>
                <a:gridCol w="3543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06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47420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Treatment Options 2024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9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7790" algn="l" rtl="0" eaLnBrk="0">
                        <a:lnSpc>
                          <a:spcPct val="81000"/>
                        </a:lnSpc>
                        <a:spcBef>
                          <a:spcPts val="5"/>
                        </a:spcBef>
                      </a:pPr>
                      <a:r>
                        <a:rPr sz="14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Androgen-Deprivation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D7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9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414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+ Abirateron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7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9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4140" algn="l" rtl="0" eaLnBrk="0">
                        <a:lnSpc>
                          <a:spcPct val="81000"/>
                        </a:lnSpc>
                        <a:spcBef>
                          <a:spcPts val="5"/>
                        </a:spcBef>
                      </a:pP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+</a:t>
                      </a:r>
                      <a:r>
                        <a:rPr sz="1400" b="1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Enzalutamid (mHSPC)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7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9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8585" algn="l" rtl="0" eaLnBrk="0">
                        <a:lnSpc>
                          <a:spcPct val="81000"/>
                        </a:lnSpc>
                        <a:spcBef>
                          <a:spcPts val="5"/>
                        </a:spcBef>
                      </a:pPr>
                      <a:r>
                        <a:rPr sz="14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Enzalutamid without</a:t>
                      </a:r>
                      <a:r>
                        <a:rPr sz="1400" b="1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ADT high-ri</a:t>
                      </a: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sk nmHSPC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7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9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4140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+ Apalutamid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7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9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4140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4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+</a:t>
                      </a:r>
                      <a:r>
                        <a:rPr sz="1400" b="1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Docetaxel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49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4140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4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+</a:t>
                      </a:r>
                      <a:r>
                        <a:rPr sz="1400" b="1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Radiation </a:t>
                      </a: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therapy</a:t>
                      </a:r>
                      <a:r>
                        <a:rPr sz="1400" b="1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primary tumour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8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49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4140" algn="l" rtl="0" eaLnBrk="0">
                        <a:lnSpc>
                          <a:spcPct val="82000"/>
                        </a:lnSpc>
                        <a:spcBef>
                          <a:spcPts val="5"/>
                        </a:spcBef>
                      </a:pP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+</a:t>
                      </a:r>
                      <a:r>
                        <a:rPr sz="1400" b="1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Docetaxel</a:t>
                      </a:r>
                      <a:r>
                        <a:rPr sz="1400" b="1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plus Abira</a:t>
                      </a:r>
                      <a:r>
                        <a:rPr sz="14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teron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13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4140" algn="l" rtl="0" eaLnBrk="0">
                        <a:lnSpc>
                          <a:spcPct val="82000"/>
                        </a:lnSpc>
                        <a:spcBef>
                          <a:spcPts val="5"/>
                        </a:spcBef>
                      </a:pP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+</a:t>
                      </a:r>
                      <a:r>
                        <a:rPr sz="1400" b="1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Docetaxel</a:t>
                      </a:r>
                      <a:r>
                        <a:rPr sz="1400" b="1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plus Darolutami</a:t>
                      </a:r>
                      <a:r>
                        <a:rPr sz="14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d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570" name="picture 57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485900" y="6054852"/>
            <a:ext cx="9709404" cy="370331"/>
          </a:xfrm>
          <a:prstGeom prst="rect">
            <a:avLst/>
          </a:prstGeom>
        </p:spPr>
      </p:pic>
      <p:sp>
        <p:nvSpPr>
          <p:cNvPr id="572" name="textbox 572"/>
          <p:cNvSpPr/>
          <p:nvPr/>
        </p:nvSpPr>
        <p:spPr>
          <a:xfrm>
            <a:off x="824280" y="6147612"/>
            <a:ext cx="10264775" cy="4921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7080" algn="l" rtl="0" eaLnBrk="0">
              <a:lnSpc>
                <a:spcPct val="81000"/>
              </a:lnSpc>
            </a:pPr>
            <a:r>
              <a:rPr sz="1800" b="1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HSPC                                                                                                 CRPC</a:t>
            </a:r>
            <a:endParaRPr sz="1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algn="l" rtl="0" eaLnBrk="0">
              <a:lnSpc>
                <a:spcPct val="100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4000"/>
              </a:lnSpc>
            </a:pPr>
            <a:r>
              <a:rPr sz="1200" b="1" kern="0" spc="3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Aurelius Omlin</a:t>
            </a:r>
            <a:r>
              <a:rPr sz="1200" b="1" kern="0" spc="1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         </a:t>
            </a:r>
            <a:r>
              <a:rPr sz="1200" b="1" kern="0" spc="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                                                                                                                     </a:t>
            </a:r>
            <a:r>
              <a:rPr sz="900" kern="0" spc="3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Content of this</a:t>
            </a:r>
            <a:r>
              <a:rPr sz="900" kern="0" spc="8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000" kern="0" spc="3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present</a:t>
            </a:r>
            <a:r>
              <a:rPr sz="1000" kern="0" spc="2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ation </a:t>
            </a:r>
            <a:r>
              <a:rPr sz="900" kern="0" spc="2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copyright and responsibility of the author.</a:t>
            </a:r>
            <a:r>
              <a:rPr sz="900" kern="0" spc="6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2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Permission</a:t>
            </a:r>
            <a:r>
              <a:rPr sz="900" kern="0" spc="9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2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</a:t>
            </a:r>
            <a:r>
              <a:rPr sz="900" kern="0" spc="9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2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required for</a:t>
            </a:r>
            <a:r>
              <a:rPr sz="900" kern="0" spc="5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2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re-use.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pic>
        <p:nvPicPr>
          <p:cNvPr id="574" name="picture 57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2382329" y="4201985"/>
            <a:ext cx="1259713" cy="1644078"/>
          </a:xfrm>
          <a:prstGeom prst="rect">
            <a:avLst/>
          </a:prstGeom>
        </p:spPr>
      </p:pic>
      <p:pic>
        <p:nvPicPr>
          <p:cNvPr id="576" name="picture 57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3581717" y="5789993"/>
            <a:ext cx="5458333" cy="56070"/>
          </a:xfrm>
          <a:prstGeom prst="rect">
            <a:avLst/>
          </a:prstGeom>
        </p:spPr>
      </p:pic>
      <p:grpSp>
        <p:nvGrpSpPr>
          <p:cNvPr id="46" name="group 46"/>
          <p:cNvGrpSpPr/>
          <p:nvPr/>
        </p:nvGrpSpPr>
        <p:grpSpPr>
          <a:xfrm rot="21600000">
            <a:off x="8301227" y="5724296"/>
            <a:ext cx="216408" cy="181203"/>
            <a:chOff x="0" y="0"/>
            <a:chExt cx="216408" cy="181203"/>
          </a:xfrm>
        </p:grpSpPr>
        <p:pic>
          <p:nvPicPr>
            <p:cNvPr id="578" name="picture 57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21600000">
              <a:off x="0" y="0"/>
              <a:ext cx="216408" cy="181203"/>
            </a:xfrm>
            <a:prstGeom prst="rect">
              <a:avLst/>
            </a:prstGeom>
          </p:spPr>
        </p:pic>
        <p:sp>
          <p:nvSpPr>
            <p:cNvPr id="580" name="textbox 580"/>
            <p:cNvSpPr/>
            <p:nvPr/>
          </p:nvSpPr>
          <p:spPr>
            <a:xfrm>
              <a:off x="-12700" y="-12700"/>
              <a:ext cx="241934" cy="23875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1000"/>
                </a:lnSpc>
              </a:pPr>
              <a:endParaRPr sz="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46990" algn="l" rtl="0" eaLnBrk="0">
                <a:lnSpc>
                  <a:spcPct val="80000"/>
                </a:lnSpc>
                <a:spcBef>
                  <a:spcPts val="5"/>
                </a:spcBef>
              </a:pPr>
              <a:r>
                <a:rPr sz="1100" kern="0" spc="-10" dirty="0">
                  <a:solidFill>
                    <a:srgbClr val="002060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0.9</a:t>
              </a:r>
              <a:endParaRPr sz="1100" dirty="0">
                <a:latin typeface="Arial Narrow" panose="020B0606020202030204"/>
                <a:ea typeface="Arial Narrow" panose="020B0606020202030204"/>
                <a:cs typeface="Arial Narrow" panose="020B0606020202030204"/>
              </a:endParaRPr>
            </a:p>
          </p:txBody>
        </p:sp>
      </p:grpSp>
      <p:pic>
        <p:nvPicPr>
          <p:cNvPr id="582" name="picture 58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399539" y="1296161"/>
            <a:ext cx="142875" cy="4630978"/>
          </a:xfrm>
          <a:prstGeom prst="rect">
            <a:avLst/>
          </a:prstGeom>
        </p:spPr>
      </p:pic>
      <p:pic>
        <p:nvPicPr>
          <p:cNvPr id="584" name="picture 58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3503675" y="5713628"/>
            <a:ext cx="216408" cy="191871"/>
          </a:xfrm>
          <a:prstGeom prst="rect">
            <a:avLst/>
          </a:prstGeom>
        </p:spPr>
      </p:pic>
      <p:pic>
        <p:nvPicPr>
          <p:cNvPr id="586" name="picture 58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8901684" y="5712104"/>
            <a:ext cx="216407" cy="193395"/>
          </a:xfrm>
          <a:prstGeom prst="rect">
            <a:avLst/>
          </a:prstGeom>
        </p:spPr>
      </p:pic>
      <p:grpSp>
        <p:nvGrpSpPr>
          <p:cNvPr id="48" name="group 48"/>
          <p:cNvGrpSpPr/>
          <p:nvPr/>
        </p:nvGrpSpPr>
        <p:grpSpPr>
          <a:xfrm rot="21600000">
            <a:off x="5301995" y="5728868"/>
            <a:ext cx="221832" cy="176631"/>
            <a:chOff x="0" y="0"/>
            <a:chExt cx="221832" cy="176631"/>
          </a:xfrm>
        </p:grpSpPr>
        <p:pic>
          <p:nvPicPr>
            <p:cNvPr id="588" name="picture 588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21600000">
              <a:off x="0" y="0"/>
              <a:ext cx="216408" cy="176631"/>
            </a:xfrm>
            <a:prstGeom prst="rect">
              <a:avLst/>
            </a:prstGeom>
          </p:spPr>
        </p:pic>
        <p:sp>
          <p:nvSpPr>
            <p:cNvPr id="590" name="textbox 590"/>
            <p:cNvSpPr/>
            <p:nvPr/>
          </p:nvSpPr>
          <p:spPr>
            <a:xfrm>
              <a:off x="-12700" y="-12700"/>
              <a:ext cx="247650" cy="23431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7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4605" algn="l" rtl="0" eaLnBrk="0">
                <a:lnSpc>
                  <a:spcPct val="80000"/>
                </a:lnSpc>
                <a:spcBef>
                  <a:spcPts val="0"/>
                </a:spcBef>
              </a:pPr>
              <a:r>
                <a:rPr sz="1100" kern="0" spc="-10" dirty="0">
                  <a:solidFill>
                    <a:srgbClr val="002060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0.01</a:t>
              </a:r>
              <a:endParaRPr sz="1100" dirty="0">
                <a:latin typeface="Arial Narrow" panose="020B0606020202030204"/>
                <a:ea typeface="Arial Narrow" panose="020B0606020202030204"/>
                <a:cs typeface="Arial Narrow" panose="020B0606020202030204"/>
              </a:endParaRPr>
            </a:p>
          </p:txBody>
        </p:sp>
      </p:grpSp>
      <p:grpSp>
        <p:nvGrpSpPr>
          <p:cNvPr id="50" name="group 50"/>
          <p:cNvGrpSpPr/>
          <p:nvPr/>
        </p:nvGrpSpPr>
        <p:grpSpPr>
          <a:xfrm rot="21600000">
            <a:off x="4102608" y="5725820"/>
            <a:ext cx="216407" cy="179679"/>
            <a:chOff x="0" y="0"/>
            <a:chExt cx="216407" cy="179679"/>
          </a:xfrm>
        </p:grpSpPr>
        <p:pic>
          <p:nvPicPr>
            <p:cNvPr id="592" name="picture 592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rot="21600000">
              <a:off x="0" y="0"/>
              <a:ext cx="216407" cy="179679"/>
            </a:xfrm>
            <a:prstGeom prst="rect">
              <a:avLst/>
            </a:prstGeom>
          </p:spPr>
        </p:pic>
        <p:sp>
          <p:nvSpPr>
            <p:cNvPr id="594" name="textbox 594"/>
            <p:cNvSpPr/>
            <p:nvPr/>
          </p:nvSpPr>
          <p:spPr>
            <a:xfrm>
              <a:off x="-12700" y="-12700"/>
              <a:ext cx="241934" cy="23749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47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46355" algn="l" rtl="0" eaLnBrk="0">
                <a:lnSpc>
                  <a:spcPct val="80000"/>
                </a:lnSpc>
                <a:spcBef>
                  <a:spcPts val="0"/>
                </a:spcBef>
              </a:pPr>
              <a:r>
                <a:rPr sz="1100" kern="0" spc="-10" dirty="0">
                  <a:solidFill>
                    <a:srgbClr val="002060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0.6</a:t>
              </a:r>
              <a:endParaRPr sz="1100" dirty="0">
                <a:latin typeface="Arial Narrow" panose="020B0606020202030204"/>
                <a:ea typeface="Arial Narrow" panose="020B0606020202030204"/>
                <a:cs typeface="Arial Narrow" panose="020B0606020202030204"/>
              </a:endParaRPr>
            </a:p>
          </p:txBody>
        </p:sp>
      </p:grpSp>
      <p:grpSp>
        <p:nvGrpSpPr>
          <p:cNvPr id="52" name="group 52"/>
          <p:cNvGrpSpPr/>
          <p:nvPr/>
        </p:nvGrpSpPr>
        <p:grpSpPr>
          <a:xfrm rot="21600000">
            <a:off x="4703063" y="5728868"/>
            <a:ext cx="216408" cy="176631"/>
            <a:chOff x="0" y="0"/>
            <a:chExt cx="216408" cy="176631"/>
          </a:xfrm>
        </p:grpSpPr>
        <p:pic>
          <p:nvPicPr>
            <p:cNvPr id="596" name="picture 59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 rot="21600000">
              <a:off x="0" y="0"/>
              <a:ext cx="216408" cy="176631"/>
            </a:xfrm>
            <a:prstGeom prst="rect">
              <a:avLst/>
            </a:prstGeom>
          </p:spPr>
        </p:pic>
        <p:sp>
          <p:nvSpPr>
            <p:cNvPr id="598" name="textbox 598"/>
            <p:cNvSpPr/>
            <p:nvPr/>
          </p:nvSpPr>
          <p:spPr>
            <a:xfrm>
              <a:off x="-12700" y="-12700"/>
              <a:ext cx="241934" cy="23431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7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45720" algn="l" rtl="0" eaLnBrk="0">
                <a:lnSpc>
                  <a:spcPct val="80000"/>
                </a:lnSpc>
                <a:spcBef>
                  <a:spcPts val="0"/>
                </a:spcBef>
              </a:pPr>
              <a:r>
                <a:rPr sz="1100" kern="0" spc="-10" dirty="0">
                  <a:solidFill>
                    <a:srgbClr val="002060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0.1</a:t>
              </a:r>
              <a:endParaRPr sz="1100" dirty="0">
                <a:latin typeface="Arial Narrow" panose="020B0606020202030204"/>
                <a:ea typeface="Arial Narrow" panose="020B0606020202030204"/>
                <a:cs typeface="Arial Narrow" panose="020B0606020202030204"/>
              </a:endParaRPr>
            </a:p>
          </p:txBody>
        </p:sp>
      </p:grpSp>
      <p:grpSp>
        <p:nvGrpSpPr>
          <p:cNvPr id="54" name="group 54"/>
          <p:cNvGrpSpPr/>
          <p:nvPr/>
        </p:nvGrpSpPr>
        <p:grpSpPr>
          <a:xfrm rot="21600000">
            <a:off x="5902452" y="5728868"/>
            <a:ext cx="221197" cy="176631"/>
            <a:chOff x="0" y="0"/>
            <a:chExt cx="221197" cy="176631"/>
          </a:xfrm>
        </p:grpSpPr>
        <p:pic>
          <p:nvPicPr>
            <p:cNvPr id="600" name="picture 600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 rot="21600000">
              <a:off x="0" y="0"/>
              <a:ext cx="216407" cy="176631"/>
            </a:xfrm>
            <a:prstGeom prst="rect">
              <a:avLst/>
            </a:prstGeom>
          </p:spPr>
        </p:pic>
        <p:sp>
          <p:nvSpPr>
            <p:cNvPr id="602" name="textbox 602"/>
            <p:cNvSpPr/>
            <p:nvPr/>
          </p:nvSpPr>
          <p:spPr>
            <a:xfrm>
              <a:off x="-12700" y="-12700"/>
              <a:ext cx="247015" cy="23431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7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3970" algn="l" rtl="0" eaLnBrk="0">
                <a:lnSpc>
                  <a:spcPct val="80000"/>
                </a:lnSpc>
                <a:spcBef>
                  <a:spcPts val="0"/>
                </a:spcBef>
              </a:pPr>
              <a:r>
                <a:rPr sz="1100" kern="0" spc="-10" dirty="0">
                  <a:solidFill>
                    <a:srgbClr val="002060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0.01</a:t>
              </a:r>
              <a:endParaRPr sz="1100" dirty="0">
                <a:latin typeface="Arial Narrow" panose="020B0606020202030204"/>
                <a:ea typeface="Arial Narrow" panose="020B0606020202030204"/>
                <a:cs typeface="Arial Narrow" panose="020B0606020202030204"/>
              </a:endParaRPr>
            </a:p>
          </p:txBody>
        </p:sp>
      </p:grpSp>
      <p:grpSp>
        <p:nvGrpSpPr>
          <p:cNvPr id="56" name="group 56"/>
          <p:cNvGrpSpPr/>
          <p:nvPr/>
        </p:nvGrpSpPr>
        <p:grpSpPr>
          <a:xfrm rot="21600000">
            <a:off x="6502907" y="5728868"/>
            <a:ext cx="220689" cy="176631"/>
            <a:chOff x="0" y="0"/>
            <a:chExt cx="220689" cy="176631"/>
          </a:xfrm>
        </p:grpSpPr>
        <p:pic>
          <p:nvPicPr>
            <p:cNvPr id="604" name="picture 604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 rot="21600000">
              <a:off x="0" y="0"/>
              <a:ext cx="216408" cy="176631"/>
            </a:xfrm>
            <a:prstGeom prst="rect">
              <a:avLst/>
            </a:prstGeom>
          </p:spPr>
        </p:pic>
        <p:sp>
          <p:nvSpPr>
            <p:cNvPr id="606" name="textbox 606"/>
            <p:cNvSpPr/>
            <p:nvPr/>
          </p:nvSpPr>
          <p:spPr>
            <a:xfrm>
              <a:off x="-12700" y="-12700"/>
              <a:ext cx="246379" cy="23431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7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3970" algn="l" rtl="0" eaLnBrk="0">
                <a:lnSpc>
                  <a:spcPct val="80000"/>
                </a:lnSpc>
                <a:spcBef>
                  <a:spcPts val="0"/>
                </a:spcBef>
              </a:pPr>
              <a:r>
                <a:rPr sz="1100" kern="0" spc="-10" dirty="0">
                  <a:solidFill>
                    <a:srgbClr val="002060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0.01</a:t>
              </a:r>
              <a:endParaRPr sz="1100" dirty="0">
                <a:latin typeface="Arial Narrow" panose="020B0606020202030204"/>
                <a:ea typeface="Arial Narrow" panose="020B0606020202030204"/>
                <a:cs typeface="Arial Narrow" panose="020B0606020202030204"/>
              </a:endParaRPr>
            </a:p>
          </p:txBody>
        </p:sp>
      </p:grpSp>
      <p:grpSp>
        <p:nvGrpSpPr>
          <p:cNvPr id="58" name="group 58"/>
          <p:cNvGrpSpPr/>
          <p:nvPr/>
        </p:nvGrpSpPr>
        <p:grpSpPr>
          <a:xfrm rot="21600000">
            <a:off x="7101840" y="5728868"/>
            <a:ext cx="221578" cy="176631"/>
            <a:chOff x="0" y="0"/>
            <a:chExt cx="221578" cy="176631"/>
          </a:xfrm>
        </p:grpSpPr>
        <p:pic>
          <p:nvPicPr>
            <p:cNvPr id="608" name="picture 608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 rot="21600000">
              <a:off x="0" y="0"/>
              <a:ext cx="216407" cy="176631"/>
            </a:xfrm>
            <a:prstGeom prst="rect">
              <a:avLst/>
            </a:prstGeom>
          </p:spPr>
        </p:pic>
        <p:sp>
          <p:nvSpPr>
            <p:cNvPr id="610" name="textbox 610"/>
            <p:cNvSpPr/>
            <p:nvPr/>
          </p:nvSpPr>
          <p:spPr>
            <a:xfrm>
              <a:off x="-12700" y="-12700"/>
              <a:ext cx="247015" cy="23431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7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4605" algn="l" rtl="0" eaLnBrk="0">
                <a:lnSpc>
                  <a:spcPct val="80000"/>
                </a:lnSpc>
                <a:spcBef>
                  <a:spcPts val="0"/>
                </a:spcBef>
              </a:pPr>
              <a:r>
                <a:rPr sz="1100" kern="0" spc="-10" dirty="0">
                  <a:solidFill>
                    <a:srgbClr val="002060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0.05</a:t>
              </a:r>
              <a:endParaRPr sz="1100" dirty="0">
                <a:latin typeface="Arial Narrow" panose="020B0606020202030204"/>
                <a:ea typeface="Arial Narrow" panose="020B0606020202030204"/>
                <a:cs typeface="Arial Narrow" panose="020B0606020202030204"/>
              </a:endParaRPr>
            </a:p>
          </p:txBody>
        </p:sp>
      </p:grpSp>
      <p:grpSp>
        <p:nvGrpSpPr>
          <p:cNvPr id="60" name="group 60"/>
          <p:cNvGrpSpPr/>
          <p:nvPr/>
        </p:nvGrpSpPr>
        <p:grpSpPr>
          <a:xfrm rot="21600000">
            <a:off x="7702296" y="5728868"/>
            <a:ext cx="220943" cy="176631"/>
            <a:chOff x="0" y="0"/>
            <a:chExt cx="220943" cy="176631"/>
          </a:xfrm>
        </p:grpSpPr>
        <p:pic>
          <p:nvPicPr>
            <p:cNvPr id="612" name="picture 612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 rot="21600000">
              <a:off x="0" y="0"/>
              <a:ext cx="216407" cy="176631"/>
            </a:xfrm>
            <a:prstGeom prst="rect">
              <a:avLst/>
            </a:prstGeom>
          </p:spPr>
        </p:pic>
        <p:sp>
          <p:nvSpPr>
            <p:cNvPr id="614" name="textbox 614"/>
            <p:cNvSpPr/>
            <p:nvPr/>
          </p:nvSpPr>
          <p:spPr>
            <a:xfrm>
              <a:off x="-12700" y="-12700"/>
              <a:ext cx="246379" cy="23431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7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3970" algn="l" rtl="0" eaLnBrk="0">
                <a:lnSpc>
                  <a:spcPct val="80000"/>
                </a:lnSpc>
                <a:spcBef>
                  <a:spcPts val="0"/>
                </a:spcBef>
              </a:pPr>
              <a:r>
                <a:rPr sz="1100" kern="0" spc="-10" dirty="0">
                  <a:solidFill>
                    <a:srgbClr val="002060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0.15</a:t>
              </a:r>
              <a:endParaRPr sz="1100" dirty="0">
                <a:latin typeface="Arial Narrow" panose="020B0606020202030204"/>
                <a:ea typeface="Arial Narrow" panose="020B0606020202030204"/>
                <a:cs typeface="Arial Narrow" panose="020B0606020202030204"/>
              </a:endParaRPr>
            </a:p>
          </p:txBody>
        </p:sp>
      </p:grpSp>
      <p:pic>
        <p:nvPicPr>
          <p:cNvPr id="616" name="picture 61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21600000">
            <a:off x="1469897" y="5856160"/>
            <a:ext cx="9563481" cy="142875"/>
          </a:xfrm>
          <a:prstGeom prst="rect">
            <a:avLst/>
          </a:prstGeom>
        </p:spPr>
      </p:pic>
      <p:sp>
        <p:nvSpPr>
          <p:cNvPr id="618" name="textbox 618"/>
          <p:cNvSpPr/>
          <p:nvPr/>
        </p:nvSpPr>
        <p:spPr>
          <a:xfrm>
            <a:off x="2936232" y="5525711"/>
            <a:ext cx="768984" cy="3797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</a:pPr>
            <a:r>
              <a:rPr sz="1100" kern="0" spc="-10" dirty="0">
                <a:solidFill>
                  <a:srgbClr val="00206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45</a:t>
            </a:r>
            <a:endParaRPr sz="11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algn="l" rtl="0" eaLnBrk="0">
              <a:lnSpc>
                <a:spcPct val="113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0000"/>
              </a:lnSpc>
            </a:pPr>
            <a:r>
              <a:rPr sz="1100" kern="0" spc="-10" dirty="0">
                <a:solidFill>
                  <a:srgbClr val="00206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2.7</a:t>
            </a:r>
            <a:endParaRPr sz="11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pic>
        <p:nvPicPr>
          <p:cNvPr id="620" name="picture 620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21600000">
            <a:off x="11245596" y="6342888"/>
            <a:ext cx="658368" cy="323088"/>
          </a:xfrm>
          <a:prstGeom prst="rect">
            <a:avLst/>
          </a:prstGeom>
        </p:spPr>
      </p:pic>
      <p:sp>
        <p:nvSpPr>
          <p:cNvPr id="622" name="textbox 622"/>
          <p:cNvSpPr/>
          <p:nvPr/>
        </p:nvSpPr>
        <p:spPr>
          <a:xfrm>
            <a:off x="8970064" y="5692625"/>
            <a:ext cx="716915" cy="2108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460"/>
              </a:lnSpc>
            </a:pPr>
            <a:r>
              <a:rPr sz="1600" kern="0" spc="0" baseline="-12000" dirty="0">
                <a:solidFill>
                  <a:srgbClr val="00206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3</a:t>
            </a:r>
            <a:r>
              <a:rPr sz="1000" kern="0" spc="0" dirty="0">
                <a:solidFill>
                  <a:srgbClr val="00206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       </a:t>
            </a:r>
            <a:r>
              <a:rPr sz="1000" kern="0" spc="-10" dirty="0">
                <a:solidFill>
                  <a:srgbClr val="00206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         </a:t>
            </a:r>
            <a:r>
              <a:rPr sz="1600" kern="0" spc="-10" baseline="11000" dirty="0">
                <a:solidFill>
                  <a:srgbClr val="00206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15</a:t>
            </a:r>
            <a:endParaRPr sz="1600" baseline="110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624" name="textbox 624"/>
          <p:cNvSpPr/>
          <p:nvPr/>
        </p:nvSpPr>
        <p:spPr>
          <a:xfrm rot="16200000">
            <a:off x="823118" y="4103220"/>
            <a:ext cx="784859" cy="2387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5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  <a:spcBef>
                <a:spcPts val="0"/>
              </a:spcBef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PSA</a:t>
            </a:r>
            <a:r>
              <a:rPr sz="1400" kern="0" spc="-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Wert</a:t>
            </a:r>
            <a:endParaRPr sz="14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grpSp>
        <p:nvGrpSpPr>
          <p:cNvPr id="62" name="group 62"/>
          <p:cNvGrpSpPr/>
          <p:nvPr/>
        </p:nvGrpSpPr>
        <p:grpSpPr>
          <a:xfrm rot="21600000">
            <a:off x="2304287" y="4124070"/>
            <a:ext cx="216408" cy="216408"/>
            <a:chOff x="0" y="0"/>
            <a:chExt cx="216408" cy="216408"/>
          </a:xfrm>
        </p:grpSpPr>
        <p:pic>
          <p:nvPicPr>
            <p:cNvPr id="626" name="picture 626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 rot="21600000">
              <a:off x="0" y="0"/>
              <a:ext cx="216408" cy="216408"/>
            </a:xfrm>
            <a:prstGeom prst="rect">
              <a:avLst/>
            </a:prstGeom>
          </p:spPr>
        </p:pic>
        <p:sp>
          <p:nvSpPr>
            <p:cNvPr id="628" name="textbox 628"/>
            <p:cNvSpPr/>
            <p:nvPr/>
          </p:nvSpPr>
          <p:spPr>
            <a:xfrm>
              <a:off x="-12700" y="-12700"/>
              <a:ext cx="241934" cy="27368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7000"/>
                </a:lnSpc>
              </a:pPr>
              <a:endParaRPr sz="4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27305" algn="l" rtl="0" eaLnBrk="0">
                <a:lnSpc>
                  <a:spcPct val="80000"/>
                </a:lnSpc>
                <a:spcBef>
                  <a:spcPts val="0"/>
                </a:spcBef>
              </a:pPr>
              <a:r>
                <a:rPr sz="1100" kern="0" spc="-10" dirty="0">
                  <a:solidFill>
                    <a:srgbClr val="002060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288</a:t>
              </a:r>
              <a:endParaRPr sz="1100" dirty="0">
                <a:latin typeface="Arial Narrow" panose="020B0606020202030204"/>
                <a:ea typeface="Arial Narrow" panose="020B0606020202030204"/>
                <a:cs typeface="Arial Narrow" panose="020B0606020202030204"/>
              </a:endParaRPr>
            </a:p>
          </p:txBody>
        </p:sp>
      </p:grpSp>
      <p:sp>
        <p:nvSpPr>
          <p:cNvPr id="630" name="textbox 630"/>
          <p:cNvSpPr/>
          <p:nvPr/>
        </p:nvSpPr>
        <p:spPr>
          <a:xfrm>
            <a:off x="1611798" y="1649758"/>
            <a:ext cx="213359" cy="1600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</a:pPr>
            <a:r>
              <a:rPr sz="1100" kern="0" spc="-10" dirty="0">
                <a:solidFill>
                  <a:srgbClr val="00206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800</a:t>
            </a:r>
            <a:endParaRPr sz="11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53" name="object 5"/>
          <p:cNvSpPr txBox="1">
            <a:spLocks/>
          </p:cNvSpPr>
          <p:nvPr/>
        </p:nvSpPr>
        <p:spPr>
          <a:xfrm>
            <a:off x="838200" y="52425"/>
            <a:ext cx="10515600" cy="565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3600" b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 Ung thư tuyến </a:t>
            </a:r>
            <a:r>
              <a:rPr lang="en-US" sz="3600" b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tiền liệt t</a:t>
            </a:r>
            <a:r>
              <a:rPr lang="en-US" sz="3600" b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iến xa (APC)</a:t>
            </a:r>
            <a:endParaRPr lang="en-US" sz="3600" b="1" dirty="0">
              <a:solidFill>
                <a:srgbClr val="FF0000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0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77067"/>
            <a:ext cx="12019915" cy="6520815"/>
          </a:xfrm>
          <a:prstGeom prst="rect">
            <a:avLst/>
          </a:prstGeom>
        </p:spPr>
      </p:pic>
      <p:sp>
        <p:nvSpPr>
          <p:cNvPr id="6" name="Rectangles 2"/>
          <p:cNvSpPr/>
          <p:nvPr/>
        </p:nvSpPr>
        <p:spPr>
          <a:xfrm>
            <a:off x="2742473" y="448967"/>
            <a:ext cx="4543697" cy="532765"/>
          </a:xfrm>
          <a:prstGeom prst="rect">
            <a:avLst/>
          </a:prstGeom>
          <a:noFill/>
          <a:ln w="47625" cmpd="sng">
            <a:solidFill>
              <a:srgbClr val="FF0000"/>
            </a:solidFill>
            <a:prstDash val="sysDot"/>
            <a:round/>
          </a:ln>
        </p:spPr>
        <p:txBody>
          <a:bodyPr/>
          <a:lstStyle/>
          <a:p>
            <a:pPr algn="l"/>
            <a:endParaRPr lang="en-US">
              <a:solidFill>
                <a:srgbClr val="FFFFFF"/>
              </a:solidFill>
              <a:latin typeface="Calibri" panose="020F0502020204030204" charset="0"/>
            </a:endParaRPr>
          </a:p>
        </p:txBody>
      </p:sp>
      <p:sp>
        <p:nvSpPr>
          <p:cNvPr id="7" name="Rectangles 2"/>
          <p:cNvSpPr/>
          <p:nvPr/>
        </p:nvSpPr>
        <p:spPr>
          <a:xfrm>
            <a:off x="116114" y="3661519"/>
            <a:ext cx="1509486" cy="954024"/>
          </a:xfrm>
          <a:prstGeom prst="rect">
            <a:avLst/>
          </a:prstGeom>
          <a:noFill/>
          <a:ln w="47625" cmpd="sng">
            <a:solidFill>
              <a:srgbClr val="FF0000"/>
            </a:solidFill>
            <a:prstDash val="sysDot"/>
            <a:round/>
          </a:ln>
        </p:spPr>
        <p:txBody>
          <a:bodyPr/>
          <a:lstStyle/>
          <a:p>
            <a:pPr algn="l"/>
            <a:endParaRPr lang="en-US">
              <a:solidFill>
                <a:srgbClr val="FFFFFF"/>
              </a:solidFill>
              <a:latin typeface="Calibri" panose="020F0502020204030204" charset="0"/>
            </a:endParaRPr>
          </a:p>
        </p:txBody>
      </p:sp>
      <p:sp>
        <p:nvSpPr>
          <p:cNvPr id="8" name="Rectangles 2"/>
          <p:cNvSpPr/>
          <p:nvPr/>
        </p:nvSpPr>
        <p:spPr>
          <a:xfrm>
            <a:off x="1987730" y="3976914"/>
            <a:ext cx="1785984" cy="856343"/>
          </a:xfrm>
          <a:prstGeom prst="rect">
            <a:avLst/>
          </a:prstGeom>
          <a:noFill/>
          <a:ln w="47625" cmpd="sng">
            <a:solidFill>
              <a:srgbClr val="FF0000"/>
            </a:solidFill>
            <a:prstDash val="sysDot"/>
            <a:round/>
          </a:ln>
        </p:spPr>
        <p:txBody>
          <a:bodyPr/>
          <a:lstStyle/>
          <a:p>
            <a:pPr algn="l"/>
            <a:endParaRPr lang="en-US">
              <a:solidFill>
                <a:srgbClr val="FFFFFF"/>
              </a:solidFill>
              <a:latin typeface="Calibri" panose="020F0502020204030204" charset="0"/>
            </a:endParaRPr>
          </a:p>
        </p:txBody>
      </p:sp>
      <p:sp>
        <p:nvSpPr>
          <p:cNvPr id="9" name="Rectangles 2"/>
          <p:cNvSpPr/>
          <p:nvPr/>
        </p:nvSpPr>
        <p:spPr>
          <a:xfrm>
            <a:off x="4121328" y="2581131"/>
            <a:ext cx="2264957" cy="856343"/>
          </a:xfrm>
          <a:prstGeom prst="rect">
            <a:avLst/>
          </a:prstGeom>
          <a:noFill/>
          <a:ln w="47625" cmpd="sng">
            <a:solidFill>
              <a:srgbClr val="FF0000"/>
            </a:solidFill>
            <a:prstDash val="sysDot"/>
            <a:round/>
          </a:ln>
        </p:spPr>
        <p:txBody>
          <a:bodyPr/>
          <a:lstStyle/>
          <a:p>
            <a:pPr algn="l"/>
            <a:endParaRPr lang="en-US">
              <a:solidFill>
                <a:srgbClr val="FFFFFF"/>
              </a:solidFill>
              <a:latin typeface="Calibri" panose="020F0502020204030204" charset="0"/>
            </a:endParaRPr>
          </a:p>
        </p:txBody>
      </p:sp>
      <p:sp>
        <p:nvSpPr>
          <p:cNvPr id="10" name="Rectangles 2"/>
          <p:cNvSpPr/>
          <p:nvPr/>
        </p:nvSpPr>
        <p:spPr>
          <a:xfrm>
            <a:off x="4135843" y="3437474"/>
            <a:ext cx="2250441" cy="2339212"/>
          </a:xfrm>
          <a:prstGeom prst="rect">
            <a:avLst/>
          </a:prstGeom>
          <a:noFill/>
          <a:ln w="47625" cmpd="sng">
            <a:solidFill>
              <a:srgbClr val="FF0000"/>
            </a:solidFill>
            <a:prstDash val="sysDot"/>
            <a:round/>
          </a:ln>
        </p:spPr>
        <p:txBody>
          <a:bodyPr/>
          <a:lstStyle/>
          <a:p>
            <a:pPr algn="l"/>
            <a:endParaRPr lang="en-US">
              <a:solidFill>
                <a:srgbClr val="FFFFFF"/>
              </a:solidFill>
              <a:latin typeface="Calibri" panose="020F0502020204030204" charset="0"/>
            </a:endParaRPr>
          </a:p>
        </p:txBody>
      </p:sp>
      <p:sp>
        <p:nvSpPr>
          <p:cNvPr id="11" name="Rectangles 2"/>
          <p:cNvSpPr/>
          <p:nvPr/>
        </p:nvSpPr>
        <p:spPr>
          <a:xfrm>
            <a:off x="6524122" y="3091543"/>
            <a:ext cx="3345591" cy="345931"/>
          </a:xfrm>
          <a:prstGeom prst="rect">
            <a:avLst/>
          </a:prstGeom>
          <a:noFill/>
          <a:ln w="47625" cmpd="sng">
            <a:solidFill>
              <a:srgbClr val="FF0000"/>
            </a:solidFill>
            <a:prstDash val="sysDot"/>
            <a:round/>
          </a:ln>
        </p:spPr>
        <p:txBody>
          <a:bodyPr/>
          <a:lstStyle/>
          <a:p>
            <a:pPr algn="l"/>
            <a:endParaRPr lang="en-US">
              <a:solidFill>
                <a:srgbClr val="FFFFFF"/>
              </a:solidFill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43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  <p:bldP spid="7" grpId="0" bldLvl="0" animBg="1"/>
      <p:bldP spid="7" grpId="1" animBg="1"/>
      <p:bldP spid="8" grpId="0" bldLvl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761" y="4251197"/>
            <a:ext cx="5489447" cy="4754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cs typeface="Calibri" panose="020F050202020403020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05761" y="4251197"/>
            <a:ext cx="3336290" cy="471170"/>
          </a:xfrm>
          <a:custGeom>
            <a:avLst/>
            <a:gdLst/>
            <a:ahLst/>
            <a:cxnLst/>
            <a:rect l="l" t="t" r="r" b="b"/>
            <a:pathLst>
              <a:path w="3336290" h="471170">
                <a:moveTo>
                  <a:pt x="1624838" y="11556"/>
                </a:moveTo>
                <a:lnTo>
                  <a:pt x="0" y="438403"/>
                </a:lnTo>
                <a:lnTo>
                  <a:pt x="51116" y="438453"/>
                </a:lnTo>
                <a:lnTo>
                  <a:pt x="103339" y="438599"/>
                </a:lnTo>
                <a:lnTo>
                  <a:pt x="156615" y="438836"/>
                </a:lnTo>
                <a:lnTo>
                  <a:pt x="210892" y="439161"/>
                </a:lnTo>
                <a:lnTo>
                  <a:pt x="266117" y="439568"/>
                </a:lnTo>
                <a:lnTo>
                  <a:pt x="322237" y="440052"/>
                </a:lnTo>
                <a:lnTo>
                  <a:pt x="379200" y="440610"/>
                </a:lnTo>
                <a:lnTo>
                  <a:pt x="436953" y="441237"/>
                </a:lnTo>
                <a:lnTo>
                  <a:pt x="495443" y="441928"/>
                </a:lnTo>
                <a:lnTo>
                  <a:pt x="554618" y="442678"/>
                </a:lnTo>
                <a:lnTo>
                  <a:pt x="614426" y="443484"/>
                </a:lnTo>
                <a:lnTo>
                  <a:pt x="674812" y="444339"/>
                </a:lnTo>
                <a:lnTo>
                  <a:pt x="735725" y="445241"/>
                </a:lnTo>
                <a:lnTo>
                  <a:pt x="797113" y="446183"/>
                </a:lnTo>
                <a:lnTo>
                  <a:pt x="858921" y="447163"/>
                </a:lnTo>
                <a:lnTo>
                  <a:pt x="921099" y="448174"/>
                </a:lnTo>
                <a:lnTo>
                  <a:pt x="983592" y="449213"/>
                </a:lnTo>
                <a:lnTo>
                  <a:pt x="1046349" y="450275"/>
                </a:lnTo>
                <a:lnTo>
                  <a:pt x="1109316" y="451355"/>
                </a:lnTo>
                <a:lnTo>
                  <a:pt x="1172441" y="452449"/>
                </a:lnTo>
                <a:lnTo>
                  <a:pt x="1235672" y="453552"/>
                </a:lnTo>
                <a:lnTo>
                  <a:pt x="1298956" y="454659"/>
                </a:lnTo>
                <a:lnTo>
                  <a:pt x="1362239" y="455767"/>
                </a:lnTo>
                <a:lnTo>
                  <a:pt x="1425470" y="456870"/>
                </a:lnTo>
                <a:lnTo>
                  <a:pt x="1488595" y="457964"/>
                </a:lnTo>
                <a:lnTo>
                  <a:pt x="1551562" y="459044"/>
                </a:lnTo>
                <a:lnTo>
                  <a:pt x="1614319" y="460106"/>
                </a:lnTo>
                <a:lnTo>
                  <a:pt x="1676812" y="461145"/>
                </a:lnTo>
                <a:lnTo>
                  <a:pt x="1738990" y="462156"/>
                </a:lnTo>
                <a:lnTo>
                  <a:pt x="1800798" y="463136"/>
                </a:lnTo>
                <a:lnTo>
                  <a:pt x="1862186" y="464078"/>
                </a:lnTo>
                <a:lnTo>
                  <a:pt x="1923099" y="464980"/>
                </a:lnTo>
                <a:lnTo>
                  <a:pt x="1983486" y="465835"/>
                </a:lnTo>
                <a:lnTo>
                  <a:pt x="2043293" y="466641"/>
                </a:lnTo>
                <a:lnTo>
                  <a:pt x="2102468" y="467391"/>
                </a:lnTo>
                <a:lnTo>
                  <a:pt x="2160958" y="468082"/>
                </a:lnTo>
                <a:lnTo>
                  <a:pt x="2218711" y="468709"/>
                </a:lnTo>
                <a:lnTo>
                  <a:pt x="2275674" y="469267"/>
                </a:lnTo>
                <a:lnTo>
                  <a:pt x="2331794" y="469751"/>
                </a:lnTo>
                <a:lnTo>
                  <a:pt x="2387019" y="470158"/>
                </a:lnTo>
                <a:lnTo>
                  <a:pt x="2441296" y="470483"/>
                </a:lnTo>
                <a:lnTo>
                  <a:pt x="2494572" y="470720"/>
                </a:lnTo>
                <a:lnTo>
                  <a:pt x="2546795" y="470866"/>
                </a:lnTo>
                <a:lnTo>
                  <a:pt x="2597912" y="470915"/>
                </a:lnTo>
                <a:lnTo>
                  <a:pt x="2647869" y="470864"/>
                </a:lnTo>
                <a:lnTo>
                  <a:pt x="2696616" y="470708"/>
                </a:lnTo>
                <a:lnTo>
                  <a:pt x="2744098" y="470441"/>
                </a:lnTo>
                <a:lnTo>
                  <a:pt x="2790264" y="470061"/>
                </a:lnTo>
                <a:lnTo>
                  <a:pt x="2835060" y="469561"/>
                </a:lnTo>
                <a:lnTo>
                  <a:pt x="2878434" y="468937"/>
                </a:lnTo>
                <a:lnTo>
                  <a:pt x="2920333" y="468185"/>
                </a:lnTo>
                <a:lnTo>
                  <a:pt x="2960705" y="467300"/>
                </a:lnTo>
                <a:lnTo>
                  <a:pt x="2999497" y="466278"/>
                </a:lnTo>
                <a:lnTo>
                  <a:pt x="3072130" y="463803"/>
                </a:lnTo>
                <a:lnTo>
                  <a:pt x="3137810" y="460724"/>
                </a:lnTo>
                <a:lnTo>
                  <a:pt x="3196116" y="457004"/>
                </a:lnTo>
                <a:lnTo>
                  <a:pt x="3246627" y="452605"/>
                </a:lnTo>
                <a:lnTo>
                  <a:pt x="3288921" y="447493"/>
                </a:lnTo>
                <a:lnTo>
                  <a:pt x="3336036" y="438403"/>
                </a:lnTo>
                <a:lnTo>
                  <a:pt x="1624838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cs typeface="Calibri" panose="020F050202020403020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26157" y="3338321"/>
            <a:ext cx="8141208" cy="4724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cs typeface="Calibri" panose="020F0502020204030204" charset="0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51840" y="82074"/>
            <a:ext cx="10515600" cy="11195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36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 Ung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thư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tuyến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tiền liệt tiến xa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: </a:t>
            </a:r>
            <a:br>
              <a:rPr lang="en-US" sz="36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</a:br>
            <a:r>
              <a:rPr lang="en-US" sz="36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các tình huống lâm sàng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094214" y="6270752"/>
            <a:ext cx="1346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dirty="0">
                <a:solidFill>
                  <a:srgbClr val="5C5E5F"/>
                </a:solidFill>
                <a:latin typeface="Comic Sans MS" panose="030F0702030302020204"/>
                <a:cs typeface="Comic Sans MS" panose="030F0702030302020204"/>
              </a:rPr>
              <a:t>3</a:t>
            </a:r>
            <a:endParaRPr sz="1400">
              <a:solidFill>
                <a:prstClr val="black"/>
              </a:solidFill>
              <a:latin typeface="Comic Sans MS" panose="030F0702030302020204"/>
              <a:cs typeface="Comic Sans MS" panose="030F070203030202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900" y="4658995"/>
            <a:ext cx="3088005" cy="1080770"/>
          </a:xfrm>
          <a:prstGeom prst="rect">
            <a:avLst/>
          </a:prstGeom>
          <a:solidFill>
            <a:srgbClr val="333399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0" tIns="154940" rIns="0" bIns="0" rtlCol="0">
            <a:spAutoFit/>
          </a:bodyPr>
          <a:lstStyle/>
          <a:p>
            <a:pPr marL="635" algn="ctr">
              <a:spcBef>
                <a:spcPts val="1220"/>
              </a:spcBef>
            </a:pPr>
            <a:r>
              <a:rPr lang="en-US" sz="2500" b="1" spc="-10" dirty="0">
                <a:solidFill>
                  <a:srgbClr val="FFFFFF"/>
                </a:solidFill>
                <a:cs typeface="Calibri" panose="020F0502020204030204" charset="0"/>
              </a:rPr>
              <a:t>Chưa điều trị </a:t>
            </a:r>
          </a:p>
          <a:p>
            <a:pPr marL="635" algn="ctr">
              <a:spcBef>
                <a:spcPts val="1220"/>
              </a:spcBef>
            </a:pPr>
            <a:r>
              <a:rPr lang="en-US" sz="2500" b="1" spc="-10" dirty="0">
                <a:solidFill>
                  <a:srgbClr val="FFFFFF"/>
                </a:solidFill>
                <a:cs typeface="Calibri" panose="020F0502020204030204" charset="0"/>
              </a:rPr>
              <a:t>Docetaxel và Nội tiết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091930" y="2374900"/>
            <a:ext cx="3088005" cy="1010920"/>
          </a:xfrm>
          <a:prstGeom prst="rect">
            <a:avLst/>
          </a:prstGeom>
          <a:solidFill>
            <a:srgbClr val="333399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0" tIns="33020" rIns="0" bIns="0" rtlCol="0">
            <a:spAutoFit/>
          </a:bodyPr>
          <a:lstStyle/>
          <a:p>
            <a:pPr algn="ctr">
              <a:spcBef>
                <a:spcPts val="260"/>
              </a:spcBef>
            </a:pPr>
            <a:endParaRPr lang="en-US" b="1" spc="-10" dirty="0">
              <a:solidFill>
                <a:srgbClr val="FFFFFF"/>
              </a:solidFill>
              <a:cs typeface="Calibri" panose="020F0502020204030204" charset="0"/>
            </a:endParaRPr>
          </a:p>
          <a:p>
            <a:pPr algn="ctr">
              <a:spcBef>
                <a:spcPts val="260"/>
              </a:spcBef>
            </a:pPr>
            <a:r>
              <a:rPr lang="en-US" sz="2500" b="1" spc="-10" dirty="0">
                <a:solidFill>
                  <a:srgbClr val="FFFFFF"/>
                </a:solidFill>
                <a:cs typeface="Calibri" panose="020F0502020204030204" charset="0"/>
              </a:rPr>
              <a:t>tái phát di căn CRPC</a:t>
            </a:r>
          </a:p>
          <a:p>
            <a:pPr algn="ctr">
              <a:spcBef>
                <a:spcPts val="260"/>
              </a:spcBef>
            </a:pPr>
            <a:endParaRPr lang="en-US" sz="2500" b="1" spc="-10" baseline="26000" dirty="0">
              <a:solidFill>
                <a:srgbClr val="FFFFFF"/>
              </a:solidFill>
              <a:cs typeface="Calibri" panose="020F050202020403020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29075" y="2604135"/>
            <a:ext cx="4414520" cy="49530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33655" rIns="0" bIns="0" rtlCol="0">
            <a:spAutoFit/>
          </a:bodyPr>
          <a:lstStyle/>
          <a:p>
            <a:pPr marL="290830" marR="283845" indent="553085">
              <a:spcBef>
                <a:spcPts val="265"/>
              </a:spcBef>
            </a:pPr>
            <a:r>
              <a:rPr lang="en-US" sz="3000" b="1" spc="-100" dirty="0">
                <a:solidFill>
                  <a:srgbClr val="FFFFFF"/>
                </a:solidFill>
                <a:cs typeface="Calibri" panose="020F0502020204030204" charset="0"/>
              </a:rPr>
              <a:t>Ung thư TLT di căn</a:t>
            </a:r>
            <a:r>
              <a:rPr lang="en-US" b="1" spc="-100" dirty="0">
                <a:solidFill>
                  <a:srgbClr val="FFFFFF"/>
                </a:solidFill>
                <a:cs typeface="Calibri" panose="020F0502020204030204" charset="0"/>
              </a:rPr>
              <a:t> </a:t>
            </a:r>
            <a:endParaRPr lang="en-US" baseline="26000">
              <a:solidFill>
                <a:prstClr val="black"/>
              </a:solidFill>
              <a:cs typeface="Calibri" panose="020F0502020204030204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03015" y="1369695"/>
            <a:ext cx="4876165" cy="892175"/>
          </a:xfrm>
          <a:prstGeom prst="rect">
            <a:avLst/>
          </a:prstGeom>
          <a:solidFill>
            <a:srgbClr val="FFFF00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0" tIns="30480" rIns="0" bIns="0" rtlCol="0">
            <a:spAutoFit/>
          </a:bodyPr>
          <a:lstStyle/>
          <a:p>
            <a:pPr marL="210185" marR="202565" algn="ctr">
              <a:spcBef>
                <a:spcPts val="240"/>
              </a:spcBef>
            </a:pPr>
            <a:r>
              <a:rPr lang="en-US" sz="2800" b="1" dirty="0" err="1">
                <a:solidFill>
                  <a:srgbClr val="FF0000"/>
                </a:solidFill>
                <a:sym typeface="+mn-ea"/>
              </a:rPr>
              <a:t>Giai</a:t>
            </a:r>
            <a:r>
              <a:rPr lang="en-US" sz="2800" b="1" dirty="0">
                <a:solidFill>
                  <a:srgbClr val="FF0000"/>
                </a:solidFill>
                <a:sym typeface="+mn-ea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sym typeface="+mn-ea"/>
              </a:rPr>
              <a:t>đoạn</a:t>
            </a:r>
            <a:r>
              <a:rPr lang="en-US" sz="2800" b="1" dirty="0">
                <a:solidFill>
                  <a:srgbClr val="FF0000"/>
                </a:solidFill>
                <a:sym typeface="+mn-ea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sym typeface="+mn-ea"/>
              </a:rPr>
              <a:t>kháng</a:t>
            </a:r>
            <a:r>
              <a:rPr lang="en-US" sz="2800" b="1" dirty="0">
                <a:solidFill>
                  <a:srgbClr val="FF0000"/>
                </a:solidFill>
                <a:sym typeface="+mn-ea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sym typeface="+mn-ea"/>
              </a:rPr>
              <a:t>cắt</a:t>
            </a:r>
            <a:r>
              <a:rPr lang="en-US" sz="2800" b="1" dirty="0">
                <a:solidFill>
                  <a:srgbClr val="FF0000"/>
                </a:solidFill>
                <a:sym typeface="+mn-ea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sym typeface="+mn-ea"/>
              </a:rPr>
              <a:t>tinh</a:t>
            </a:r>
            <a:r>
              <a:rPr lang="en-US" sz="2800" b="1" dirty="0">
                <a:solidFill>
                  <a:srgbClr val="FF0000"/>
                </a:solidFill>
                <a:sym typeface="+mn-ea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sym typeface="+mn-ea"/>
              </a:rPr>
              <a:t>hoàn</a:t>
            </a:r>
            <a:r>
              <a:rPr lang="en-US" sz="2800" b="1" dirty="0">
                <a:solidFill>
                  <a:srgbClr val="FF0000"/>
                </a:solidFill>
                <a:sym typeface="+mn-ea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sym typeface="+mn-ea"/>
              </a:rPr>
              <a:t>mCRPC</a:t>
            </a:r>
            <a:r>
              <a:rPr lang="en-US" sz="2800" b="1" dirty="0">
                <a:solidFill>
                  <a:srgbClr val="FF0000"/>
                </a:solidFill>
                <a:sym typeface="+mn-ea"/>
              </a:rPr>
              <a:t>)</a:t>
            </a:r>
            <a:endParaRPr lang="en-US" sz="2800" b="1" baseline="26000" dirty="0">
              <a:solidFill>
                <a:srgbClr val="FF0000"/>
              </a:solidFill>
              <a:latin typeface="Comic Sans MS" panose="030F0702030302020204"/>
              <a:cs typeface="Comic Sans MS" panose="030F0702030302020204"/>
              <a:sym typeface="+mn-ea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11989" y="1"/>
            <a:ext cx="1180011" cy="1101124"/>
          </a:xfrm>
          <a:prstGeom prst="rect">
            <a:avLst/>
          </a:prstGeom>
        </p:spPr>
      </p:pic>
      <p:sp>
        <p:nvSpPr>
          <p:cNvPr id="21" name="object 8"/>
          <p:cNvSpPr txBox="1"/>
          <p:nvPr/>
        </p:nvSpPr>
        <p:spPr>
          <a:xfrm>
            <a:off x="260985" y="2443480"/>
            <a:ext cx="3088005" cy="727710"/>
          </a:xfrm>
          <a:prstGeom prst="rect">
            <a:avLst/>
          </a:prstGeom>
          <a:solidFill>
            <a:srgbClr val="333399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0" tIns="33020" rIns="0" bIns="0" rtlCol="0">
            <a:spAutoFit/>
          </a:bodyPr>
          <a:lstStyle/>
          <a:p>
            <a:pPr algn="ctr">
              <a:spcBef>
                <a:spcPts val="260"/>
              </a:spcBef>
            </a:pPr>
            <a:endParaRPr lang="en-US" b="1" spc="-10" dirty="0">
              <a:solidFill>
                <a:srgbClr val="FFFFFF"/>
              </a:solidFill>
              <a:cs typeface="Calibri" panose="020F0502020204030204" charset="0"/>
            </a:endParaRPr>
          </a:p>
          <a:p>
            <a:pPr algn="ctr">
              <a:spcBef>
                <a:spcPts val="260"/>
              </a:spcBef>
            </a:pPr>
            <a:r>
              <a:rPr lang="en-US" sz="2500" b="1" i="1" spc="-10" dirty="0">
                <a:solidFill>
                  <a:srgbClr val="FFFFFF"/>
                </a:solidFill>
                <a:cs typeface="Calibri" panose="020F0502020204030204" charset="0"/>
              </a:rPr>
              <a:t>de novo </a:t>
            </a:r>
            <a:r>
              <a:rPr lang="en-US" sz="2500" b="1" spc="-10" dirty="0">
                <a:solidFill>
                  <a:srgbClr val="FFFFFF"/>
                </a:solidFill>
                <a:cs typeface="Calibri" panose="020F0502020204030204" charset="0"/>
              </a:rPr>
              <a:t>met </a:t>
            </a:r>
            <a:endParaRPr lang="en-US" sz="2500" b="1" spc="-10" baseline="26000" dirty="0">
              <a:solidFill>
                <a:srgbClr val="FFFFFF"/>
              </a:solidFill>
              <a:cs typeface="Calibri" panose="020F0502020204030204" charset="0"/>
            </a:endParaRPr>
          </a:p>
        </p:txBody>
      </p:sp>
      <p:sp>
        <p:nvSpPr>
          <p:cNvPr id="22" name="object 7"/>
          <p:cNvSpPr txBox="1"/>
          <p:nvPr/>
        </p:nvSpPr>
        <p:spPr>
          <a:xfrm>
            <a:off x="4826635" y="3357880"/>
            <a:ext cx="3088005" cy="539115"/>
          </a:xfrm>
          <a:prstGeom prst="rect">
            <a:avLst/>
          </a:prstGeom>
          <a:solidFill>
            <a:srgbClr val="333399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0" tIns="154940" rIns="0" bIns="0" rtlCol="0">
            <a:spAutoFit/>
          </a:bodyPr>
          <a:lstStyle/>
          <a:p>
            <a:pPr marL="635" algn="ctr">
              <a:spcBef>
                <a:spcPts val="1220"/>
              </a:spcBef>
            </a:pPr>
            <a:r>
              <a:rPr lang="en-US" sz="2500" b="1" spc="-10" dirty="0">
                <a:solidFill>
                  <a:srgbClr val="FFFFFF"/>
                </a:solidFill>
                <a:cs typeface="Calibri" panose="020F0502020204030204" charset="0"/>
              </a:rPr>
              <a:t>Điều trị trước đó</a:t>
            </a:r>
          </a:p>
        </p:txBody>
      </p:sp>
      <p:sp>
        <p:nvSpPr>
          <p:cNvPr id="9" name="object 7"/>
          <p:cNvSpPr txBox="1"/>
          <p:nvPr/>
        </p:nvSpPr>
        <p:spPr>
          <a:xfrm>
            <a:off x="3251835" y="4658995"/>
            <a:ext cx="3088005" cy="1080770"/>
          </a:xfrm>
          <a:prstGeom prst="rect">
            <a:avLst/>
          </a:prstGeom>
          <a:solidFill>
            <a:srgbClr val="333399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0" tIns="154940" rIns="0" bIns="0" rtlCol="0">
            <a:spAutoFit/>
          </a:bodyPr>
          <a:lstStyle/>
          <a:p>
            <a:pPr marL="635" algn="ctr">
              <a:spcBef>
                <a:spcPts val="1220"/>
              </a:spcBef>
            </a:pPr>
            <a:r>
              <a:rPr lang="en-US" sz="2500" b="1" spc="-10" dirty="0">
                <a:solidFill>
                  <a:srgbClr val="FFFFFF"/>
                </a:solidFill>
                <a:cs typeface="Calibri" panose="020F0502020204030204" charset="0"/>
              </a:rPr>
              <a:t>Docetaxel </a:t>
            </a:r>
          </a:p>
          <a:p>
            <a:pPr marL="635" algn="ctr">
              <a:spcBef>
                <a:spcPts val="1220"/>
              </a:spcBef>
            </a:pPr>
            <a:r>
              <a:rPr lang="en-US" sz="2500" b="1" spc="-10" dirty="0">
                <a:solidFill>
                  <a:srgbClr val="FFFFFF"/>
                </a:solidFill>
                <a:cs typeface="Calibri" panose="020F0502020204030204" charset="0"/>
              </a:rPr>
              <a:t> Nội tiết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017645" y="4993005"/>
            <a:ext cx="1638300" cy="10795"/>
          </a:xfrm>
          <a:prstGeom prst="straightConnector1">
            <a:avLst/>
          </a:prstGeom>
          <a:ln w="31750" cmpd="sng">
            <a:solidFill>
              <a:srgbClr val="FF0000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ject 7"/>
          <p:cNvSpPr txBox="1"/>
          <p:nvPr/>
        </p:nvSpPr>
        <p:spPr>
          <a:xfrm>
            <a:off x="6425565" y="4658995"/>
            <a:ext cx="3088005" cy="1080770"/>
          </a:xfrm>
          <a:prstGeom prst="rect">
            <a:avLst/>
          </a:prstGeom>
          <a:solidFill>
            <a:srgbClr val="333399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0" tIns="154940" rIns="0" bIns="0" rtlCol="0">
            <a:spAutoFit/>
          </a:bodyPr>
          <a:lstStyle/>
          <a:p>
            <a:pPr marL="635" algn="ctr">
              <a:spcBef>
                <a:spcPts val="1220"/>
              </a:spcBef>
            </a:pPr>
            <a:r>
              <a:rPr lang="en-US" sz="2500" b="1" spc="-10" dirty="0">
                <a:solidFill>
                  <a:srgbClr val="FFFFFF"/>
                </a:solidFill>
                <a:cs typeface="Calibri" panose="020F0502020204030204" charset="0"/>
              </a:rPr>
              <a:t>Docetaxel </a:t>
            </a:r>
          </a:p>
          <a:p>
            <a:pPr marL="635" algn="ctr">
              <a:spcBef>
                <a:spcPts val="1220"/>
              </a:spcBef>
            </a:pPr>
            <a:r>
              <a:rPr lang="en-US" sz="2500" b="1" spc="-10" dirty="0">
                <a:solidFill>
                  <a:srgbClr val="FFFFFF"/>
                </a:solidFill>
                <a:cs typeface="Calibri" panose="020F0502020204030204" charset="0"/>
              </a:rPr>
              <a:t> Nội tiết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150735" y="5527675"/>
            <a:ext cx="1638300" cy="10795"/>
          </a:xfrm>
          <a:prstGeom prst="straightConnector1">
            <a:avLst/>
          </a:prstGeom>
          <a:ln w="31750" cmpd="sng">
            <a:solidFill>
              <a:srgbClr val="FF0000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ject 7"/>
          <p:cNvSpPr txBox="1"/>
          <p:nvPr/>
        </p:nvSpPr>
        <p:spPr>
          <a:xfrm>
            <a:off x="9599930" y="4658995"/>
            <a:ext cx="3088005" cy="1080770"/>
          </a:xfrm>
          <a:prstGeom prst="rect">
            <a:avLst/>
          </a:prstGeom>
          <a:solidFill>
            <a:srgbClr val="333399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0" tIns="154940" rIns="0" bIns="0" rtlCol="0">
            <a:spAutoFit/>
          </a:bodyPr>
          <a:lstStyle/>
          <a:p>
            <a:pPr marL="635" algn="ctr">
              <a:spcBef>
                <a:spcPts val="1220"/>
              </a:spcBef>
            </a:pPr>
            <a:r>
              <a:rPr lang="en-US" sz="2500" b="1" spc="-10" dirty="0">
                <a:solidFill>
                  <a:srgbClr val="FFFFFF"/>
                </a:solidFill>
                <a:cs typeface="Calibri" panose="020F0502020204030204" charset="0"/>
              </a:rPr>
              <a:t>Docetaxel </a:t>
            </a:r>
          </a:p>
          <a:p>
            <a:pPr marL="635" algn="ctr">
              <a:spcBef>
                <a:spcPts val="1220"/>
              </a:spcBef>
            </a:pPr>
            <a:r>
              <a:rPr lang="en-US" sz="2500" b="1" spc="-10" dirty="0">
                <a:solidFill>
                  <a:srgbClr val="FFFFFF"/>
                </a:solidFill>
                <a:cs typeface="Calibri" panose="020F0502020204030204" charset="0"/>
              </a:rPr>
              <a:t> Nội tiết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0261600" y="5538470"/>
            <a:ext cx="1638300" cy="10795"/>
          </a:xfrm>
          <a:prstGeom prst="straightConnector1">
            <a:avLst/>
          </a:prstGeom>
          <a:ln w="31750" cmpd="sng">
            <a:solidFill>
              <a:srgbClr val="FF0000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0261600" y="5020945"/>
            <a:ext cx="1638300" cy="10795"/>
          </a:xfrm>
          <a:prstGeom prst="straightConnector1">
            <a:avLst/>
          </a:prstGeom>
          <a:ln w="31750" cmpd="sng">
            <a:solidFill>
              <a:srgbClr val="FF0000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ject 18"/>
          <p:cNvSpPr txBox="1"/>
          <p:nvPr/>
        </p:nvSpPr>
        <p:spPr>
          <a:xfrm>
            <a:off x="0" y="0"/>
            <a:ext cx="1525270" cy="337820"/>
          </a:xfrm>
          <a:prstGeom prst="rect">
            <a:avLst/>
          </a:prstGeom>
          <a:solidFill>
            <a:srgbClr val="FFFF00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0" tIns="30480" rIns="0" bIns="0" rtlCol="0">
            <a:spAutoFit/>
          </a:bodyPr>
          <a:lstStyle/>
          <a:p>
            <a:pPr marL="210185" marR="202565" algn="ctr">
              <a:spcBef>
                <a:spcPts val="240"/>
              </a:spcBef>
            </a:pPr>
            <a:r>
              <a:rPr lang="en-US" sz="2000" b="1" dirty="0">
                <a:solidFill>
                  <a:srgbClr val="FF0000"/>
                </a:solidFill>
                <a:cs typeface="Calibri" panose="020F0502020204030204" charset="0"/>
                <a:sym typeface="+mn-ea"/>
              </a:rPr>
              <a:t>mCRPC</a:t>
            </a:r>
            <a:endParaRPr lang="en-US" sz="2000" b="1" baseline="26000" dirty="0">
              <a:solidFill>
                <a:srgbClr val="FF0000"/>
              </a:solidFill>
              <a:cs typeface="Calibri" panose="020F050202020403020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7088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bldLvl="0" animBg="1"/>
      <p:bldP spid="8" grpId="1" animBg="1"/>
      <p:bldP spid="10" grpId="0" bldLvl="0" animBg="1"/>
      <p:bldP spid="10" grpId="1" animBg="1"/>
      <p:bldP spid="18" grpId="0" bldLvl="0" animBg="1"/>
      <p:bldP spid="18" grpId="1" animBg="1"/>
      <p:bldP spid="21" grpId="0" bldLvl="0" animBg="1"/>
      <p:bldP spid="21" grpId="1" animBg="1"/>
      <p:bldP spid="22" grpId="0" bldLvl="0" animBg="1"/>
      <p:bldP spid="22" grpId="1" animBg="1"/>
      <p:bldP spid="9" grpId="0" animBg="1"/>
      <p:bldP spid="9" grpId="1" animBg="1"/>
      <p:bldP spid="12" grpId="0" animBg="1"/>
      <p:bldP spid="12" grpId="1" animBg="1"/>
      <p:bldP spid="16" grpId="0" animBg="1"/>
      <p:bldP spid="16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215900" y="194310"/>
            <a:ext cx="11487785" cy="146558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30810" y="2279015"/>
            <a:ext cx="5694045" cy="2809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991861" y="2279015"/>
            <a:ext cx="5825002" cy="2809875"/>
          </a:xfrm>
          <a:prstGeom prst="rect">
            <a:avLst/>
          </a:prstGeom>
        </p:spPr>
      </p:pic>
      <p:sp>
        <p:nvSpPr>
          <p:cNvPr id="8" name="Rectangles 2"/>
          <p:cNvSpPr/>
          <p:nvPr/>
        </p:nvSpPr>
        <p:spPr>
          <a:xfrm>
            <a:off x="2479264" y="1350498"/>
            <a:ext cx="3345591" cy="309392"/>
          </a:xfrm>
          <a:prstGeom prst="rect">
            <a:avLst/>
          </a:prstGeom>
          <a:noFill/>
          <a:ln w="47625" cmpd="sng">
            <a:solidFill>
              <a:srgbClr val="FF0000"/>
            </a:solidFill>
            <a:prstDash val="sysDot"/>
            <a:round/>
          </a:ln>
        </p:spPr>
        <p:txBody>
          <a:bodyPr/>
          <a:lstStyle/>
          <a:p>
            <a:pPr algn="l"/>
            <a:endParaRPr lang="en-US">
              <a:solidFill>
                <a:srgbClr val="FFFFFF"/>
              </a:solidFill>
              <a:latin typeface="Calibri" panose="020F0502020204030204" charset="0"/>
            </a:endParaRPr>
          </a:p>
        </p:txBody>
      </p:sp>
      <p:sp>
        <p:nvSpPr>
          <p:cNvPr id="9" name="Rectangles 2"/>
          <p:cNvSpPr/>
          <p:nvPr/>
        </p:nvSpPr>
        <p:spPr>
          <a:xfrm>
            <a:off x="215900" y="2574388"/>
            <a:ext cx="5608955" cy="745587"/>
          </a:xfrm>
          <a:prstGeom prst="rect">
            <a:avLst/>
          </a:prstGeom>
          <a:noFill/>
          <a:ln w="47625" cmpd="sng">
            <a:solidFill>
              <a:srgbClr val="FF0000"/>
            </a:solidFill>
            <a:prstDash val="sysDot"/>
            <a:round/>
          </a:ln>
        </p:spPr>
        <p:txBody>
          <a:bodyPr/>
          <a:lstStyle/>
          <a:p>
            <a:pPr algn="l"/>
            <a:endParaRPr lang="en-US">
              <a:solidFill>
                <a:srgbClr val="FFFFFF"/>
              </a:solidFill>
              <a:latin typeface="Calibri" panose="020F0502020204030204" charset="0"/>
            </a:endParaRPr>
          </a:p>
        </p:txBody>
      </p:sp>
      <p:sp>
        <p:nvSpPr>
          <p:cNvPr id="10" name="Rectangles 2"/>
          <p:cNvSpPr/>
          <p:nvPr/>
        </p:nvSpPr>
        <p:spPr>
          <a:xfrm>
            <a:off x="5991862" y="2574388"/>
            <a:ext cx="5711823" cy="590843"/>
          </a:xfrm>
          <a:prstGeom prst="rect">
            <a:avLst/>
          </a:prstGeom>
          <a:noFill/>
          <a:ln w="47625" cmpd="sng">
            <a:solidFill>
              <a:srgbClr val="FF0000"/>
            </a:solidFill>
            <a:prstDash val="sysDot"/>
            <a:round/>
          </a:ln>
        </p:spPr>
        <p:txBody>
          <a:bodyPr/>
          <a:lstStyle/>
          <a:p>
            <a:pPr algn="l"/>
            <a:endParaRPr lang="en-US">
              <a:solidFill>
                <a:srgbClr val="FFFFFF"/>
              </a:solidFill>
              <a:latin typeface="Calibri" panose="020F050202020403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  <p:bldP spid="9" grpId="0" bldLvl="0" animBg="1"/>
      <p:bldP spid="9" grpId="1" animBg="1"/>
      <p:bldP spid="10" grpId="0" bldLvl="0" animBg="1"/>
      <p:bldP spid="10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19125" y="2616883"/>
            <a:ext cx="5204460" cy="3010535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078220" y="2616883"/>
            <a:ext cx="5695315" cy="3011170"/>
          </a:xfrm>
          <a:prstGeom prst="rect">
            <a:avLst/>
          </a:prstGeom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900" y="194310"/>
            <a:ext cx="11487785" cy="1465580"/>
          </a:xfrm>
          <a:prstGeom prst="rect">
            <a:avLst/>
          </a:prstGeom>
        </p:spPr>
      </p:pic>
      <p:sp>
        <p:nvSpPr>
          <p:cNvPr id="8" name="Rectangles 2"/>
          <p:cNvSpPr/>
          <p:nvPr/>
        </p:nvSpPr>
        <p:spPr>
          <a:xfrm>
            <a:off x="2479264" y="1350498"/>
            <a:ext cx="3345591" cy="309392"/>
          </a:xfrm>
          <a:prstGeom prst="rect">
            <a:avLst/>
          </a:prstGeom>
          <a:noFill/>
          <a:ln w="47625" cmpd="sng">
            <a:solidFill>
              <a:srgbClr val="FF0000"/>
            </a:solidFill>
            <a:prstDash val="sysDot"/>
            <a:round/>
          </a:ln>
        </p:spPr>
        <p:txBody>
          <a:bodyPr/>
          <a:lstStyle/>
          <a:p>
            <a:pPr algn="l"/>
            <a:endParaRPr lang="en-US">
              <a:solidFill>
                <a:srgbClr val="FFFFFF"/>
              </a:solidFill>
              <a:latin typeface="Calibri" panose="020F0502020204030204" charset="0"/>
            </a:endParaRPr>
          </a:p>
        </p:txBody>
      </p:sp>
      <p:sp>
        <p:nvSpPr>
          <p:cNvPr id="9" name="Rectangles 2"/>
          <p:cNvSpPr/>
          <p:nvPr/>
        </p:nvSpPr>
        <p:spPr>
          <a:xfrm>
            <a:off x="806469" y="3050344"/>
            <a:ext cx="2471304" cy="227428"/>
          </a:xfrm>
          <a:prstGeom prst="rect">
            <a:avLst/>
          </a:prstGeom>
          <a:noFill/>
          <a:ln w="47625" cmpd="sng">
            <a:solidFill>
              <a:srgbClr val="FF0000"/>
            </a:solidFill>
            <a:prstDash val="sysDot"/>
            <a:round/>
          </a:ln>
        </p:spPr>
        <p:txBody>
          <a:bodyPr/>
          <a:lstStyle/>
          <a:p>
            <a:pPr algn="l"/>
            <a:endParaRPr lang="en-US">
              <a:solidFill>
                <a:srgbClr val="FFFFFF"/>
              </a:solidFill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16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  <p:bldP spid="9" grpId="0" bldLvl="0" animBg="1"/>
      <p:bldP spid="9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rect 632"/>
          <p:cNvSpPr/>
          <p:nvPr/>
        </p:nvSpPr>
        <p:spPr>
          <a:xfrm>
            <a:off x="608076" y="237743"/>
            <a:ext cx="9468611" cy="553212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34" name="textbox 634"/>
          <p:cNvSpPr/>
          <p:nvPr/>
        </p:nvSpPr>
        <p:spPr>
          <a:xfrm>
            <a:off x="510968" y="-1152181"/>
            <a:ext cx="11609705" cy="138048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ctr" rtl="0" eaLnBrk="0">
              <a:lnSpc>
                <a:spcPct val="124000"/>
              </a:lnSpc>
            </a:pPr>
            <a:endParaRPr sz="3600" b="1" dirty="0">
              <a:solidFill>
                <a:srgbClr val="FF0000"/>
              </a:solidFill>
              <a:latin typeface="Calibri" panose="020F0502020204030204" pitchFamily="34" charset="0"/>
              <a:ea typeface="Arial" panose="020B0604020202020204"/>
              <a:cs typeface="Calibri" panose="020F0502020204030204" pitchFamily="34" charset="0"/>
            </a:endParaRPr>
          </a:p>
          <a:p>
            <a:pPr algn="ctr" rtl="0" eaLnBrk="0">
              <a:lnSpc>
                <a:spcPct val="124000"/>
              </a:lnSpc>
            </a:pPr>
            <a:endParaRPr sz="3600" b="1" dirty="0">
              <a:solidFill>
                <a:srgbClr val="FF0000"/>
              </a:solidFill>
              <a:latin typeface="Calibri" panose="020F0502020204030204" pitchFamily="34" charset="0"/>
              <a:ea typeface="Arial" panose="020B0604020202020204"/>
              <a:cs typeface="Calibri" panose="020F0502020204030204" pitchFamily="34" charset="0"/>
            </a:endParaRPr>
          </a:p>
          <a:p>
            <a:pPr algn="ctr" rtl="0" eaLnBrk="0">
              <a:lnSpc>
                <a:spcPct val="6000"/>
              </a:lnSpc>
            </a:pPr>
            <a:endParaRPr sz="3600" b="1" dirty="0">
              <a:solidFill>
                <a:srgbClr val="FF0000"/>
              </a:solidFill>
              <a:latin typeface="Calibri" panose="020F0502020204030204" pitchFamily="34" charset="0"/>
              <a:ea typeface="Arial" panose="020B0604020202020204"/>
              <a:cs typeface="Calibri" panose="020F0502020204030204" pitchFamily="34" charset="0"/>
            </a:endParaRPr>
          </a:p>
          <a:p>
            <a:pPr marL="12700" algn="ctr" rtl="0" eaLnBrk="0">
              <a:lnSpc>
                <a:spcPts val="3600"/>
              </a:lnSpc>
              <a:tabLst>
                <a:tab pos="121920" algn="l"/>
              </a:tabLst>
            </a:pPr>
            <a:r>
              <a:rPr sz="3600" b="1" kern="0" spc="0" dirty="0">
                <a:solidFill>
                  <a:srgbClr val="FF0000"/>
                </a:solidFill>
                <a:latin typeface="Calibri" panose="020F0502020204030204" pitchFamily="34" charset="0"/>
                <a:ea typeface="Arial Narrow" panose="020B0606020202030204"/>
                <a:cs typeface="Calibri" panose="020F0502020204030204" pitchFamily="34" charset="0"/>
              </a:rPr>
              <a:t>	</a:t>
            </a:r>
            <a:r>
              <a:rPr sz="3600" b="1" kern="0" spc="0" dirty="0" err="1">
                <a:solidFill>
                  <a:srgbClr val="FF0000"/>
                </a:solidFill>
                <a:latin typeface="Calibri" panose="020F0502020204030204" pitchFamily="34" charset="0"/>
                <a:ea typeface="Arial Narrow" panose="020B0606020202030204"/>
                <a:cs typeface="Calibri" panose="020F0502020204030204" pitchFamily="34" charset="0"/>
              </a:rPr>
              <a:t>mCRPC</a:t>
            </a:r>
            <a:r>
              <a:rPr sz="3600" b="1" kern="0" spc="60" dirty="0">
                <a:solidFill>
                  <a:srgbClr val="FF0000"/>
                </a:solidFill>
                <a:latin typeface="Calibri" panose="020F0502020204030204" pitchFamily="34" charset="0"/>
                <a:ea typeface="Arial Narrow" panose="020B0606020202030204"/>
                <a:cs typeface="Calibri" panose="020F0502020204030204" pitchFamily="34" charset="0"/>
              </a:rPr>
              <a:t>:</a:t>
            </a:r>
            <a:r>
              <a:rPr lang="en-US" sz="3600" b="1" kern="0" spc="60" dirty="0">
                <a:solidFill>
                  <a:srgbClr val="FF0000"/>
                </a:solidFill>
                <a:latin typeface="Calibri" panose="020F0502020204030204" pitchFamily="34" charset="0"/>
                <a:ea typeface="Arial Narrow" panose="020B0606020202030204"/>
                <a:cs typeface="Calibri" panose="020F0502020204030204" pitchFamily="34" charset="0"/>
              </a:rPr>
              <a:t> </a:t>
            </a:r>
            <a:r>
              <a:rPr lang="en-US" sz="3600" b="1" kern="0" spc="60" dirty="0" err="1">
                <a:solidFill>
                  <a:srgbClr val="FF0000"/>
                </a:solidFill>
                <a:latin typeface="Calibri" panose="020F0502020204030204" pitchFamily="34" charset="0"/>
                <a:ea typeface="Arial Narrow" panose="020B0606020202030204"/>
                <a:cs typeface="Calibri" panose="020F0502020204030204" pitchFamily="34" charset="0"/>
              </a:rPr>
              <a:t>sau</a:t>
            </a:r>
            <a:r>
              <a:rPr lang="en-US" sz="3600" b="1" kern="0" spc="60" dirty="0">
                <a:solidFill>
                  <a:srgbClr val="FF0000"/>
                </a:solidFill>
                <a:latin typeface="Calibri" panose="020F0502020204030204" pitchFamily="34" charset="0"/>
                <a:ea typeface="Arial Narrow" panose="020B0606020202030204"/>
                <a:cs typeface="Calibri" panose="020F0502020204030204" pitchFamily="34" charset="0"/>
              </a:rPr>
              <a:t> </a:t>
            </a:r>
            <a:r>
              <a:rPr lang="en-US" sz="3600" b="1" kern="0" spc="60" dirty="0" err="1">
                <a:solidFill>
                  <a:srgbClr val="FF0000"/>
                </a:solidFill>
                <a:latin typeface="Calibri" panose="020F0502020204030204" pitchFamily="34" charset="0"/>
                <a:ea typeface="Arial Narrow" panose="020B0606020202030204"/>
                <a:cs typeface="Calibri" panose="020F0502020204030204" pitchFamily="34" charset="0"/>
              </a:rPr>
              <a:t>điều</a:t>
            </a:r>
            <a:r>
              <a:rPr lang="en-US" sz="3600" b="1" kern="0" spc="60" dirty="0">
                <a:solidFill>
                  <a:srgbClr val="FF0000"/>
                </a:solidFill>
                <a:latin typeface="Calibri" panose="020F0502020204030204" pitchFamily="34" charset="0"/>
                <a:ea typeface="Arial Narrow" panose="020B0606020202030204"/>
                <a:cs typeface="Calibri" panose="020F0502020204030204" pitchFamily="34" charset="0"/>
              </a:rPr>
              <a:t> </a:t>
            </a:r>
            <a:r>
              <a:rPr lang="en-US" sz="3600" b="1" kern="0" spc="60" dirty="0" err="1">
                <a:solidFill>
                  <a:srgbClr val="FF0000"/>
                </a:solidFill>
                <a:latin typeface="Calibri" panose="020F0502020204030204" pitchFamily="34" charset="0"/>
                <a:ea typeface="Arial Narrow" panose="020B0606020202030204"/>
                <a:cs typeface="Calibri" panose="020F0502020204030204" pitchFamily="34" charset="0"/>
              </a:rPr>
              <a:t>trị</a:t>
            </a:r>
            <a:r>
              <a:rPr lang="en-US" sz="3600" b="1" kern="0" spc="60" dirty="0">
                <a:solidFill>
                  <a:srgbClr val="FF0000"/>
                </a:solidFill>
                <a:latin typeface="Calibri" panose="020F0502020204030204" pitchFamily="34" charset="0"/>
                <a:ea typeface="Arial Narrow" panose="020B0606020202030204"/>
                <a:cs typeface="Calibri" panose="020F0502020204030204" pitchFamily="34" charset="0"/>
              </a:rPr>
              <a:t> </a:t>
            </a:r>
            <a:r>
              <a:rPr sz="3600" b="1" kern="0" spc="0" dirty="0">
                <a:solidFill>
                  <a:srgbClr val="FF0000"/>
                </a:solidFill>
                <a:latin typeface="Calibri" panose="020F0502020204030204" pitchFamily="34" charset="0"/>
                <a:ea typeface="Arial Narrow" panose="020B0606020202030204"/>
                <a:cs typeface="Calibri" panose="020F0502020204030204" pitchFamily="34" charset="0"/>
              </a:rPr>
              <a:t>ADT</a:t>
            </a:r>
            <a:r>
              <a:rPr sz="3600" b="1" kern="0" spc="410" dirty="0">
                <a:solidFill>
                  <a:srgbClr val="FF0000"/>
                </a:solidFill>
                <a:latin typeface="Calibri" panose="020F0502020204030204" pitchFamily="34" charset="0"/>
                <a:ea typeface="Arial Narrow" panose="020B0606020202030204"/>
                <a:cs typeface="Calibri" panose="020F0502020204030204" pitchFamily="34" charset="0"/>
              </a:rPr>
              <a:t> </a:t>
            </a:r>
            <a:r>
              <a:rPr sz="3600" b="1" kern="0" spc="60" dirty="0">
                <a:ln w="10145" cap="flat" cmpd="sng">
                  <a:solidFill>
                    <a:srgbClr val="81104F">
                      <a:alpha val="100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latin typeface="Calibri" panose="020F0502020204030204" pitchFamily="34" charset="0"/>
                <a:ea typeface="MS PGothic" panose="020B0600070205080204" pitchFamily="-72" charset="-128"/>
                <a:cs typeface="Calibri" panose="020F0502020204030204" pitchFamily="34" charset="0"/>
              </a:rPr>
              <a:t>±</a:t>
            </a:r>
            <a:r>
              <a:rPr sz="3600" b="1" kern="0" spc="60" dirty="0">
                <a:solidFill>
                  <a:srgbClr val="FF0000"/>
                </a:solidFill>
                <a:latin typeface="Calibri" panose="020F0502020204030204" pitchFamily="34" charset="0"/>
                <a:ea typeface="MS PGothic" panose="020B0600070205080204" pitchFamily="-72" charset="-128"/>
                <a:cs typeface="Calibri" panose="020F0502020204030204" pitchFamily="34" charset="0"/>
              </a:rPr>
              <a:t> </a:t>
            </a:r>
            <a:r>
              <a:rPr sz="3600" b="1" kern="0" spc="0" dirty="0">
                <a:solidFill>
                  <a:srgbClr val="FF0000"/>
                </a:solidFill>
                <a:latin typeface="Calibri" panose="020F0502020204030204" pitchFamily="34" charset="0"/>
                <a:ea typeface="Arial Narrow" panose="020B0606020202030204"/>
                <a:cs typeface="Calibri" panose="020F0502020204030204" pitchFamily="34" charset="0"/>
              </a:rPr>
              <a:t>DOCETAXEL</a:t>
            </a:r>
            <a:endParaRPr sz="3600" b="1" dirty="0">
              <a:solidFill>
                <a:srgbClr val="FF0000"/>
              </a:solidFill>
              <a:latin typeface="Calibri" panose="020F0502020204030204" pitchFamily="34" charset="0"/>
              <a:ea typeface="Arial Narrow" panose="020B0606020202030204"/>
              <a:cs typeface="Calibri" panose="020F0502020204030204" pitchFamily="34" charset="0"/>
            </a:endParaRPr>
          </a:p>
        </p:txBody>
      </p:sp>
      <p:graphicFrame>
        <p:nvGraphicFramePr>
          <p:cNvPr id="638" name="table 638"/>
          <p:cNvGraphicFramePr>
            <a:graphicFrameLocks noGrp="1"/>
          </p:cNvGraphicFramePr>
          <p:nvPr/>
        </p:nvGraphicFramePr>
        <p:xfrm>
          <a:off x="602056" y="1094105"/>
          <a:ext cx="10831193" cy="5198744"/>
        </p:xfrm>
        <a:graphic>
          <a:graphicData uri="http://schemas.openxmlformats.org/drawingml/2006/table">
            <a:tbl>
              <a:tblPr/>
              <a:tblGrid>
                <a:gridCol w="1316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8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0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79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8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6709">
                <a:tc rowSpan="8"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315" indent="-1270" algn="l" rtl="0" eaLnBrk="0">
                        <a:lnSpc>
                          <a:spcPct val="90000"/>
                        </a:lnSpc>
                      </a:pPr>
                      <a:r>
                        <a:rPr sz="1400" b="1" kern="0" spc="-10" dirty="0">
                          <a:solidFill>
                            <a:srgbClr val="0432FF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mHSPC: AD</a:t>
                      </a:r>
                      <a:r>
                        <a:rPr sz="1400" b="1" kern="0" spc="-20" dirty="0">
                          <a:solidFill>
                            <a:srgbClr val="0432FF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T ±</a:t>
                      </a:r>
                      <a:r>
                        <a:rPr sz="1400" b="1" kern="0" spc="0" dirty="0">
                          <a:solidFill>
                            <a:srgbClr val="0432FF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    </a:t>
                      </a:r>
                      <a:r>
                        <a:rPr sz="1400" b="1" kern="0" spc="-20" dirty="0">
                          <a:solidFill>
                            <a:srgbClr val="0432FF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Docetaxel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56590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4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Treatment</a:t>
                      </a:r>
                      <a:endParaRPr sz="1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A8C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62610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Primary Endpoints</a:t>
                      </a:r>
                      <a:endParaRPr sz="1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A8C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07415" algn="l" rtl="0" eaLnBrk="0">
                        <a:lnSpc>
                          <a:spcPct val="82000"/>
                        </a:lnSpc>
                        <a:spcBef>
                          <a:spcPts val="5"/>
                        </a:spcBef>
                      </a:pPr>
                      <a:r>
                        <a:rPr sz="14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Approval</a:t>
                      </a:r>
                      <a:r>
                        <a:rPr sz="1400" b="1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4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CH</a:t>
                      </a:r>
                      <a:endParaRPr sz="1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A8C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74980" algn="l" rtl="0" eaLnBrk="0">
                        <a:lnSpc>
                          <a:spcPct val="81000"/>
                        </a:lnSpc>
                        <a:spcBef>
                          <a:spcPts val="5"/>
                        </a:spcBef>
                      </a:pPr>
                      <a:r>
                        <a:rPr sz="14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Reference</a:t>
                      </a:r>
                      <a:endParaRPr sz="1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A8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5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1440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4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Abirateron</a:t>
                      </a: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vs.</a:t>
                      </a:r>
                      <a:r>
                        <a:rPr sz="14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Placebo/P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0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4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14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OS</a:t>
                      </a:r>
                      <a:r>
                        <a:rPr sz="14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: 34.7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mvs</a:t>
                      </a:r>
                      <a:r>
                        <a:rPr sz="14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30.3m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  <a:p>
                      <a:pPr marL="101600" algn="l" rtl="0" eaLnBrk="0">
                        <a:lnSpc>
                          <a:spcPct val="97000"/>
                        </a:lnSpc>
                        <a:spcBef>
                          <a:spcPts val="50"/>
                        </a:spcBef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14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rPFS:</a:t>
                      </a:r>
                      <a:r>
                        <a:rPr sz="14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16.5 vs 8.2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0" algn="l" rtl="0" eaLnBrk="0">
                        <a:lnSpc>
                          <a:spcPct val="87000"/>
                        </a:lnSpc>
                        <a:spcBef>
                          <a:spcPts val="0"/>
                        </a:spcBef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mCRPC first-li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ne,</a:t>
                      </a:r>
                      <a:r>
                        <a:rPr sz="14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no visceral metastases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9695" algn="l" rtl="0" eaLnBrk="0">
                        <a:lnSpc>
                          <a:spcPct val="81000"/>
                        </a:lnSpc>
                        <a:spcBef>
                          <a:spcPts val="5"/>
                        </a:spcBef>
                      </a:pPr>
                      <a:r>
                        <a:rPr sz="14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COU-302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  <a:p>
                      <a:pPr marL="104140" algn="l" rtl="0" eaLnBrk="0">
                        <a:lnSpc>
                          <a:spcPct val="81000"/>
                        </a:lnSpc>
                        <a:spcBef>
                          <a:spcPts val="320"/>
                        </a:spcBef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Ryan</a:t>
                      </a:r>
                      <a:r>
                        <a:rPr sz="14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NEJM 2013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45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223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Enzalutamid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vs.</a:t>
                      </a:r>
                      <a:r>
                        <a:rPr sz="14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Placebo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14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OS: 35.5 v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s</a:t>
                      </a:r>
                      <a:r>
                        <a:rPr sz="14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31.3m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  <a:p>
                      <a:pPr marL="101600" algn="l" rtl="0" eaLnBrk="0">
                        <a:lnSpc>
                          <a:spcPct val="97000"/>
                        </a:lnSpc>
                        <a:spcBef>
                          <a:spcPts val="50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14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rPFS: 20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vs</a:t>
                      </a:r>
                      <a:r>
                        <a:rPr sz="14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5.4m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mCRPC first-line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3505" algn="l" rtl="0" eaLnBrk="0">
                        <a:lnSpc>
                          <a:spcPct val="80000"/>
                        </a:lnSpc>
                        <a:spcBef>
                          <a:spcPts val="5"/>
                        </a:spcBef>
                      </a:pPr>
                      <a:r>
                        <a:rPr sz="14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PREVAIL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  <a:p>
                      <a:pPr marL="103505" algn="l" rtl="0" eaLnBrk="0">
                        <a:lnSpc>
                          <a:spcPct val="80000"/>
                        </a:lnSpc>
                        <a:spcBef>
                          <a:spcPts val="33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Beer NEJM</a:t>
                      </a:r>
                      <a:r>
                        <a:rPr sz="14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20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14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3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1440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4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Abirateron pl</a:t>
                      </a: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us</a:t>
                      </a:r>
                      <a:r>
                        <a:rPr sz="1400" b="1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Niraparib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  <a:p>
                      <a:pPr marL="93345" algn="l" rtl="0" eaLnBrk="0">
                        <a:lnSpc>
                          <a:spcPct val="97000"/>
                        </a:lnSpc>
                        <a:spcBef>
                          <a:spcPts val="310"/>
                        </a:spcBef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vs.</a:t>
                      </a:r>
                      <a:r>
                        <a:rPr sz="14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Abirat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eron/P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B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0" algn="l" rtl="0" eaLnBrk="0">
                        <a:lnSpc>
                          <a:spcPct val="81000"/>
                        </a:lnSpc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14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OS: not</a:t>
                      </a:r>
                      <a:r>
                        <a:rPr sz="14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signifi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cant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  <a:p>
                      <a:pPr marL="101600" algn="l" rtl="0" eaLnBrk="0">
                        <a:lnSpc>
                          <a:spcPct val="97000"/>
                        </a:lnSpc>
                        <a:spcBef>
                          <a:spcPts val="330"/>
                        </a:spcBef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14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rPFS</a:t>
                      </a:r>
                      <a:r>
                        <a:rPr sz="14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BRCA1/2:</a:t>
                      </a:r>
                      <a:r>
                        <a:rPr sz="14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19.9 vs</a:t>
                      </a:r>
                      <a:r>
                        <a:rPr sz="14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10</a:t>
                      </a: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.9m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2870" algn="l" rtl="0" eaLnBrk="0">
                        <a:lnSpc>
                          <a:spcPct val="82000"/>
                        </a:lnSpc>
                        <a:spcBef>
                          <a:spcPts val="5"/>
                        </a:spcBef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No approval</a:t>
                      </a:r>
                      <a:r>
                        <a:rPr sz="14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CH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  <a:p>
                      <a:pPr marL="104140" algn="l" rtl="0" eaLnBrk="0">
                        <a:lnSpc>
                          <a:spcPct val="81000"/>
                        </a:lnSpc>
                        <a:spcBef>
                          <a:spcPts val="30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FDA/EMA: only</a:t>
                      </a:r>
                      <a:r>
                        <a:rPr sz="14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BRCA1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/2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2870" algn="l" rtl="0" eaLnBrk="0">
                        <a:lnSpc>
                          <a:spcPct val="81000"/>
                        </a:lnSpc>
                        <a:spcBef>
                          <a:spcPts val="5"/>
                        </a:spcBef>
                      </a:pP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MAGNITUDE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  <a:p>
                      <a:pPr marL="140970" algn="l" rtl="0" eaLnBrk="0">
                        <a:lnSpc>
                          <a:spcPct val="81000"/>
                        </a:lnSpc>
                        <a:spcBef>
                          <a:spcPts val="32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Chi JCO 2023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15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1440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14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Abirateron plus Olaparib</a:t>
                      </a: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vs.    Abirateron/P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B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0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14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OS:</a:t>
                      </a:r>
                      <a:r>
                        <a:rPr sz="14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Not sig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nificant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  <a:p>
                      <a:pPr marL="101600" algn="l" rtl="0" eaLnBrk="0">
                        <a:lnSpc>
                          <a:spcPct val="97000"/>
                        </a:lnSpc>
                        <a:spcBef>
                          <a:spcPts val="32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14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rPFS</a:t>
                      </a:r>
                      <a:r>
                        <a:rPr sz="14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BRCA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1/2:</a:t>
                      </a:r>
                      <a:r>
                        <a:rPr sz="14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NR vs 8.4m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  <a:p>
                      <a:pPr marL="101600" algn="l" rtl="0" eaLnBrk="0">
                        <a:lnSpc>
                          <a:spcPct val="97000"/>
                        </a:lnSpc>
                        <a:spcBef>
                          <a:spcPts val="50"/>
                        </a:spcBef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14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rPFS</a:t>
                      </a:r>
                      <a:r>
                        <a:rPr sz="14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HRRm:</a:t>
                      </a:r>
                      <a:r>
                        <a:rPr sz="14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N</a:t>
                      </a: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R vs</a:t>
                      </a:r>
                      <a:r>
                        <a:rPr sz="14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13.9m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  <a:p>
                      <a:pPr marL="101600" algn="l" rtl="0" eaLnBrk="0">
                        <a:lnSpc>
                          <a:spcPct val="97000"/>
                        </a:lnSpc>
                        <a:spcBef>
                          <a:spcPts val="50"/>
                        </a:spcBef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14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rPFS non</a:t>
                      </a:r>
                      <a:r>
                        <a:rPr sz="14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HRRm: 24.1</a:t>
                      </a:r>
                      <a:r>
                        <a:rPr sz="14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vs</a:t>
                      </a:r>
                      <a:r>
                        <a:rPr sz="14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19m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2870" algn="l" rtl="0" eaLnBrk="0">
                        <a:lnSpc>
                          <a:spcPct val="82000"/>
                        </a:lnSpc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No approva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l</a:t>
                      </a:r>
                      <a:r>
                        <a:rPr sz="14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CH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  <a:p>
                      <a:pPr marL="104140" algn="l" rtl="0" eaLnBrk="0">
                        <a:lnSpc>
                          <a:spcPct val="78000"/>
                        </a:lnSpc>
                        <a:spcBef>
                          <a:spcPts val="310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FDA: only</a:t>
                      </a:r>
                      <a:r>
                        <a:rPr sz="14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BR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CA1/2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  <a:p>
                      <a:pPr marL="103505" algn="l" rtl="0" eaLnBrk="0">
                        <a:lnSpc>
                          <a:spcPts val="2000"/>
                        </a:lnSpc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EMA: all</a:t>
                      </a:r>
                      <a:r>
                        <a:rPr sz="14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mCRPC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3505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4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PROpel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  <a:p>
                      <a:pPr marL="96520" indent="2540" algn="l" rtl="0" eaLnBrk="0">
                        <a:lnSpc>
                          <a:spcPct val="99000"/>
                        </a:lnSpc>
                        <a:spcBef>
                          <a:spcPts val="1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Clarke</a:t>
                      </a:r>
                      <a:r>
                        <a:rPr sz="14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NEJ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M</a:t>
                      </a:r>
                      <a:r>
                        <a:rPr sz="14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Evidence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    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2022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21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2235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Enzalutamid plus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  <a:p>
                      <a:pPr marL="94615" algn="l" rtl="0" eaLnBrk="0">
                        <a:lnSpc>
                          <a:spcPct val="82000"/>
                        </a:lnSpc>
                        <a:spcBef>
                          <a:spcPts val="305"/>
                        </a:spcBef>
                      </a:pP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Talazoparib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vs.</a:t>
                      </a:r>
                      <a:r>
                        <a:rPr sz="14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Enzalutamid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B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0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14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</a:t>
                      </a: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OS:</a:t>
                      </a:r>
                      <a:r>
                        <a:rPr sz="14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Pending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  <a:p>
                      <a:pPr marL="101600" algn="l" rtl="0" eaLnBrk="0">
                        <a:lnSpc>
                          <a:spcPct val="97000"/>
                        </a:lnSpc>
                        <a:spcBef>
                          <a:spcPts val="325"/>
                        </a:spcBef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14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rPFS</a:t>
                      </a:r>
                      <a:r>
                        <a:rPr sz="14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BRCA1/2:</a:t>
                      </a:r>
                      <a:r>
                        <a:rPr sz="14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HR 0.23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  <a:p>
                      <a:pPr marL="101600" algn="l" rtl="0" eaLnBrk="0">
                        <a:lnSpc>
                          <a:spcPct val="97000"/>
                        </a:lnSpc>
                        <a:spcBef>
                          <a:spcPts val="50"/>
                        </a:spcBef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14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rPFS</a:t>
                      </a:r>
                      <a:r>
                        <a:rPr sz="14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HRRm: 27.9 vs</a:t>
                      </a:r>
                      <a:r>
                        <a:rPr sz="14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16.4m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  <a:p>
                      <a:pPr marL="101600" algn="l" rtl="0" eaLnBrk="0">
                        <a:lnSpc>
                          <a:spcPct val="97000"/>
                        </a:lnSpc>
                        <a:spcBef>
                          <a:spcPts val="50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14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rPFS non</a:t>
                      </a:r>
                      <a:r>
                        <a:rPr sz="14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HRRm:</a:t>
                      </a:r>
                      <a:r>
                        <a:rPr sz="14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NR vs 22.5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2870" algn="l" rtl="0" eaLnBrk="0">
                        <a:lnSpc>
                          <a:spcPct val="82000"/>
                        </a:lnSpc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No approva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l</a:t>
                      </a:r>
                      <a:r>
                        <a:rPr sz="14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CH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  <a:p>
                      <a:pPr marL="104140" algn="l" rtl="0" eaLnBrk="0">
                        <a:lnSpc>
                          <a:spcPct val="78000"/>
                        </a:lnSpc>
                        <a:spcBef>
                          <a:spcPts val="310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FDA: only</a:t>
                      </a:r>
                      <a:r>
                        <a:rPr sz="14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BR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CA1/2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  <a:p>
                      <a:pPr marL="103505" algn="l" rtl="0" eaLnBrk="0">
                        <a:lnSpc>
                          <a:spcPts val="2000"/>
                        </a:lnSpc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EMA: all</a:t>
                      </a:r>
                      <a:r>
                        <a:rPr sz="14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mCRPC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5885" algn="l" rtl="0" eaLnBrk="0">
                        <a:lnSpc>
                          <a:spcPct val="81000"/>
                        </a:lnSpc>
                        <a:spcBef>
                          <a:spcPts val="5"/>
                        </a:spcBef>
                      </a:pPr>
                      <a:r>
                        <a:rPr sz="14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TALAPRO2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  <a:p>
                      <a:pPr marL="92710" algn="l" rtl="0" eaLnBrk="0">
                        <a:lnSpc>
                          <a:spcPct val="81000"/>
                        </a:lnSpc>
                        <a:spcBef>
                          <a:spcPts val="320"/>
                        </a:spcBef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Agarwal L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ancet</a:t>
                      </a:r>
                      <a:r>
                        <a:rPr sz="14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2023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45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223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Docetaxel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vs.</a:t>
                      </a:r>
                      <a:r>
                        <a:rPr sz="14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Mitoxantron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2B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14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</a:t>
                      </a: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OS:</a:t>
                      </a:r>
                      <a:r>
                        <a:rPr sz="14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18.9 vs</a:t>
                      </a:r>
                      <a:r>
                        <a:rPr sz="14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16.5m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  <a:p>
                      <a:pPr marL="101600" algn="l" rtl="0" eaLnBrk="0">
                        <a:lnSpc>
                          <a:spcPct val="97000"/>
                        </a:lnSpc>
                        <a:spcBef>
                          <a:spcPts val="50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14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rPFS: not</a:t>
                      </a:r>
                      <a:r>
                        <a:rPr sz="14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avai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lable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mCRPC first-line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  <a:p>
                      <a:pPr marL="100965" algn="l" rtl="0" eaLnBrk="0">
                        <a:lnSpc>
                          <a:spcPct val="81000"/>
                        </a:lnSpc>
                        <a:spcBef>
                          <a:spcPts val="40"/>
                        </a:spcBef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(Docetaxel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re-challenge*)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5885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4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TAX327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  <a:p>
                      <a:pPr marL="96520" algn="l" rtl="0" eaLnBrk="0">
                        <a:lnSpc>
                          <a:spcPct val="80000"/>
                        </a:lnSpc>
                        <a:spcBef>
                          <a:spcPts val="335"/>
                        </a:spcBef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Tannock</a:t>
                      </a:r>
                      <a:r>
                        <a:rPr sz="14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NEJM 2004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08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84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Cabazitaxel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vs.</a:t>
                      </a:r>
                      <a:r>
                        <a:rPr sz="14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Mitoxantron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2B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14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</a:t>
                      </a: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OS:</a:t>
                      </a:r>
                      <a:r>
                        <a:rPr sz="14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15.1 vs</a:t>
                      </a:r>
                      <a:r>
                        <a:rPr sz="14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12.7m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  <a:p>
                      <a:pPr marL="101600" algn="l" rtl="0" eaLnBrk="0">
                        <a:lnSpc>
                          <a:spcPct val="97000"/>
                        </a:lnSpc>
                        <a:spcBef>
                          <a:spcPts val="50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14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rPFS: not</a:t>
                      </a:r>
                      <a:r>
                        <a:rPr sz="14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ava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ilble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9695" indent="1270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14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mCRPC after Do</a:t>
                      </a:r>
                      <a:r>
                        <a:rPr sz="14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cetaxel (PDonor after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     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&lt;6 months</a:t>
                      </a:r>
                      <a:r>
                        <a:rPr sz="14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of</a:t>
                      </a:r>
                      <a:r>
                        <a:rPr sz="14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Docetaxel)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5885" algn="l" rtl="0" eaLnBrk="0">
                        <a:lnSpc>
                          <a:spcPct val="81000"/>
                        </a:lnSpc>
                        <a:spcBef>
                          <a:spcPts val="5"/>
                        </a:spcBef>
                      </a:pP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TROPIC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  <a:p>
                      <a:pPr marL="103505" algn="l" rtl="0" eaLnBrk="0">
                        <a:lnSpc>
                          <a:spcPct val="80000"/>
                        </a:lnSpc>
                        <a:spcBef>
                          <a:spcPts val="335"/>
                        </a:spcBef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De</a:t>
                      </a:r>
                      <a:r>
                        <a:rPr sz="14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Bono</a:t>
                      </a:r>
                      <a:r>
                        <a:rPr sz="14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Lancet 2010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40" name="textbox 640"/>
          <p:cNvSpPr/>
          <p:nvPr/>
        </p:nvSpPr>
        <p:spPr>
          <a:xfrm>
            <a:off x="6198850" y="6476699"/>
            <a:ext cx="4890770" cy="1568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6000"/>
              </a:lnSpc>
            </a:pPr>
            <a:r>
              <a:rPr sz="900" kern="0" spc="3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Content of this</a:t>
            </a:r>
            <a:r>
              <a:rPr sz="900" kern="0" spc="8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000" kern="0" spc="3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presentation </a:t>
            </a:r>
            <a:r>
              <a:rPr sz="900" kern="0" spc="3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copyright and responsibility of the autho</a:t>
            </a:r>
            <a:r>
              <a:rPr sz="900" kern="0" spc="2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r. Permission</a:t>
            </a:r>
            <a:r>
              <a:rPr sz="900" kern="0" spc="9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2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</a:t>
            </a:r>
            <a:r>
              <a:rPr sz="900" kern="0" spc="8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2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required for re-use.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642" name="textbox 642"/>
          <p:cNvSpPr/>
          <p:nvPr/>
        </p:nvSpPr>
        <p:spPr>
          <a:xfrm>
            <a:off x="2216721" y="6506630"/>
            <a:ext cx="3192779" cy="1479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tabLst>
                <a:tab pos="112395" algn="l"/>
              </a:tabLst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	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*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Docetaxel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-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Challenge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: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limited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antitumour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activity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                        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pic>
        <p:nvPicPr>
          <p:cNvPr id="644" name="picture 6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245596" y="6342888"/>
            <a:ext cx="658368" cy="323088"/>
          </a:xfrm>
          <a:prstGeom prst="rect">
            <a:avLst/>
          </a:prstGeom>
        </p:spPr>
      </p:pic>
      <p:sp>
        <p:nvSpPr>
          <p:cNvPr id="646" name="textbox 646"/>
          <p:cNvSpPr/>
          <p:nvPr/>
        </p:nvSpPr>
        <p:spPr>
          <a:xfrm>
            <a:off x="824280" y="6459423"/>
            <a:ext cx="916305" cy="1733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1200" b="1" kern="0" spc="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Aurelius Oml</a:t>
            </a:r>
            <a:r>
              <a:rPr sz="1200" b="1" kern="0" spc="-1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in</a:t>
            </a:r>
            <a:endParaRPr sz="12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10" name="Rectangles 2"/>
          <p:cNvSpPr/>
          <p:nvPr/>
        </p:nvSpPr>
        <p:spPr>
          <a:xfrm>
            <a:off x="1927274" y="5190979"/>
            <a:ext cx="9495692" cy="1083213"/>
          </a:xfrm>
          <a:prstGeom prst="rect">
            <a:avLst/>
          </a:prstGeom>
          <a:noFill/>
          <a:ln w="47625" cmpd="sng">
            <a:solidFill>
              <a:srgbClr val="FF0000"/>
            </a:solidFill>
            <a:prstDash val="sysDot"/>
            <a:rou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Calibri" panose="020F0502020204030204" charset="0"/>
            </a:endParaRPr>
          </a:p>
        </p:txBody>
      </p:sp>
      <p:sp>
        <p:nvSpPr>
          <p:cNvPr id="11" name="Rectangles 2"/>
          <p:cNvSpPr/>
          <p:nvPr/>
        </p:nvSpPr>
        <p:spPr>
          <a:xfrm>
            <a:off x="1927274" y="1434905"/>
            <a:ext cx="9495692" cy="1097280"/>
          </a:xfrm>
          <a:prstGeom prst="rect">
            <a:avLst/>
          </a:prstGeom>
          <a:noFill/>
          <a:ln w="47625" cmpd="sng">
            <a:solidFill>
              <a:srgbClr val="FF0000"/>
            </a:solidFill>
            <a:prstDash val="sysDot"/>
            <a:round/>
          </a:ln>
        </p:spPr>
        <p:txBody>
          <a:bodyPr/>
          <a:lstStyle/>
          <a:p>
            <a:pPr algn="l"/>
            <a:endParaRPr lang="en-US">
              <a:solidFill>
                <a:srgbClr val="FFFFFF"/>
              </a:solidFill>
              <a:latin typeface="Calibri" panose="020F0502020204030204" charset="0"/>
            </a:endParaRPr>
          </a:p>
        </p:txBody>
      </p:sp>
      <p:sp>
        <p:nvSpPr>
          <p:cNvPr id="12" name="Rectangles 2"/>
          <p:cNvSpPr/>
          <p:nvPr/>
        </p:nvSpPr>
        <p:spPr>
          <a:xfrm>
            <a:off x="1927274" y="2514308"/>
            <a:ext cx="9495692" cy="2676671"/>
          </a:xfrm>
          <a:prstGeom prst="rect">
            <a:avLst/>
          </a:prstGeom>
          <a:noFill/>
          <a:ln w="47625" cmpd="sng">
            <a:solidFill>
              <a:srgbClr val="FF0000"/>
            </a:solidFill>
            <a:prstDash val="sysDot"/>
            <a:round/>
          </a:ln>
        </p:spPr>
        <p:txBody>
          <a:bodyPr/>
          <a:lstStyle/>
          <a:p>
            <a:pPr algn="l"/>
            <a:endParaRPr lang="en-US">
              <a:solidFill>
                <a:srgbClr val="FFFFFF"/>
              </a:solidFill>
              <a:latin typeface="Calibri" panose="020F050202020403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0" grpId="1" animBg="1"/>
      <p:bldP spid="11" grpId="0" bldLvl="0" animBg="1"/>
      <p:bldP spid="11" grpId="1" animBg="1"/>
      <p:bldP spid="12" grpId="0" bldLvl="0" animBg="1"/>
      <p:bldP spid="1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8"/>
          <p:cNvSpPr txBox="1"/>
          <p:nvPr/>
        </p:nvSpPr>
        <p:spPr>
          <a:xfrm>
            <a:off x="4521835" y="447040"/>
            <a:ext cx="3088005" cy="417195"/>
          </a:xfrm>
          <a:prstGeom prst="rect">
            <a:avLst/>
          </a:prstGeom>
          <a:solidFill>
            <a:srgbClr val="333399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0" tIns="330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60"/>
              </a:spcBef>
            </a:pPr>
            <a:r>
              <a:rPr lang="en-US" sz="2500" b="1" spc="-10" dirty="0">
                <a:solidFill>
                  <a:srgbClr val="FFFFFF"/>
                </a:solidFill>
                <a:latin typeface="Calibri" panose="020F0502020204030204" charset="0"/>
                <a:cs typeface="Calibri" panose="020F0502020204030204" charset="0"/>
              </a:rPr>
              <a:t>Chẩn đoán K TLT</a:t>
            </a:r>
            <a:endParaRPr lang="en-US" sz="2500" b="1" spc="-10" baseline="26000" dirty="0">
              <a:solidFill>
                <a:srgbClr val="FFFFFF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5" name="object 8"/>
          <p:cNvSpPr txBox="1"/>
          <p:nvPr/>
        </p:nvSpPr>
        <p:spPr>
          <a:xfrm>
            <a:off x="4551680" y="5934710"/>
            <a:ext cx="3088005" cy="802005"/>
          </a:xfrm>
          <a:prstGeom prst="rect">
            <a:avLst/>
          </a:prstGeom>
          <a:solidFill>
            <a:srgbClr val="333399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0" tIns="330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60"/>
              </a:spcBef>
            </a:pPr>
            <a:r>
              <a:rPr lang="en-US" sz="2500" b="1" spc="-10" dirty="0">
                <a:solidFill>
                  <a:srgbClr val="FFFFFF"/>
                </a:solidFill>
                <a:latin typeface="Calibri" panose="020F0502020204030204" charset="0"/>
                <a:cs typeface="Calibri" panose="020F0502020204030204" charset="0"/>
              </a:rPr>
              <a:t>Giai đoạn cuối đời (BSC)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6045835" y="864235"/>
            <a:ext cx="80010" cy="512191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object 8"/>
          <p:cNvSpPr txBox="1"/>
          <p:nvPr/>
        </p:nvSpPr>
        <p:spPr>
          <a:xfrm>
            <a:off x="4521835" y="5012055"/>
            <a:ext cx="3088005" cy="417195"/>
          </a:xfrm>
          <a:prstGeom prst="rect">
            <a:avLst/>
          </a:prstGeom>
          <a:solidFill>
            <a:srgbClr val="333399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0" tIns="330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60"/>
              </a:spcBef>
            </a:pPr>
            <a:r>
              <a:rPr lang="en-US" sz="2500" b="1" spc="-10" dirty="0">
                <a:solidFill>
                  <a:srgbClr val="FFFFFF"/>
                </a:solidFill>
                <a:latin typeface="Calibri" panose="020F0502020204030204" charset="0"/>
                <a:cs typeface="Calibri" panose="020F0502020204030204" charset="0"/>
              </a:rPr>
              <a:t>mCRPC</a:t>
            </a:r>
          </a:p>
        </p:txBody>
      </p:sp>
      <p:sp>
        <p:nvSpPr>
          <p:cNvPr id="7" name="object 8"/>
          <p:cNvSpPr txBox="1"/>
          <p:nvPr/>
        </p:nvSpPr>
        <p:spPr>
          <a:xfrm>
            <a:off x="4552315" y="1059180"/>
            <a:ext cx="3088005" cy="835660"/>
          </a:xfrm>
          <a:prstGeom prst="rect">
            <a:avLst/>
          </a:prstGeom>
          <a:solidFill>
            <a:srgbClr val="333399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0" tIns="330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60"/>
              </a:spcBef>
            </a:pPr>
            <a:r>
              <a:rPr lang="en-US" sz="2500" b="1" spc="-10" dirty="0">
                <a:solidFill>
                  <a:srgbClr val="FFFFFF"/>
                </a:solidFill>
                <a:latin typeface="Calibri" panose="020F0502020204030204" charset="0"/>
                <a:cs typeface="Calibri" panose="020F0502020204030204" charset="0"/>
              </a:rPr>
              <a:t>Giai đoạn sớm: tại chỗ</a:t>
            </a:r>
          </a:p>
          <a:p>
            <a:pPr algn="ctr">
              <a:lnSpc>
                <a:spcPct val="100000"/>
              </a:lnSpc>
              <a:spcBef>
                <a:spcPts val="260"/>
              </a:spcBef>
            </a:pPr>
            <a:r>
              <a:rPr lang="en-US" sz="2500" b="1" spc="-10" dirty="0">
                <a:solidFill>
                  <a:srgbClr val="FFFFFF"/>
                </a:solidFill>
                <a:latin typeface="Calibri" panose="020F0502020204030204" charset="0"/>
                <a:cs typeface="Calibri" panose="020F0502020204030204" charset="0"/>
              </a:rPr>
              <a:t>Tiến xa tại chỗ 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957830" y="3390900"/>
            <a:ext cx="3088005" cy="1253490"/>
          </a:xfrm>
          <a:prstGeom prst="rect">
            <a:avLst/>
          </a:prstGeom>
          <a:solidFill>
            <a:srgbClr val="333399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0" tIns="330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60"/>
              </a:spcBef>
            </a:pPr>
            <a:r>
              <a:rPr lang="en-US" sz="2500" b="1" spc="-10" dirty="0">
                <a:solidFill>
                  <a:srgbClr val="FFFFFF"/>
                </a:solidFill>
                <a:latin typeface="Calibri" panose="020F0502020204030204" charset="0"/>
                <a:cs typeface="Calibri" panose="020F0502020204030204" charset="0"/>
              </a:rPr>
              <a:t>Giai đoạn trễ: di căn</a:t>
            </a:r>
          </a:p>
          <a:p>
            <a:pPr algn="ctr">
              <a:lnSpc>
                <a:spcPct val="100000"/>
              </a:lnSpc>
              <a:spcBef>
                <a:spcPts val="260"/>
              </a:spcBef>
            </a:pPr>
            <a:r>
              <a:rPr lang="en-US" sz="2500" b="1" spc="-10" dirty="0">
                <a:solidFill>
                  <a:srgbClr val="FFFFFF"/>
                </a:solidFill>
                <a:latin typeface="Calibri" panose="020F0502020204030204" charset="0"/>
                <a:cs typeface="Calibri" panose="020F0502020204030204" charset="0"/>
              </a:rPr>
              <a:t>de novo</a:t>
            </a:r>
          </a:p>
          <a:p>
            <a:pPr algn="ctr">
              <a:lnSpc>
                <a:spcPct val="100000"/>
              </a:lnSpc>
              <a:spcBef>
                <a:spcPts val="260"/>
              </a:spcBef>
            </a:pPr>
            <a:r>
              <a:rPr lang="en-US" sz="2500" b="1" spc="-10" dirty="0">
                <a:solidFill>
                  <a:srgbClr val="FFFFFF"/>
                </a:solidFill>
                <a:latin typeface="Calibri" panose="020F0502020204030204" charset="0"/>
                <a:cs typeface="Calibri" panose="020F0502020204030204" charset="0"/>
              </a:rPr>
              <a:t>mHSPC</a:t>
            </a:r>
          </a:p>
        </p:txBody>
      </p:sp>
      <p:sp>
        <p:nvSpPr>
          <p:cNvPr id="12" name="object 8"/>
          <p:cNvSpPr txBox="1"/>
          <p:nvPr/>
        </p:nvSpPr>
        <p:spPr>
          <a:xfrm>
            <a:off x="6125845" y="3384550"/>
            <a:ext cx="3270885" cy="1253490"/>
          </a:xfrm>
          <a:prstGeom prst="rect">
            <a:avLst/>
          </a:prstGeom>
          <a:solidFill>
            <a:srgbClr val="333399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0" tIns="330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60"/>
              </a:spcBef>
            </a:pPr>
            <a:r>
              <a:rPr lang="en-US" sz="2500" b="1" spc="-10" dirty="0">
                <a:solidFill>
                  <a:srgbClr val="FFFFFF"/>
                </a:solidFill>
                <a:latin typeface="Calibri" panose="020F0502020204030204" charset="0"/>
                <a:cs typeface="Calibri" panose="020F0502020204030204" charset="0"/>
              </a:rPr>
              <a:t>Giai đoạn trễ: </a:t>
            </a:r>
          </a:p>
          <a:p>
            <a:pPr algn="ctr">
              <a:lnSpc>
                <a:spcPct val="100000"/>
              </a:lnSpc>
              <a:spcBef>
                <a:spcPts val="260"/>
              </a:spcBef>
            </a:pPr>
            <a:r>
              <a:rPr lang="en-US" sz="2500" b="1" spc="-10" dirty="0">
                <a:solidFill>
                  <a:srgbClr val="FFFFFF"/>
                </a:solidFill>
                <a:latin typeface="Calibri" panose="020F0502020204030204" charset="0"/>
                <a:cs typeface="Calibri" panose="020F0502020204030204" charset="0"/>
              </a:rPr>
              <a:t>tái phát di căn</a:t>
            </a:r>
          </a:p>
          <a:p>
            <a:pPr algn="ctr">
              <a:lnSpc>
                <a:spcPct val="100000"/>
              </a:lnSpc>
              <a:spcBef>
                <a:spcPts val="260"/>
              </a:spcBef>
            </a:pPr>
            <a:r>
              <a:rPr lang="en-US" sz="2500" b="1" spc="-10" dirty="0">
                <a:solidFill>
                  <a:srgbClr val="FFFFFF"/>
                </a:solidFill>
                <a:latin typeface="Calibri" panose="020F0502020204030204" charset="0"/>
                <a:cs typeface="Calibri" panose="020F0502020204030204" charset="0"/>
              </a:rPr>
              <a:t>mHSPC</a:t>
            </a:r>
          </a:p>
        </p:txBody>
      </p:sp>
      <p:sp>
        <p:nvSpPr>
          <p:cNvPr id="14" name="object 8"/>
          <p:cNvSpPr txBox="1"/>
          <p:nvPr/>
        </p:nvSpPr>
        <p:spPr>
          <a:xfrm>
            <a:off x="4521835" y="2788920"/>
            <a:ext cx="3088005" cy="417195"/>
          </a:xfrm>
          <a:prstGeom prst="rect">
            <a:avLst/>
          </a:prstGeom>
          <a:solidFill>
            <a:srgbClr val="333399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0" tIns="330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60"/>
              </a:spcBef>
            </a:pPr>
            <a:r>
              <a:rPr lang="en-US" sz="2500" b="1" spc="-10" dirty="0">
                <a:solidFill>
                  <a:srgbClr val="FFFFFF"/>
                </a:solidFill>
                <a:latin typeface="Calibri" panose="020F0502020204030204" charset="0"/>
                <a:cs typeface="Calibri" panose="020F0502020204030204" charset="0"/>
              </a:rPr>
              <a:t>nmCRPC</a:t>
            </a:r>
          </a:p>
        </p:txBody>
      </p:sp>
      <p:sp>
        <p:nvSpPr>
          <p:cNvPr id="4" name="object 8"/>
          <p:cNvSpPr txBox="1"/>
          <p:nvPr/>
        </p:nvSpPr>
        <p:spPr>
          <a:xfrm>
            <a:off x="4541520" y="2160905"/>
            <a:ext cx="3088005" cy="417195"/>
          </a:xfrm>
          <a:prstGeom prst="rect">
            <a:avLst/>
          </a:prstGeom>
          <a:solidFill>
            <a:srgbClr val="333399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0" tIns="330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60"/>
              </a:spcBef>
            </a:pPr>
            <a:r>
              <a:rPr lang="en-US" sz="2500" b="1" spc="-10" dirty="0">
                <a:solidFill>
                  <a:srgbClr val="FFFFFF"/>
                </a:solidFill>
                <a:latin typeface="Calibri" panose="020F0502020204030204" charset="0"/>
                <a:cs typeface="Calibri" panose="020F0502020204030204" charset="0"/>
              </a:rPr>
              <a:t>nmHSPC</a:t>
            </a:r>
          </a:p>
        </p:txBody>
      </p:sp>
      <p:pic>
        <p:nvPicPr>
          <p:cNvPr id="3" name="Content Placeholder 1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9145" y="0"/>
            <a:ext cx="1064895" cy="10648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1" animBg="1"/>
      <p:bldP spid="5" grpId="1" animBg="1"/>
      <p:bldP spid="15" grpId="1" animBg="1"/>
      <p:bldP spid="7" grpId="0" bldLvl="0" animBg="1"/>
      <p:bldP spid="8" grpId="0" bldLvl="0" animBg="1"/>
      <p:bldP spid="12" grpId="0" bldLvl="0" animBg="1"/>
      <p:bldP spid="14" grpId="0" bldLvl="0" animBg="1"/>
      <p:bldP spid="4" grpId="0" bldLvl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1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025651" y="2685288"/>
            <a:ext cx="4279391" cy="2723388"/>
          </a:xfrm>
          <a:prstGeom prst="rect">
            <a:avLst/>
          </a:prstGeom>
        </p:spPr>
      </p:pic>
      <p:pic>
        <p:nvPicPr>
          <p:cNvPr id="104" name="picture 1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342888" y="1164336"/>
            <a:ext cx="4529328" cy="2298191"/>
          </a:xfrm>
          <a:prstGeom prst="rect">
            <a:avLst/>
          </a:prstGeom>
        </p:spPr>
      </p:pic>
      <p:pic>
        <p:nvPicPr>
          <p:cNvPr id="106" name="picture 1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342888" y="4134611"/>
            <a:ext cx="4529328" cy="2171700"/>
          </a:xfrm>
          <a:prstGeom prst="rect">
            <a:avLst/>
          </a:prstGeom>
        </p:spPr>
      </p:pic>
      <p:sp>
        <p:nvSpPr>
          <p:cNvPr id="108" name="textbox 108"/>
          <p:cNvSpPr/>
          <p:nvPr/>
        </p:nvSpPr>
        <p:spPr>
          <a:xfrm>
            <a:off x="1025650" y="870737"/>
            <a:ext cx="3599815" cy="19494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95805" algn="l" rtl="0" eaLnBrk="0">
              <a:lnSpc>
                <a:spcPct val="89000"/>
              </a:lnSpc>
              <a:spcBef>
                <a:spcPts val="0"/>
              </a:spcBef>
            </a:pPr>
            <a:r>
              <a:rPr sz="2400" b="1" kern="0" spc="-40" dirty="0">
                <a:solidFill>
                  <a:srgbClr val="162647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Propel</a:t>
            </a:r>
            <a:endParaRPr sz="2400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110" name="textbox 110"/>
          <p:cNvSpPr/>
          <p:nvPr/>
        </p:nvSpPr>
        <p:spPr>
          <a:xfrm>
            <a:off x="6198850" y="6476699"/>
            <a:ext cx="4890770" cy="1568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6000"/>
              </a:lnSpc>
            </a:pPr>
            <a:r>
              <a:rPr sz="900" kern="0" spc="3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Content of this</a:t>
            </a:r>
            <a:r>
              <a:rPr sz="900" kern="0" spc="8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000" kern="0" spc="3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presentation </a:t>
            </a:r>
            <a:r>
              <a:rPr sz="900" kern="0" spc="3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copyright and responsibility of the autho</a:t>
            </a:r>
            <a:r>
              <a:rPr sz="900" kern="0" spc="2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r. Permission</a:t>
            </a:r>
            <a:r>
              <a:rPr sz="900" kern="0" spc="9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2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</a:t>
            </a:r>
            <a:r>
              <a:rPr sz="900" kern="0" spc="8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2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required for re-use.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112" name="textbox 112"/>
          <p:cNvSpPr/>
          <p:nvPr/>
        </p:nvSpPr>
        <p:spPr>
          <a:xfrm>
            <a:off x="8059009" y="870737"/>
            <a:ext cx="1389380" cy="34988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2400" b="1" kern="0" spc="-30" dirty="0">
                <a:solidFill>
                  <a:srgbClr val="162647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Magnitude</a:t>
            </a:r>
            <a:endParaRPr sz="2400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114" name="textbox 114"/>
          <p:cNvSpPr/>
          <p:nvPr/>
        </p:nvSpPr>
        <p:spPr>
          <a:xfrm>
            <a:off x="8125512" y="3736746"/>
            <a:ext cx="1209039" cy="34988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2400" b="1" kern="0" spc="-30" dirty="0">
                <a:solidFill>
                  <a:srgbClr val="162647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Talapro-2</a:t>
            </a:r>
            <a:endParaRPr sz="2400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9" name="textbox 634"/>
          <p:cNvSpPr/>
          <p:nvPr/>
        </p:nvSpPr>
        <p:spPr>
          <a:xfrm>
            <a:off x="510968" y="-1152181"/>
            <a:ext cx="11609705" cy="138048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ctr" rtl="0" eaLnBrk="0">
              <a:lnSpc>
                <a:spcPct val="124000"/>
              </a:lnSpc>
            </a:pPr>
            <a:endParaRPr sz="3600" b="1" dirty="0">
              <a:solidFill>
                <a:srgbClr val="FF0000"/>
              </a:solidFill>
              <a:latin typeface="Calibri" panose="020F0502020204030204" pitchFamily="34" charset="0"/>
              <a:ea typeface="Arial" panose="020B0604020202020204"/>
              <a:cs typeface="Calibri" panose="020F0502020204030204" pitchFamily="34" charset="0"/>
            </a:endParaRPr>
          </a:p>
          <a:p>
            <a:pPr algn="ctr" rtl="0" eaLnBrk="0">
              <a:lnSpc>
                <a:spcPct val="124000"/>
              </a:lnSpc>
            </a:pPr>
            <a:endParaRPr sz="3600" b="1" dirty="0">
              <a:solidFill>
                <a:srgbClr val="FF0000"/>
              </a:solidFill>
              <a:latin typeface="Calibri" panose="020F0502020204030204" pitchFamily="34" charset="0"/>
              <a:ea typeface="Arial" panose="020B0604020202020204"/>
              <a:cs typeface="Calibri" panose="020F0502020204030204" pitchFamily="34" charset="0"/>
            </a:endParaRPr>
          </a:p>
          <a:p>
            <a:pPr algn="ctr" rtl="0" eaLnBrk="0">
              <a:lnSpc>
                <a:spcPct val="6000"/>
              </a:lnSpc>
            </a:pPr>
            <a:endParaRPr sz="3600" b="1" dirty="0">
              <a:solidFill>
                <a:srgbClr val="FF0000"/>
              </a:solidFill>
              <a:latin typeface="Calibri" panose="020F0502020204030204" pitchFamily="34" charset="0"/>
              <a:ea typeface="Arial" panose="020B0604020202020204"/>
              <a:cs typeface="Calibri" panose="020F0502020204030204" pitchFamily="34" charset="0"/>
            </a:endParaRPr>
          </a:p>
          <a:p>
            <a:pPr marL="12700" algn="ctr" rtl="0" eaLnBrk="0">
              <a:lnSpc>
                <a:spcPts val="3600"/>
              </a:lnSpc>
              <a:tabLst>
                <a:tab pos="121920" algn="l"/>
              </a:tabLst>
            </a:pPr>
            <a:r>
              <a:rPr sz="3600" b="1" kern="0" spc="0" dirty="0">
                <a:solidFill>
                  <a:srgbClr val="FF0000"/>
                </a:solidFill>
                <a:latin typeface="Calibri" panose="020F0502020204030204" pitchFamily="34" charset="0"/>
                <a:ea typeface="Arial Narrow" panose="020B0606020202030204"/>
                <a:cs typeface="Calibri" panose="020F0502020204030204" pitchFamily="34" charset="0"/>
              </a:rPr>
              <a:t>	</a:t>
            </a:r>
            <a:r>
              <a:rPr sz="3600" b="1" kern="0" spc="0" dirty="0" err="1">
                <a:solidFill>
                  <a:srgbClr val="FF0000"/>
                </a:solidFill>
                <a:latin typeface="Calibri" panose="020F0502020204030204" pitchFamily="34" charset="0"/>
                <a:ea typeface="Arial Narrow" panose="020B0606020202030204"/>
                <a:cs typeface="Calibri" panose="020F0502020204030204" pitchFamily="34" charset="0"/>
              </a:rPr>
              <a:t>mCRPC</a:t>
            </a:r>
            <a:r>
              <a:rPr sz="3600" b="1" kern="0" spc="60" dirty="0">
                <a:solidFill>
                  <a:srgbClr val="FF0000"/>
                </a:solidFill>
                <a:latin typeface="Calibri" panose="020F0502020204030204" pitchFamily="34" charset="0"/>
                <a:ea typeface="Arial Narrow" panose="020B0606020202030204"/>
                <a:cs typeface="Calibri" panose="020F0502020204030204" pitchFamily="34" charset="0"/>
              </a:rPr>
              <a:t>:</a:t>
            </a:r>
            <a:r>
              <a:rPr lang="en-US" sz="3600" b="1" kern="0" spc="60" dirty="0">
                <a:solidFill>
                  <a:srgbClr val="FF0000"/>
                </a:solidFill>
                <a:latin typeface="Calibri" panose="020F0502020204030204" pitchFamily="34" charset="0"/>
                <a:ea typeface="Arial Narrow" panose="020B0606020202030204"/>
                <a:cs typeface="Calibri" panose="020F0502020204030204" pitchFamily="34" charset="0"/>
              </a:rPr>
              <a:t> </a:t>
            </a:r>
            <a:r>
              <a:rPr lang="en-US" sz="3600" b="1" kern="0" spc="60" dirty="0" err="1">
                <a:solidFill>
                  <a:srgbClr val="FF0000"/>
                </a:solidFill>
                <a:latin typeface="Calibri" panose="020F0502020204030204" pitchFamily="34" charset="0"/>
                <a:ea typeface="Arial Narrow" panose="020B0606020202030204"/>
                <a:cs typeface="Calibri" panose="020F0502020204030204" pitchFamily="34" charset="0"/>
              </a:rPr>
              <a:t>PARPi</a:t>
            </a:r>
            <a:r>
              <a:rPr lang="en-US" sz="3600" b="1" kern="0" spc="60" dirty="0">
                <a:solidFill>
                  <a:srgbClr val="FF0000"/>
                </a:solidFill>
                <a:latin typeface="Calibri" panose="020F0502020204030204" pitchFamily="34" charset="0"/>
                <a:ea typeface="Arial Narrow" panose="020B0606020202030204"/>
                <a:cs typeface="Calibri" panose="020F0502020204030204" pitchFamily="34" charset="0"/>
              </a:rPr>
              <a:t> + AAP</a:t>
            </a:r>
            <a:endParaRPr sz="3600" b="1" dirty="0">
              <a:solidFill>
                <a:srgbClr val="FF0000"/>
              </a:solidFill>
              <a:latin typeface="Calibri" panose="020F0502020204030204" pitchFamily="34" charset="0"/>
              <a:ea typeface="Arial Narrow" panose="020B0606020202030204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41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10" grpId="0"/>
      <p:bldP spid="112" grpId="0"/>
      <p:bldP spid="11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1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114800" y="2889504"/>
            <a:ext cx="3930395" cy="2304287"/>
          </a:xfrm>
          <a:prstGeom prst="rect">
            <a:avLst/>
          </a:prstGeom>
        </p:spPr>
      </p:pic>
      <p:pic>
        <p:nvPicPr>
          <p:cNvPr id="118" name="picture 1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8229600" y="2889504"/>
            <a:ext cx="3916680" cy="2304287"/>
          </a:xfrm>
          <a:prstGeom prst="rect">
            <a:avLst/>
          </a:prstGeom>
        </p:spPr>
      </p:pic>
      <p:pic>
        <p:nvPicPr>
          <p:cNvPr id="120" name="picture 1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0" y="2903220"/>
            <a:ext cx="3902963" cy="2290572"/>
          </a:xfrm>
          <a:prstGeom prst="rect">
            <a:avLst/>
          </a:prstGeom>
        </p:spPr>
      </p:pic>
      <p:sp>
        <p:nvSpPr>
          <p:cNvPr id="124" name="textbox 124"/>
          <p:cNvSpPr/>
          <p:nvPr/>
        </p:nvSpPr>
        <p:spPr>
          <a:xfrm>
            <a:off x="1449425" y="2349449"/>
            <a:ext cx="9382759" cy="2501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2000"/>
              </a:lnSpc>
            </a:pPr>
            <a:r>
              <a:rPr sz="1800" b="1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ITT</a:t>
            </a:r>
            <a:r>
              <a:rPr sz="1800" b="1" kern="0" spc="1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b="1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Population                                                     HRR Mutated                                                   Non-HRR M</a:t>
            </a:r>
            <a:r>
              <a:rPr sz="1800" b="1" kern="0" spc="-2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utated</a:t>
            </a:r>
            <a:endParaRPr sz="18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126" name="textbox 126"/>
          <p:cNvSpPr/>
          <p:nvPr/>
        </p:nvSpPr>
        <p:spPr>
          <a:xfrm>
            <a:off x="799661" y="-175222"/>
            <a:ext cx="10862455" cy="4368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3600" b="1" dirty="0">
              <a:solidFill>
                <a:srgbClr val="FF0000"/>
              </a:solidFill>
              <a:latin typeface="Calibri" panose="020F0502020204030204" pitchFamily="34" charset="0"/>
              <a:ea typeface="Arial" panose="020B0604020202020204"/>
              <a:cs typeface="Calibri" panose="020F0502020204030204" pitchFamily="34" charset="0"/>
            </a:endParaRPr>
          </a:p>
          <a:p>
            <a:pPr marL="12700" algn="ctr" eaLnBrk="0"/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Arial Narrow" panose="020B0606020202030204"/>
                <a:cs typeface="Calibri" panose="020F0502020204030204" pitchFamily="34" charset="0"/>
              </a:rPr>
              <a:t>mCRPC</a:t>
            </a:r>
            <a:r>
              <a:rPr lang="en-US" sz="3600" b="1" kern="0" spc="60" dirty="0">
                <a:solidFill>
                  <a:srgbClr val="FF0000"/>
                </a:solidFill>
                <a:latin typeface="Calibri" panose="020F0502020204030204" pitchFamily="34" charset="0"/>
                <a:ea typeface="Arial Narrow" panose="020B0606020202030204"/>
                <a:cs typeface="Calibri" panose="020F0502020204030204" pitchFamily="34" charset="0"/>
              </a:rPr>
              <a:t>: </a:t>
            </a:r>
            <a:r>
              <a:rPr sz="3600" b="1" kern="0" spc="0" dirty="0">
                <a:solidFill>
                  <a:srgbClr val="FF0000"/>
                </a:solidFill>
                <a:latin typeface="Calibri" panose="020F0502020204030204" pitchFamily="34" charset="0"/>
                <a:ea typeface="Arial Narrow" panose="020B0606020202030204"/>
                <a:cs typeface="Calibri" panose="020F0502020204030204" pitchFamily="34" charset="0"/>
              </a:rPr>
              <a:t>PROPEL</a:t>
            </a:r>
            <a:r>
              <a:rPr sz="3600" b="1" kern="0" spc="200" dirty="0">
                <a:solidFill>
                  <a:srgbClr val="FF0000"/>
                </a:solidFill>
                <a:latin typeface="Calibri" panose="020F0502020204030204" pitchFamily="34" charset="0"/>
                <a:ea typeface="Arial Narrow" panose="020B0606020202030204"/>
                <a:cs typeface="Calibri" panose="020F0502020204030204" pitchFamily="34" charset="0"/>
              </a:rPr>
              <a:t> </a:t>
            </a:r>
            <a:r>
              <a:rPr sz="3600" b="1" kern="0" spc="0" dirty="0">
                <a:solidFill>
                  <a:srgbClr val="FF0000"/>
                </a:solidFill>
                <a:latin typeface="Calibri" panose="020F0502020204030204" pitchFamily="34" charset="0"/>
                <a:ea typeface="Arial Narrow" panose="020B0606020202030204"/>
                <a:cs typeface="Calibri" panose="020F0502020204030204" pitchFamily="34" charset="0"/>
              </a:rPr>
              <a:t>TRIAL</a:t>
            </a:r>
            <a:endParaRPr sz="3600" b="1" dirty="0">
              <a:solidFill>
                <a:srgbClr val="FF0000"/>
              </a:solidFill>
              <a:latin typeface="Calibri" panose="020F0502020204030204" pitchFamily="34" charset="0"/>
              <a:ea typeface="Arial Narrow" panose="020B0606020202030204"/>
              <a:cs typeface="Calibri" panose="020F0502020204030204" pitchFamily="34" charset="0"/>
            </a:endParaRPr>
          </a:p>
        </p:txBody>
      </p:sp>
      <p:sp>
        <p:nvSpPr>
          <p:cNvPr id="128" name="textbox 128"/>
          <p:cNvSpPr/>
          <p:nvPr/>
        </p:nvSpPr>
        <p:spPr>
          <a:xfrm>
            <a:off x="1138421" y="6340892"/>
            <a:ext cx="2907029" cy="42354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3000"/>
              </a:lnSpc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Clarke</a:t>
            </a:r>
            <a:r>
              <a:rPr sz="1400" kern="0" spc="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</a:t>
            </a:r>
            <a:r>
              <a:rPr sz="1400" kern="0" spc="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,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et</a:t>
            </a:r>
            <a:r>
              <a:rPr sz="1400" kern="0" spc="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al</a:t>
            </a:r>
            <a:r>
              <a:rPr sz="1400" kern="0" spc="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.</a:t>
            </a:r>
            <a:r>
              <a:rPr sz="1400" kern="0" spc="13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</a:t>
            </a:r>
            <a:r>
              <a:rPr sz="1400" kern="0" spc="9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EnglJ</a:t>
            </a:r>
            <a:r>
              <a:rPr sz="1400" kern="0" spc="8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Med</a:t>
            </a:r>
            <a:r>
              <a:rPr sz="1400" kern="0" spc="9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Evidence</a:t>
            </a:r>
            <a:r>
              <a:rPr sz="1400" kern="0" spc="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2022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Saad</a:t>
            </a:r>
            <a:r>
              <a:rPr sz="1400" kern="0" spc="10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F, et al.</a:t>
            </a:r>
            <a:r>
              <a:rPr sz="1400" kern="0" spc="8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Lancet</a:t>
            </a:r>
            <a:r>
              <a:rPr sz="1400" kern="0" spc="4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2023</a:t>
            </a:r>
            <a:endParaRPr sz="1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130" name="textbox 130"/>
          <p:cNvSpPr/>
          <p:nvPr/>
        </p:nvSpPr>
        <p:spPr>
          <a:xfrm>
            <a:off x="6198850" y="6476699"/>
            <a:ext cx="4890770" cy="1568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6000"/>
              </a:lnSpc>
            </a:pPr>
            <a:r>
              <a:rPr sz="900" kern="0" spc="3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Content of this</a:t>
            </a:r>
            <a:r>
              <a:rPr sz="900" kern="0" spc="8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000" kern="0" spc="3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presentation </a:t>
            </a:r>
            <a:r>
              <a:rPr sz="900" kern="0" spc="3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copyright and responsibility of the autho</a:t>
            </a:r>
            <a:r>
              <a:rPr sz="900" kern="0" spc="2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r. Permission</a:t>
            </a:r>
            <a:r>
              <a:rPr sz="900" kern="0" spc="9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2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</a:t>
            </a:r>
            <a:r>
              <a:rPr sz="900" kern="0" spc="8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2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required for re-use.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</p:spTree>
    <p:extLst>
      <p:ext uri="{BB962C8B-B14F-4D97-AF65-F5344CB8AC3E}">
        <p14:creationId xmlns:p14="http://schemas.microsoft.com/office/powerpoint/2010/main" val="418668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picture 1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350263" y="2359152"/>
            <a:ext cx="9858756" cy="3450335"/>
          </a:xfrm>
          <a:prstGeom prst="rect">
            <a:avLst/>
          </a:prstGeom>
        </p:spPr>
      </p:pic>
      <p:sp>
        <p:nvSpPr>
          <p:cNvPr id="138" name="textbox 138"/>
          <p:cNvSpPr/>
          <p:nvPr/>
        </p:nvSpPr>
        <p:spPr>
          <a:xfrm>
            <a:off x="3318452" y="1869573"/>
            <a:ext cx="5287009" cy="3206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2400" b="1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Final Overall Survival</a:t>
            </a:r>
            <a:r>
              <a:rPr sz="2400" b="1" kern="0" spc="16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2400" b="1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Pre-specified Analysi</a:t>
            </a:r>
            <a:r>
              <a:rPr sz="2400" b="1" kern="0" spc="-2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s</a:t>
            </a:r>
            <a:endParaRPr sz="2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140" name="textbox 140"/>
          <p:cNvSpPr/>
          <p:nvPr/>
        </p:nvSpPr>
        <p:spPr>
          <a:xfrm>
            <a:off x="1138421" y="6340892"/>
            <a:ext cx="2907029" cy="42354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3000"/>
              </a:lnSpc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Clarke</a:t>
            </a:r>
            <a:r>
              <a:rPr sz="1400" kern="0" spc="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</a:t>
            </a:r>
            <a:r>
              <a:rPr sz="1400" kern="0" spc="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,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et</a:t>
            </a:r>
            <a:r>
              <a:rPr sz="1400" kern="0" spc="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al</a:t>
            </a:r>
            <a:r>
              <a:rPr sz="1400" kern="0" spc="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.</a:t>
            </a:r>
            <a:r>
              <a:rPr sz="1400" kern="0" spc="13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</a:t>
            </a:r>
            <a:r>
              <a:rPr sz="1400" kern="0" spc="9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EnglJ</a:t>
            </a:r>
            <a:r>
              <a:rPr sz="1400" kern="0" spc="8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Med</a:t>
            </a:r>
            <a:r>
              <a:rPr sz="1400" kern="0" spc="9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Evidence</a:t>
            </a:r>
            <a:r>
              <a:rPr sz="1400" kern="0" spc="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2022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Saad</a:t>
            </a:r>
            <a:r>
              <a:rPr sz="1400" kern="0" spc="10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F, et al.</a:t>
            </a:r>
            <a:r>
              <a:rPr sz="1400" kern="0" spc="8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Lancet</a:t>
            </a:r>
            <a:r>
              <a:rPr sz="1400" kern="0" spc="4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2023</a:t>
            </a:r>
            <a:endParaRPr sz="1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142" name="textbox 142"/>
          <p:cNvSpPr/>
          <p:nvPr/>
        </p:nvSpPr>
        <p:spPr>
          <a:xfrm>
            <a:off x="6198850" y="6476699"/>
            <a:ext cx="4890770" cy="1568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6000"/>
              </a:lnSpc>
            </a:pPr>
            <a:r>
              <a:rPr sz="900" kern="0" spc="3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Content of this</a:t>
            </a:r>
            <a:r>
              <a:rPr sz="900" kern="0" spc="8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000" kern="0" spc="3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presentation </a:t>
            </a:r>
            <a:r>
              <a:rPr sz="900" kern="0" spc="3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copyright and responsibility of the autho</a:t>
            </a:r>
            <a:r>
              <a:rPr sz="900" kern="0" spc="2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r. Permission</a:t>
            </a:r>
            <a:r>
              <a:rPr sz="900" kern="0" spc="9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2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</a:t>
            </a:r>
            <a:r>
              <a:rPr sz="900" kern="0" spc="8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2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required for re-use.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8" name="textbox 126"/>
          <p:cNvSpPr/>
          <p:nvPr/>
        </p:nvSpPr>
        <p:spPr>
          <a:xfrm>
            <a:off x="799661" y="-175222"/>
            <a:ext cx="10862455" cy="4368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3600" b="1" dirty="0">
              <a:solidFill>
                <a:srgbClr val="FF0000"/>
              </a:solidFill>
              <a:latin typeface="Calibri" panose="020F0502020204030204" pitchFamily="34" charset="0"/>
              <a:ea typeface="Arial" panose="020B0604020202020204"/>
              <a:cs typeface="Calibri" panose="020F0502020204030204" pitchFamily="34" charset="0"/>
            </a:endParaRPr>
          </a:p>
          <a:p>
            <a:pPr marL="12700" algn="ctr" eaLnBrk="0"/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Arial Narrow" panose="020B0606020202030204"/>
                <a:cs typeface="Calibri" panose="020F0502020204030204" pitchFamily="34" charset="0"/>
              </a:rPr>
              <a:t>mCRPC</a:t>
            </a:r>
            <a:r>
              <a:rPr lang="en-US" sz="3600" b="1" kern="0" spc="60" dirty="0">
                <a:solidFill>
                  <a:srgbClr val="FF0000"/>
                </a:solidFill>
                <a:latin typeface="Calibri" panose="020F0502020204030204" pitchFamily="34" charset="0"/>
                <a:ea typeface="Arial Narrow" panose="020B0606020202030204"/>
                <a:cs typeface="Calibri" panose="020F0502020204030204" pitchFamily="34" charset="0"/>
              </a:rPr>
              <a:t>: </a:t>
            </a:r>
            <a:r>
              <a:rPr sz="3600" b="1" kern="0" spc="0" dirty="0">
                <a:solidFill>
                  <a:srgbClr val="FF0000"/>
                </a:solidFill>
                <a:latin typeface="Calibri" panose="020F0502020204030204" pitchFamily="34" charset="0"/>
                <a:ea typeface="Arial Narrow" panose="020B0606020202030204"/>
                <a:cs typeface="Calibri" panose="020F0502020204030204" pitchFamily="34" charset="0"/>
              </a:rPr>
              <a:t>PROPEL</a:t>
            </a:r>
            <a:r>
              <a:rPr sz="3600" b="1" kern="0" spc="200" dirty="0">
                <a:solidFill>
                  <a:srgbClr val="FF0000"/>
                </a:solidFill>
                <a:latin typeface="Calibri" panose="020F0502020204030204" pitchFamily="34" charset="0"/>
                <a:ea typeface="Arial Narrow" panose="020B0606020202030204"/>
                <a:cs typeface="Calibri" panose="020F0502020204030204" pitchFamily="34" charset="0"/>
              </a:rPr>
              <a:t> </a:t>
            </a:r>
            <a:r>
              <a:rPr sz="3600" b="1" kern="0" spc="0" dirty="0">
                <a:solidFill>
                  <a:srgbClr val="FF0000"/>
                </a:solidFill>
                <a:latin typeface="Calibri" panose="020F0502020204030204" pitchFamily="34" charset="0"/>
                <a:ea typeface="Arial Narrow" panose="020B0606020202030204"/>
                <a:cs typeface="Calibri" panose="020F0502020204030204" pitchFamily="34" charset="0"/>
              </a:rPr>
              <a:t>TRIAL</a:t>
            </a:r>
            <a:endParaRPr sz="3600" b="1" dirty="0">
              <a:solidFill>
                <a:srgbClr val="FF0000"/>
              </a:solidFill>
              <a:latin typeface="Calibri" panose="020F0502020204030204" pitchFamily="34" charset="0"/>
              <a:ea typeface="Arial Narrow" panose="020B0606020202030204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1761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picture 1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16863" y="1316736"/>
            <a:ext cx="10360152" cy="4844795"/>
          </a:xfrm>
          <a:prstGeom prst="rect">
            <a:avLst/>
          </a:prstGeom>
        </p:spPr>
      </p:pic>
      <p:sp>
        <p:nvSpPr>
          <p:cNvPr id="148" name="textbox 148"/>
          <p:cNvSpPr/>
          <p:nvPr/>
        </p:nvSpPr>
        <p:spPr>
          <a:xfrm>
            <a:off x="1201013" y="6291021"/>
            <a:ext cx="9888219" cy="3422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Agarwal</a:t>
            </a:r>
            <a:r>
              <a:rPr sz="1200" kern="0" spc="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</a:t>
            </a:r>
            <a:r>
              <a:rPr sz="1200" kern="0" spc="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,</a:t>
            </a:r>
            <a:r>
              <a:rPr sz="1200" kern="0" spc="8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GUASCO</a:t>
            </a:r>
            <a:r>
              <a:rPr sz="1200" kern="0" spc="4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200" kern="0" spc="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2023</a:t>
            </a:r>
            <a:endParaRPr sz="12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algn="r" rtl="0" eaLnBrk="0">
              <a:lnSpc>
                <a:spcPct val="86000"/>
              </a:lnSpc>
              <a:spcBef>
                <a:spcPts val="300"/>
              </a:spcBef>
            </a:pPr>
            <a:r>
              <a:rPr sz="900" kern="0" spc="3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Content of this</a:t>
            </a:r>
            <a:r>
              <a:rPr sz="900" kern="0" spc="8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000" kern="0" spc="3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presentation </a:t>
            </a:r>
            <a:r>
              <a:rPr sz="900" kern="0" spc="3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copyright and responsibility of the autho</a:t>
            </a:r>
            <a:r>
              <a:rPr sz="900" kern="0" spc="2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r. Permission</a:t>
            </a:r>
            <a:r>
              <a:rPr sz="900" kern="0" spc="9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2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</a:t>
            </a:r>
            <a:r>
              <a:rPr sz="900" kern="0" spc="8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2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required for re-use.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6" name="textbox 126"/>
          <p:cNvSpPr/>
          <p:nvPr/>
        </p:nvSpPr>
        <p:spPr>
          <a:xfrm>
            <a:off x="799661" y="-175222"/>
            <a:ext cx="10862455" cy="4368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3600" b="1" dirty="0">
              <a:solidFill>
                <a:srgbClr val="FF0000"/>
              </a:solidFill>
              <a:latin typeface="Calibri" panose="020F0502020204030204" pitchFamily="34" charset="0"/>
              <a:ea typeface="Arial" panose="020B0604020202020204"/>
              <a:cs typeface="Calibri" panose="020F0502020204030204" pitchFamily="34" charset="0"/>
            </a:endParaRPr>
          </a:p>
          <a:p>
            <a:pPr marL="12700" algn="ctr" eaLnBrk="0"/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Arial Narrow" panose="020B0606020202030204"/>
                <a:cs typeface="Calibri" panose="020F0502020204030204" pitchFamily="34" charset="0"/>
              </a:rPr>
              <a:t>mCRPC</a:t>
            </a:r>
            <a:r>
              <a:rPr lang="en-US" sz="3600" b="1" kern="0" spc="60" dirty="0">
                <a:solidFill>
                  <a:srgbClr val="FF0000"/>
                </a:solidFill>
                <a:latin typeface="Calibri" panose="020F0502020204030204" pitchFamily="34" charset="0"/>
                <a:ea typeface="Arial Narrow" panose="020B0606020202030204"/>
                <a:cs typeface="Calibri" panose="020F0502020204030204" pitchFamily="34" charset="0"/>
              </a:rPr>
              <a:t>: </a:t>
            </a:r>
            <a:r>
              <a:rPr lang="en-US" sz="3600" b="1" kern="0" spc="0" dirty="0">
                <a:solidFill>
                  <a:srgbClr val="FF0000"/>
                </a:solidFill>
                <a:latin typeface="Calibri" panose="020F0502020204030204" pitchFamily="34" charset="0"/>
                <a:ea typeface="Arial Narrow" panose="020B0606020202030204"/>
                <a:cs typeface="Calibri" panose="020F0502020204030204" pitchFamily="34" charset="0"/>
              </a:rPr>
              <a:t>TALAPRO-2</a:t>
            </a:r>
            <a:r>
              <a:rPr sz="3600" b="1" kern="0" spc="200" dirty="0">
                <a:solidFill>
                  <a:srgbClr val="FF0000"/>
                </a:solidFill>
                <a:latin typeface="Calibri" panose="020F0502020204030204" pitchFamily="34" charset="0"/>
                <a:ea typeface="Arial Narrow" panose="020B0606020202030204"/>
                <a:cs typeface="Calibri" panose="020F0502020204030204" pitchFamily="34" charset="0"/>
              </a:rPr>
              <a:t> </a:t>
            </a:r>
            <a:r>
              <a:rPr sz="3600" b="1" kern="0" spc="0" dirty="0">
                <a:solidFill>
                  <a:srgbClr val="FF0000"/>
                </a:solidFill>
                <a:latin typeface="Calibri" panose="020F0502020204030204" pitchFamily="34" charset="0"/>
                <a:ea typeface="Arial Narrow" panose="020B0606020202030204"/>
                <a:cs typeface="Calibri" panose="020F0502020204030204" pitchFamily="34" charset="0"/>
              </a:rPr>
              <a:t>TRIAL</a:t>
            </a:r>
            <a:endParaRPr sz="3600" b="1" dirty="0">
              <a:solidFill>
                <a:srgbClr val="FF0000"/>
              </a:solidFill>
              <a:latin typeface="Calibri" panose="020F0502020204030204" pitchFamily="34" charset="0"/>
              <a:ea typeface="Arial Narrow" panose="020B0606020202030204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23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picture 1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08076" y="1469135"/>
            <a:ext cx="10401300" cy="4460747"/>
          </a:xfrm>
          <a:prstGeom prst="rect">
            <a:avLst/>
          </a:prstGeom>
        </p:spPr>
      </p:pic>
      <p:sp>
        <p:nvSpPr>
          <p:cNvPr id="156" name="textbox 156"/>
          <p:cNvSpPr/>
          <p:nvPr/>
        </p:nvSpPr>
        <p:spPr>
          <a:xfrm>
            <a:off x="1201013" y="6291021"/>
            <a:ext cx="9888219" cy="3422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Agarwal</a:t>
            </a:r>
            <a:r>
              <a:rPr sz="1200" kern="0" spc="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</a:t>
            </a:r>
            <a:r>
              <a:rPr sz="1200" kern="0" spc="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,</a:t>
            </a:r>
            <a:r>
              <a:rPr sz="1200" kern="0" spc="8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GUASCO</a:t>
            </a:r>
            <a:r>
              <a:rPr sz="1200" kern="0" spc="4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200" kern="0" spc="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2023</a:t>
            </a:r>
            <a:endParaRPr sz="12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algn="r" rtl="0" eaLnBrk="0">
              <a:lnSpc>
                <a:spcPct val="86000"/>
              </a:lnSpc>
              <a:spcBef>
                <a:spcPts val="300"/>
              </a:spcBef>
            </a:pPr>
            <a:r>
              <a:rPr sz="900" kern="0" spc="3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Content of this</a:t>
            </a:r>
            <a:r>
              <a:rPr sz="900" kern="0" spc="8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000" kern="0" spc="3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presentation </a:t>
            </a:r>
            <a:r>
              <a:rPr sz="900" kern="0" spc="3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copyright and responsibility of the autho</a:t>
            </a:r>
            <a:r>
              <a:rPr sz="900" kern="0" spc="2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r. Permission</a:t>
            </a:r>
            <a:r>
              <a:rPr sz="900" kern="0" spc="9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2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</a:t>
            </a:r>
            <a:r>
              <a:rPr sz="900" kern="0" spc="8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2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required for re-use.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6" name="textbox 126"/>
          <p:cNvSpPr/>
          <p:nvPr/>
        </p:nvSpPr>
        <p:spPr>
          <a:xfrm>
            <a:off x="799661" y="-175222"/>
            <a:ext cx="10862455" cy="4368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3600" b="1" dirty="0">
              <a:solidFill>
                <a:srgbClr val="FF0000"/>
              </a:solidFill>
              <a:latin typeface="Calibri" panose="020F0502020204030204" pitchFamily="34" charset="0"/>
              <a:ea typeface="Arial" panose="020B0604020202020204"/>
              <a:cs typeface="Calibri" panose="020F0502020204030204" pitchFamily="34" charset="0"/>
            </a:endParaRPr>
          </a:p>
          <a:p>
            <a:pPr marL="12700" algn="ctr" eaLnBrk="0"/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Arial Narrow" panose="020B0606020202030204"/>
                <a:cs typeface="Calibri" panose="020F0502020204030204" pitchFamily="34" charset="0"/>
              </a:rPr>
              <a:t>mCRPC</a:t>
            </a:r>
            <a:r>
              <a:rPr lang="en-US" sz="3600" b="1" kern="0" spc="60" dirty="0">
                <a:solidFill>
                  <a:srgbClr val="FF0000"/>
                </a:solidFill>
                <a:latin typeface="Calibri" panose="020F0502020204030204" pitchFamily="34" charset="0"/>
                <a:ea typeface="Arial Narrow" panose="020B0606020202030204"/>
                <a:cs typeface="Calibri" panose="020F0502020204030204" pitchFamily="34" charset="0"/>
              </a:rPr>
              <a:t>: </a:t>
            </a:r>
            <a:r>
              <a:rPr lang="en-US" sz="3600" b="1" kern="0" spc="0" dirty="0">
                <a:solidFill>
                  <a:srgbClr val="FF0000"/>
                </a:solidFill>
                <a:latin typeface="Calibri" panose="020F0502020204030204" pitchFamily="34" charset="0"/>
                <a:ea typeface="Arial Narrow" panose="020B0606020202030204"/>
                <a:cs typeface="Calibri" panose="020F0502020204030204" pitchFamily="34" charset="0"/>
              </a:rPr>
              <a:t>TALAPRO-2</a:t>
            </a:r>
            <a:r>
              <a:rPr sz="3600" b="1" kern="0" spc="200" dirty="0">
                <a:solidFill>
                  <a:srgbClr val="FF0000"/>
                </a:solidFill>
                <a:latin typeface="Calibri" panose="020F0502020204030204" pitchFamily="34" charset="0"/>
                <a:ea typeface="Arial Narrow" panose="020B0606020202030204"/>
                <a:cs typeface="Calibri" panose="020F0502020204030204" pitchFamily="34" charset="0"/>
              </a:rPr>
              <a:t> </a:t>
            </a:r>
            <a:r>
              <a:rPr sz="3600" b="1" kern="0" spc="0" dirty="0">
                <a:solidFill>
                  <a:srgbClr val="FF0000"/>
                </a:solidFill>
                <a:latin typeface="Calibri" panose="020F0502020204030204" pitchFamily="34" charset="0"/>
                <a:ea typeface="Arial Narrow" panose="020B0606020202030204"/>
                <a:cs typeface="Calibri" panose="020F0502020204030204" pitchFamily="34" charset="0"/>
              </a:rPr>
              <a:t>TRIAL</a:t>
            </a:r>
            <a:endParaRPr sz="3600" b="1" dirty="0">
              <a:solidFill>
                <a:srgbClr val="FF0000"/>
              </a:solidFill>
              <a:latin typeface="Calibri" panose="020F0502020204030204" pitchFamily="34" charset="0"/>
              <a:ea typeface="Arial Narrow" panose="020B0606020202030204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3424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picture 1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72084" y="1426464"/>
            <a:ext cx="10471404" cy="4526279"/>
          </a:xfrm>
          <a:prstGeom prst="rect">
            <a:avLst/>
          </a:prstGeom>
        </p:spPr>
      </p:pic>
      <p:sp>
        <p:nvSpPr>
          <p:cNvPr id="164" name="textbox 164"/>
          <p:cNvSpPr/>
          <p:nvPr/>
        </p:nvSpPr>
        <p:spPr>
          <a:xfrm>
            <a:off x="1201013" y="6291021"/>
            <a:ext cx="9888219" cy="3422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Agarwal</a:t>
            </a:r>
            <a:r>
              <a:rPr sz="1200" kern="0" spc="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</a:t>
            </a:r>
            <a:r>
              <a:rPr sz="1200" kern="0" spc="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,</a:t>
            </a:r>
            <a:r>
              <a:rPr sz="1200" kern="0" spc="8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GUASCO</a:t>
            </a:r>
            <a:r>
              <a:rPr sz="1200" kern="0" spc="4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200" kern="0" spc="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2023</a:t>
            </a:r>
            <a:endParaRPr sz="12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algn="r" rtl="0" eaLnBrk="0">
              <a:lnSpc>
                <a:spcPct val="86000"/>
              </a:lnSpc>
              <a:spcBef>
                <a:spcPts val="300"/>
              </a:spcBef>
            </a:pPr>
            <a:r>
              <a:rPr sz="900" kern="0" spc="3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Content of this</a:t>
            </a:r>
            <a:r>
              <a:rPr sz="900" kern="0" spc="8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000" kern="0" spc="3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presentation </a:t>
            </a:r>
            <a:r>
              <a:rPr sz="900" kern="0" spc="3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copyright and responsibility of the autho</a:t>
            </a:r>
            <a:r>
              <a:rPr sz="900" kern="0" spc="2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r. Permission</a:t>
            </a:r>
            <a:r>
              <a:rPr sz="900" kern="0" spc="9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2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</a:t>
            </a:r>
            <a:r>
              <a:rPr sz="900" kern="0" spc="8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2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required for re-use.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6" name="textbox 126"/>
          <p:cNvSpPr/>
          <p:nvPr/>
        </p:nvSpPr>
        <p:spPr>
          <a:xfrm>
            <a:off x="799661" y="-175222"/>
            <a:ext cx="10862455" cy="4368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3600" b="1" dirty="0">
              <a:solidFill>
                <a:srgbClr val="FF0000"/>
              </a:solidFill>
              <a:latin typeface="Calibri" panose="020F0502020204030204" pitchFamily="34" charset="0"/>
              <a:ea typeface="Arial" panose="020B0604020202020204"/>
              <a:cs typeface="Calibri" panose="020F0502020204030204" pitchFamily="34" charset="0"/>
            </a:endParaRPr>
          </a:p>
          <a:p>
            <a:pPr marL="12700" algn="ctr" eaLnBrk="0"/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Arial Narrow" panose="020B0606020202030204"/>
                <a:cs typeface="Calibri" panose="020F0502020204030204" pitchFamily="34" charset="0"/>
              </a:rPr>
              <a:t>mCRPC</a:t>
            </a:r>
            <a:r>
              <a:rPr lang="en-US" sz="3600" b="1" kern="0" spc="60" dirty="0">
                <a:solidFill>
                  <a:srgbClr val="FF0000"/>
                </a:solidFill>
                <a:latin typeface="Calibri" panose="020F0502020204030204" pitchFamily="34" charset="0"/>
                <a:ea typeface="Arial Narrow" panose="020B0606020202030204"/>
                <a:cs typeface="Calibri" panose="020F0502020204030204" pitchFamily="34" charset="0"/>
              </a:rPr>
              <a:t>: </a:t>
            </a:r>
            <a:r>
              <a:rPr lang="en-US" sz="3600" b="1" kern="0" spc="0" dirty="0">
                <a:solidFill>
                  <a:srgbClr val="FF0000"/>
                </a:solidFill>
                <a:latin typeface="Calibri" panose="020F0502020204030204" pitchFamily="34" charset="0"/>
                <a:ea typeface="Arial Narrow" panose="020B0606020202030204"/>
                <a:cs typeface="Calibri" panose="020F0502020204030204" pitchFamily="34" charset="0"/>
              </a:rPr>
              <a:t>TALAPRO-2</a:t>
            </a:r>
            <a:r>
              <a:rPr sz="3600" b="1" kern="0" spc="200" dirty="0">
                <a:solidFill>
                  <a:srgbClr val="FF0000"/>
                </a:solidFill>
                <a:latin typeface="Calibri" panose="020F0502020204030204" pitchFamily="34" charset="0"/>
                <a:ea typeface="Arial Narrow" panose="020B0606020202030204"/>
                <a:cs typeface="Calibri" panose="020F0502020204030204" pitchFamily="34" charset="0"/>
              </a:rPr>
              <a:t> </a:t>
            </a:r>
            <a:r>
              <a:rPr sz="3600" b="1" kern="0" spc="0" dirty="0">
                <a:solidFill>
                  <a:srgbClr val="FF0000"/>
                </a:solidFill>
                <a:latin typeface="Calibri" panose="020F0502020204030204" pitchFamily="34" charset="0"/>
                <a:ea typeface="Arial Narrow" panose="020B0606020202030204"/>
                <a:cs typeface="Calibri" panose="020F0502020204030204" pitchFamily="34" charset="0"/>
              </a:rPr>
              <a:t>TRIAL</a:t>
            </a:r>
            <a:endParaRPr sz="3600" b="1" dirty="0">
              <a:solidFill>
                <a:srgbClr val="FF0000"/>
              </a:solidFill>
              <a:latin typeface="Calibri" panose="020F0502020204030204" pitchFamily="34" charset="0"/>
              <a:ea typeface="Arial Narrow" panose="020B0606020202030204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3058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0" name="table 6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099333"/>
              </p:ext>
            </p:extLst>
          </p:nvPr>
        </p:nvGraphicFramePr>
        <p:xfrm>
          <a:off x="248920" y="944752"/>
          <a:ext cx="11181713" cy="5391147"/>
        </p:xfrm>
        <a:graphic>
          <a:graphicData uri="http://schemas.openxmlformats.org/drawingml/2006/table">
            <a:tbl>
              <a:tblPr/>
              <a:tblGrid>
                <a:gridCol w="1312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6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4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36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116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5594">
                <a:tc rowSpan="8"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315" indent="-635" algn="l" rtl="0" eaLnBrk="0">
                        <a:lnSpc>
                          <a:spcPct val="96000"/>
                        </a:lnSpc>
                        <a:spcBef>
                          <a:spcPts val="5"/>
                        </a:spcBef>
                      </a:pPr>
                      <a:r>
                        <a:rPr sz="1400" b="1" kern="0" spc="-10" dirty="0">
                          <a:solidFill>
                            <a:srgbClr val="0432FF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mHSPC:</a:t>
                      </a:r>
                      <a:r>
                        <a:rPr sz="1400" b="1" kern="0" spc="270" dirty="0">
                          <a:solidFill>
                            <a:srgbClr val="0432FF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b="1" kern="0" spc="-10" dirty="0">
                          <a:solidFill>
                            <a:srgbClr val="0432FF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ADT</a:t>
                      </a:r>
                      <a:r>
                        <a:rPr sz="1400" b="1" kern="0" spc="0" dirty="0">
                          <a:solidFill>
                            <a:srgbClr val="0432FF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      </a:t>
                      </a:r>
                      <a:r>
                        <a:rPr sz="1400" b="1" kern="0" spc="-10" dirty="0">
                          <a:solidFill>
                            <a:srgbClr val="0432FF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plus</a:t>
                      </a:r>
                      <a:r>
                        <a:rPr sz="1400" b="1" kern="0" spc="-40" dirty="0">
                          <a:solidFill>
                            <a:srgbClr val="0432FF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b="1" kern="0" spc="-10" dirty="0">
                          <a:solidFill>
                            <a:srgbClr val="0432FF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ARPI  ±</a:t>
                      </a:r>
                      <a:r>
                        <a:rPr sz="1400" b="1" kern="0" spc="0" dirty="0">
                          <a:solidFill>
                            <a:srgbClr val="0432FF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         </a:t>
                      </a:r>
                      <a:r>
                        <a:rPr sz="1400" b="1" kern="0" spc="-20" dirty="0">
                          <a:solidFill>
                            <a:srgbClr val="0432FF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Docetaxel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70890" algn="l" rtl="0" eaLnBrk="0">
                        <a:lnSpc>
                          <a:spcPct val="80000"/>
                        </a:lnSpc>
                        <a:spcBef>
                          <a:spcPts val="5"/>
                        </a:spcBef>
                      </a:pPr>
                      <a:r>
                        <a:rPr sz="14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Treatment</a:t>
                      </a:r>
                      <a:endParaRPr sz="1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B2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89305" algn="l" rtl="0" eaLnBrk="0">
                        <a:lnSpc>
                          <a:spcPct val="81000"/>
                        </a:lnSpc>
                        <a:spcBef>
                          <a:spcPts val="5"/>
                        </a:spcBef>
                      </a:pP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Primary Endpoints</a:t>
                      </a:r>
                      <a:endParaRPr sz="1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B2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32790" algn="l" rtl="0" eaLnBrk="0">
                        <a:lnSpc>
                          <a:spcPct val="82000"/>
                        </a:lnSpc>
                        <a:spcBef>
                          <a:spcPts val="5"/>
                        </a:spcBef>
                      </a:pPr>
                      <a:r>
                        <a:rPr sz="14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Approval</a:t>
                      </a:r>
                      <a:r>
                        <a:rPr sz="1400" b="1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4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CH</a:t>
                      </a:r>
                      <a:endParaRPr sz="1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B2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86410" algn="l" rtl="0" eaLnBrk="0">
                        <a:lnSpc>
                          <a:spcPct val="81000"/>
                        </a:lnSpc>
                        <a:spcBef>
                          <a:spcPts val="5"/>
                        </a:spcBef>
                      </a:pPr>
                      <a:r>
                        <a:rPr sz="14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Reference</a:t>
                      </a:r>
                      <a:endParaRPr sz="1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93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7790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14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Olaparib</a:t>
                      </a:r>
                      <a:r>
                        <a:rPr sz="1400" b="1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M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onotherapy vs</a:t>
                      </a:r>
                      <a:r>
                        <a:rPr sz="14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ARPI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     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Switch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B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2080" algn="l" rtl="0" eaLnBrk="0">
                        <a:lnSpc>
                          <a:spcPct val="87000"/>
                        </a:lnSpc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14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BRCA1/2,</a:t>
                      </a:r>
                      <a:r>
                        <a:rPr sz="14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ATM OS:</a:t>
                      </a:r>
                      <a:r>
                        <a:rPr sz="14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19.1mvs</a:t>
                      </a:r>
                      <a:r>
                        <a:rPr sz="14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14.7m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  <a:p>
                      <a:pPr marL="132080" algn="l" rtl="0" eaLnBrk="0">
                        <a:lnSpc>
                          <a:spcPct val="87000"/>
                        </a:lnSpc>
                        <a:spcBef>
                          <a:spcPts val="220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14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BRCA1/2,</a:t>
                      </a:r>
                      <a:r>
                        <a:rPr sz="14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ATM rPFS: 7.4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vs</a:t>
                      </a:r>
                      <a:r>
                        <a:rPr sz="14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3.6m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2075" indent="9525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mCRPC, only</a:t>
                      </a:r>
                      <a:r>
                        <a:rPr sz="14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BRCA1/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2</a:t>
                      </a:r>
                      <a:r>
                        <a:rPr sz="1400" b="1" kern="0" spc="-20" dirty="0">
                          <a:solidFill>
                            <a:srgbClr val="FF0000"/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, after</a:t>
                      </a:r>
                      <a:r>
                        <a:rPr sz="1400" b="1" kern="0" spc="120" dirty="0">
                          <a:solidFill>
                            <a:srgbClr val="FF0000"/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b="1" kern="0" spc="-20" dirty="0">
                          <a:solidFill>
                            <a:srgbClr val="FF0000"/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1</a:t>
                      </a:r>
                      <a:r>
                        <a:rPr sz="1400" b="1" kern="0" spc="0" dirty="0">
                          <a:solidFill>
                            <a:srgbClr val="FF0000"/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          </a:t>
                      </a:r>
                      <a:r>
                        <a:rPr sz="1400" b="1" kern="0" spc="-10" dirty="0">
                          <a:solidFill>
                            <a:srgbClr val="FF0000"/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ARPI</a:t>
                      </a:r>
                      <a:endParaRPr sz="1400" b="1" dirty="0">
                        <a:solidFill>
                          <a:srgbClr val="FF0000"/>
                        </a:solidFill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4140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PROfound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  <a:p>
                      <a:pPr marL="104140" algn="l" rtl="0" eaLnBrk="0">
                        <a:lnSpc>
                          <a:spcPct val="80000"/>
                        </a:lnSpc>
                        <a:spcBef>
                          <a:spcPts val="335"/>
                        </a:spcBef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De</a:t>
                      </a:r>
                      <a:r>
                        <a:rPr sz="14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Bono</a:t>
                      </a:r>
                      <a:r>
                        <a:rPr sz="14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NEJM 2019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16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2235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1400" b="1" kern="0" spc="20" dirty="0" err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Rucaparib</a:t>
                      </a:r>
                      <a:r>
                        <a:rPr sz="1400" b="1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Mono</a:t>
                      </a:r>
                      <a:r>
                        <a:rPr lang="en-US" sz="14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kern="0" spc="20" dirty="0" err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tx</a:t>
                      </a:r>
                      <a:r>
                        <a:rPr lang="en-US" sz="14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kern="0" spc="20" dirty="0" err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vs</a:t>
                      </a:r>
                      <a:r>
                        <a:rPr lang="en-US" sz="14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ARPI</a:t>
                      </a:r>
                      <a:r>
                        <a:rPr sz="14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or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       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Docetaxel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B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2080" algn="l" rtl="0" eaLnBrk="0">
                        <a:lnSpc>
                          <a:spcPct val="81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14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BRCA1/2 OS: not</a:t>
                      </a:r>
                      <a:r>
                        <a:rPr sz="14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significant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  <a:p>
                      <a:pPr marL="132080" algn="l" rtl="0" eaLnBrk="0">
                        <a:lnSpc>
                          <a:spcPct val="97000"/>
                        </a:lnSpc>
                        <a:spcBef>
                          <a:spcPts val="325"/>
                        </a:spcBef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14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BRCA1/2 rPFS:</a:t>
                      </a:r>
                      <a:r>
                        <a:rPr sz="14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11.2 vs</a:t>
                      </a:r>
                      <a:r>
                        <a:rPr sz="14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6.4m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9060" algn="l" rtl="0" eaLnBrk="0">
                        <a:lnSpc>
                          <a:spcPct val="82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CH</a:t>
                      </a:r>
                      <a:r>
                        <a:rPr sz="14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no appro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val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  <a:p>
                      <a:pPr marL="92075" indent="12065" algn="l" rtl="0" eaLnBrk="0">
                        <a:lnSpc>
                          <a:spcPct val="90000"/>
                        </a:lnSpc>
                        <a:spcBef>
                          <a:spcPts val="320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FDA: mCRPC only</a:t>
                      </a:r>
                      <a:r>
                        <a:rPr sz="14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BRCA1/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2 </a:t>
                      </a:r>
                      <a:r>
                        <a:rPr sz="1400" b="1" kern="0" spc="-20" dirty="0">
                          <a:solidFill>
                            <a:srgbClr val="FF0000"/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after</a:t>
                      </a:r>
                      <a:r>
                        <a:rPr sz="1400" b="1" kern="0" spc="120" dirty="0">
                          <a:solidFill>
                            <a:srgbClr val="FF0000"/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b="1" kern="0" spc="-20" dirty="0">
                          <a:solidFill>
                            <a:srgbClr val="FF0000"/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1</a:t>
                      </a:r>
                      <a:r>
                        <a:rPr sz="1400" b="1" kern="0" spc="0" dirty="0">
                          <a:solidFill>
                            <a:srgbClr val="FF0000"/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   </a:t>
                      </a:r>
                      <a:r>
                        <a:rPr sz="1400" b="1" kern="0" spc="-10" dirty="0">
                          <a:solidFill>
                            <a:srgbClr val="FF0000"/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ARPI</a:t>
                      </a:r>
                      <a:endParaRPr sz="1400" b="1" dirty="0">
                        <a:solidFill>
                          <a:srgbClr val="FF0000"/>
                        </a:solidFill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6520" algn="l" rtl="0" eaLnBrk="0">
                        <a:lnSpc>
                          <a:spcPct val="81000"/>
                        </a:lnSpc>
                        <a:spcBef>
                          <a:spcPts val="5"/>
                        </a:spcBef>
                      </a:pP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TRITON3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  <a:p>
                      <a:pPr marL="105410" algn="l" rtl="0" eaLnBrk="0">
                        <a:lnSpc>
                          <a:spcPct val="80000"/>
                        </a:lnSpc>
                        <a:spcBef>
                          <a:spcPts val="33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Fizazi NEJM</a:t>
                      </a:r>
                      <a:r>
                        <a:rPr sz="14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202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3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23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2235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Docetaxel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vs</a:t>
                      </a:r>
                      <a:r>
                        <a:rPr sz="14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Mitoxantron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7C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2080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14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</a:t>
                      </a: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OS:</a:t>
                      </a:r>
                      <a:r>
                        <a:rPr sz="14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18.9 vs</a:t>
                      </a:r>
                      <a:r>
                        <a:rPr sz="14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16.5m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  <a:p>
                      <a:pPr marL="132080" algn="l" rtl="0" eaLnBrk="0">
                        <a:lnSpc>
                          <a:spcPct val="97000"/>
                        </a:lnSpc>
                        <a:spcBef>
                          <a:spcPts val="5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14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rPFS: not</a:t>
                      </a:r>
                      <a:r>
                        <a:rPr sz="14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avai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lable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0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mCRPC first-line*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6520" algn="l" rtl="0" eaLnBrk="0">
                        <a:lnSpc>
                          <a:spcPct val="80000"/>
                        </a:lnSpc>
                        <a:spcBef>
                          <a:spcPts val="5"/>
                        </a:spcBef>
                      </a:pPr>
                      <a:r>
                        <a:rPr sz="14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TAX327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  <a:p>
                      <a:pPr marL="97155" algn="l" rtl="0" eaLnBrk="0">
                        <a:lnSpc>
                          <a:spcPct val="80000"/>
                        </a:lnSpc>
                        <a:spcBef>
                          <a:spcPts val="340"/>
                        </a:spcBef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Tannock</a:t>
                      </a:r>
                      <a:r>
                        <a:rPr sz="14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NEJM 2004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16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84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Cabazitaxel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vs.</a:t>
                      </a:r>
                      <a:r>
                        <a:rPr sz="14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Mitoxantron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7C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2080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14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</a:t>
                      </a: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OS:</a:t>
                      </a:r>
                      <a:r>
                        <a:rPr sz="14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15.1 vs</a:t>
                      </a:r>
                      <a:r>
                        <a:rPr sz="14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12.7m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  <a:p>
                      <a:pPr marL="132080" algn="l" rtl="0" eaLnBrk="0">
                        <a:lnSpc>
                          <a:spcPct val="97000"/>
                        </a:lnSpc>
                        <a:spcBef>
                          <a:spcPts val="50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14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rPFS: not</a:t>
                      </a:r>
                      <a:r>
                        <a:rPr sz="14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avai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lable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7155" indent="4445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14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mCRPC after Docetaxel </a:t>
                      </a:r>
                      <a:r>
                        <a:rPr sz="14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(PDonor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      after &lt;6</a:t>
                      </a:r>
                      <a:r>
                        <a:rPr sz="14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months of</a:t>
                      </a:r>
                      <a:r>
                        <a:rPr sz="14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Docetaxel)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6520" algn="l" rtl="0" eaLnBrk="0">
                        <a:lnSpc>
                          <a:spcPct val="81000"/>
                        </a:lnSpc>
                        <a:spcBef>
                          <a:spcPts val="5"/>
                        </a:spcBef>
                      </a:pP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TROPIC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  <a:p>
                      <a:pPr marL="104140" algn="l" rtl="0" eaLnBrk="0">
                        <a:lnSpc>
                          <a:spcPct val="80000"/>
                        </a:lnSpc>
                        <a:spcBef>
                          <a:spcPts val="335"/>
                        </a:spcBef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De</a:t>
                      </a:r>
                      <a:r>
                        <a:rPr sz="14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Bono</a:t>
                      </a:r>
                      <a:r>
                        <a:rPr sz="14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Lancet 2010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62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9060" algn="l" rtl="0" eaLnBrk="0">
                        <a:lnSpc>
                          <a:spcPts val="1710"/>
                        </a:lnSpc>
                        <a:spcBef>
                          <a:spcPts val="0"/>
                        </a:spcBef>
                      </a:pPr>
                      <a:r>
                        <a:rPr sz="1400" b="1" kern="0" spc="0" baseline="270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177</a:t>
                      </a:r>
                      <a:r>
                        <a:rPr sz="900" b="1" kern="0" spc="-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Lu-PSM</a:t>
                      </a: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A</a:t>
                      </a:r>
                      <a:r>
                        <a:rPr sz="1400" b="1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vs</a:t>
                      </a:r>
                      <a:r>
                        <a:rPr sz="14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ARPI Switch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7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2080" algn="l" rtl="0" eaLnBrk="0">
                        <a:lnSpc>
                          <a:spcPct val="81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14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OS: not</a:t>
                      </a:r>
                      <a:r>
                        <a:rPr sz="14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significant</a:t>
                      </a:r>
                      <a:r>
                        <a:rPr sz="14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yet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  <a:p>
                      <a:pPr marL="132080" algn="l" rtl="0" eaLnBrk="0">
                        <a:lnSpc>
                          <a:spcPct val="97000"/>
                        </a:lnSpc>
                        <a:spcBef>
                          <a:spcPts val="325"/>
                        </a:spcBef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14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rPFS</a:t>
                      </a:r>
                      <a:r>
                        <a:rPr sz="14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12.02 vs 5.59m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3505" algn="l" rtl="0" eaLnBrk="0">
                        <a:lnSpc>
                          <a:spcPct val="81000"/>
                        </a:lnSpc>
                        <a:spcBef>
                          <a:spcPts val="5"/>
                        </a:spcBef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Pending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4140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4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PSMAfore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  <a:p>
                      <a:pPr marL="99695" algn="l" rtl="0" eaLnBrk="0">
                        <a:lnSpc>
                          <a:spcPct val="81000"/>
                        </a:lnSpc>
                        <a:spcBef>
                          <a:spcPts val="320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Sartor</a:t>
                      </a:r>
                      <a:r>
                        <a:rPr sz="14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ESMO 2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023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62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9060" algn="l" rtl="0" eaLnBrk="0">
                        <a:lnSpc>
                          <a:spcPts val="1705"/>
                        </a:lnSpc>
                      </a:pPr>
                      <a:r>
                        <a:rPr sz="1400" b="1" kern="0" spc="-10" baseline="270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177</a:t>
                      </a:r>
                      <a:r>
                        <a:rPr sz="9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Lu-PSMA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vs</a:t>
                      </a:r>
                      <a:r>
                        <a:rPr sz="14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ARPI Switch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7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2080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14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</a:t>
                      </a: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OS</a:t>
                      </a:r>
                      <a:r>
                        <a:rPr sz="14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15.3 vs.</a:t>
                      </a:r>
                      <a:r>
                        <a:rPr sz="14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11.</a:t>
                      </a:r>
                      <a:r>
                        <a:rPr sz="14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3m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  <a:p>
                      <a:pPr marL="132080" algn="l" rtl="0" eaLnBrk="0">
                        <a:lnSpc>
                          <a:spcPct val="97000"/>
                        </a:lnSpc>
                        <a:spcBef>
                          <a:spcPts val="5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14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rPFS 8.7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vs.</a:t>
                      </a:r>
                      <a:r>
                        <a:rPr sz="14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3.4m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0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mCRPC </a:t>
                      </a:r>
                      <a:r>
                        <a:rPr sz="1400" b="1" kern="0" spc="0" dirty="0">
                          <a:solidFill>
                            <a:srgbClr val="FF0000"/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after</a:t>
                      </a:r>
                      <a:r>
                        <a:rPr sz="1400" b="1" kern="0" spc="-70" dirty="0">
                          <a:solidFill>
                            <a:srgbClr val="FF0000"/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b="1" kern="0" spc="0" dirty="0">
                          <a:solidFill>
                            <a:srgbClr val="FF0000"/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ARPI</a:t>
                      </a:r>
                      <a:r>
                        <a:rPr sz="1400" b="1" kern="0" spc="-10" dirty="0">
                          <a:solidFill>
                            <a:srgbClr val="FF0000"/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and Docetaxel</a:t>
                      </a:r>
                      <a:endParaRPr sz="1400" b="1" dirty="0">
                        <a:solidFill>
                          <a:srgbClr val="FF0000"/>
                        </a:solidFill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3345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4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VISION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  <a:p>
                      <a:pPr marL="99695" algn="l" rtl="0" eaLnBrk="0">
                        <a:lnSpc>
                          <a:spcPct val="81000"/>
                        </a:lnSpc>
                        <a:spcBef>
                          <a:spcPts val="320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Sartor</a:t>
                      </a:r>
                      <a:r>
                        <a:rPr sz="14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NEJM 20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21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480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7155" indent="4445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</a:pPr>
                      <a:r>
                        <a:rPr sz="14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Radium-223</a:t>
                      </a: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vs</a:t>
                      </a:r>
                      <a:r>
                        <a:rPr sz="14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Best standard of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   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care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4E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208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14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</a:t>
                      </a: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OS</a:t>
                      </a:r>
                      <a:r>
                        <a:rPr sz="14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14.9 vs</a:t>
                      </a:r>
                      <a:r>
                        <a:rPr sz="14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11.3m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  <a:p>
                      <a:pPr marL="132080" algn="l" rtl="0" eaLnBrk="0">
                        <a:lnSpc>
                          <a:spcPct val="97000"/>
                        </a:lnSpc>
                        <a:spcBef>
                          <a:spcPts val="50"/>
                        </a:spcBef>
                      </a:pP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14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</a:t>
                      </a: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rPFS:</a:t>
                      </a:r>
                      <a:r>
                        <a:rPr sz="14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NA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7155" indent="4445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mCRPC </a:t>
                      </a:r>
                      <a:r>
                        <a:rPr sz="1400" b="1" kern="0" spc="-10" dirty="0">
                          <a:solidFill>
                            <a:srgbClr val="FF0000"/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after 2 lines</a:t>
                      </a:r>
                      <a:r>
                        <a:rPr sz="1400" b="1" kern="0" spc="60" dirty="0">
                          <a:solidFill>
                            <a:srgbClr val="FF0000"/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(or</a:t>
                      </a:r>
                      <a:r>
                        <a:rPr sz="14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not</a:t>
                      </a:r>
                      <a:r>
                        <a:rPr sz="14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eligible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)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  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and no visceral</a:t>
                      </a:r>
                      <a:r>
                        <a:rPr sz="1400" kern="0" spc="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metastases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3345" algn="l" rtl="0" eaLnBrk="0">
                        <a:lnSpc>
                          <a:spcPct val="81000"/>
                        </a:lnSpc>
                        <a:spcBef>
                          <a:spcPts val="5"/>
                        </a:spcBef>
                      </a:pPr>
                      <a:r>
                        <a:rPr sz="14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ALSYMPCA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  <a:p>
                      <a:pPr marL="104140" algn="l" rtl="0" eaLnBrk="0">
                        <a:lnSpc>
                          <a:spcPct val="80000"/>
                        </a:lnSpc>
                        <a:spcBef>
                          <a:spcPts val="33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Parker NEJM</a:t>
                      </a:r>
                      <a:r>
                        <a:rPr sz="14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2013</a:t>
                      </a:r>
                      <a:endParaRPr sz="14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52" name="rect 652"/>
          <p:cNvSpPr/>
          <p:nvPr/>
        </p:nvSpPr>
        <p:spPr>
          <a:xfrm>
            <a:off x="315468" y="251459"/>
            <a:ext cx="10152888" cy="553211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54" name="textbox 654"/>
          <p:cNvSpPr/>
          <p:nvPr/>
        </p:nvSpPr>
        <p:spPr>
          <a:xfrm>
            <a:off x="1118693" y="-240514"/>
            <a:ext cx="10178415" cy="4832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ctr" rtl="0" eaLnBrk="0">
              <a:lnSpc>
                <a:spcPct val="83000"/>
              </a:lnSpc>
            </a:pPr>
            <a:endParaRPr sz="3600" dirty="0">
              <a:solidFill>
                <a:srgbClr val="FF0000"/>
              </a:solidFill>
              <a:latin typeface="Calibri" panose="020F0502020204030204" pitchFamily="34" charset="0"/>
              <a:ea typeface="Arial" panose="020B0604020202020204"/>
              <a:cs typeface="Calibri" panose="020F0502020204030204" pitchFamily="34" charset="0"/>
            </a:endParaRPr>
          </a:p>
          <a:p>
            <a:pPr marL="12700" algn="ctr" rtl="0" eaLnBrk="0">
              <a:lnSpc>
                <a:spcPts val="3600"/>
              </a:lnSpc>
              <a:tabLst>
                <a:tab pos="125095" algn="l"/>
              </a:tabLst>
            </a:pPr>
            <a:r>
              <a:rPr sz="3600" kern="0" spc="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</a:rPr>
              <a:t>	</a:t>
            </a:r>
            <a:r>
              <a:rPr sz="3600" b="1" kern="0" spc="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</a:rPr>
              <a:t>mCRPC</a:t>
            </a:r>
            <a:r>
              <a:rPr sz="3600" b="1" kern="0" spc="5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</a:rPr>
              <a:t>: </a:t>
            </a:r>
            <a:r>
              <a:rPr lang="en-US" sz="3600" b="1" kern="0" spc="0" dirty="0" err="1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</a:rPr>
              <a:t>sau</a:t>
            </a:r>
            <a:r>
              <a:rPr sz="3600" b="1" kern="0" spc="5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</a:rPr>
              <a:t> </a:t>
            </a:r>
            <a:r>
              <a:rPr sz="3600" b="1" kern="0" spc="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</a:rPr>
              <a:t>ADT</a:t>
            </a:r>
            <a:r>
              <a:rPr sz="3600" b="1" kern="0" spc="5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</a:rPr>
              <a:t> + </a:t>
            </a:r>
            <a:r>
              <a:rPr sz="3600" b="1" kern="0" spc="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</a:rPr>
              <a:t>ARPI</a:t>
            </a:r>
            <a:r>
              <a:rPr sz="3600" b="1" kern="0" spc="46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</a:rPr>
              <a:t> </a:t>
            </a:r>
            <a:r>
              <a:rPr sz="3600" kern="0" spc="50" dirty="0">
                <a:ln w="10145" cap="flat" cmpd="sng">
                  <a:solidFill>
                    <a:srgbClr val="941651">
                      <a:alpha val="100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latin typeface="Calibri" panose="020F0502020204030204" pitchFamily="34" charset="0"/>
                <a:ea typeface="MS PGothic" panose="020B0600070205080204" pitchFamily="-72" charset="-128"/>
                <a:cs typeface="Calibri" panose="020F0502020204030204" pitchFamily="34" charset="0"/>
              </a:rPr>
              <a:t>±</a:t>
            </a:r>
            <a:r>
              <a:rPr sz="3600" kern="0" spc="50" dirty="0">
                <a:solidFill>
                  <a:srgbClr val="FF0000"/>
                </a:solidFill>
                <a:latin typeface="Calibri" panose="020F0502020204030204" pitchFamily="34" charset="0"/>
                <a:ea typeface="MS PGothic" panose="020B0600070205080204" pitchFamily="-72" charset="-128"/>
                <a:cs typeface="Calibri" panose="020F0502020204030204" pitchFamily="34" charset="0"/>
              </a:rPr>
              <a:t> </a:t>
            </a:r>
            <a:r>
              <a:rPr sz="3600" b="1" kern="0" spc="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</a:rPr>
              <a:t>DOCETAXEL</a:t>
            </a:r>
            <a:endParaRPr sz="3600" dirty="0">
              <a:solidFill>
                <a:srgbClr val="FF0000"/>
              </a:solidFill>
              <a:latin typeface="Calibri" panose="020F0502020204030204" pitchFamily="34" charset="0"/>
              <a:ea typeface="Arial" panose="020B0604020202020204"/>
              <a:cs typeface="Calibri" panose="020F0502020204030204" pitchFamily="34" charset="0"/>
            </a:endParaRPr>
          </a:p>
        </p:txBody>
      </p:sp>
      <p:sp>
        <p:nvSpPr>
          <p:cNvPr id="656" name="textbox 656"/>
          <p:cNvSpPr/>
          <p:nvPr/>
        </p:nvSpPr>
        <p:spPr>
          <a:xfrm>
            <a:off x="6198850" y="6476699"/>
            <a:ext cx="4890770" cy="1568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6000"/>
              </a:lnSpc>
            </a:pPr>
            <a:r>
              <a:rPr sz="900" kern="0" spc="3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Content of this</a:t>
            </a:r>
            <a:r>
              <a:rPr sz="900" kern="0" spc="8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000" kern="0" spc="3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presentation </a:t>
            </a:r>
            <a:r>
              <a:rPr sz="900" kern="0" spc="3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copyright and responsibility of the autho</a:t>
            </a:r>
            <a:r>
              <a:rPr sz="900" kern="0" spc="2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r. Permission</a:t>
            </a:r>
            <a:r>
              <a:rPr sz="900" kern="0" spc="9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2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</a:t>
            </a:r>
            <a:r>
              <a:rPr sz="900" kern="0" spc="8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2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required for re-use.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658" name="textbox 658"/>
          <p:cNvSpPr/>
          <p:nvPr/>
        </p:nvSpPr>
        <p:spPr>
          <a:xfrm>
            <a:off x="2216721" y="6506630"/>
            <a:ext cx="3192779" cy="1479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tabLst>
                <a:tab pos="112395" algn="l"/>
              </a:tabLst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	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*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Docetaxel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-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Challenge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: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limited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antitumour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activity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                        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pic>
        <p:nvPicPr>
          <p:cNvPr id="660" name="picture 6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245596" y="6342888"/>
            <a:ext cx="658368" cy="323088"/>
          </a:xfrm>
          <a:prstGeom prst="rect">
            <a:avLst/>
          </a:prstGeom>
        </p:spPr>
      </p:pic>
      <p:sp>
        <p:nvSpPr>
          <p:cNvPr id="662" name="textbox 662"/>
          <p:cNvSpPr/>
          <p:nvPr/>
        </p:nvSpPr>
        <p:spPr>
          <a:xfrm>
            <a:off x="824280" y="6459423"/>
            <a:ext cx="916305" cy="1733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1200" b="1" kern="0" spc="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Aurelius Oml</a:t>
            </a:r>
            <a:r>
              <a:rPr sz="1200" b="1" kern="0" spc="-1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in</a:t>
            </a:r>
            <a:endParaRPr sz="12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picture 1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32103" y="1143000"/>
            <a:ext cx="10671047" cy="5163311"/>
          </a:xfrm>
          <a:prstGeom prst="rect">
            <a:avLst/>
          </a:prstGeom>
        </p:spPr>
      </p:pic>
      <p:sp>
        <p:nvSpPr>
          <p:cNvPr id="172" name="textbox 172"/>
          <p:cNvSpPr/>
          <p:nvPr/>
        </p:nvSpPr>
        <p:spPr>
          <a:xfrm>
            <a:off x="1102106" y="6476699"/>
            <a:ext cx="9987280" cy="1981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1800" kern="0" spc="0" baseline="-2300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Matteo</a:t>
            </a:r>
            <a:r>
              <a:rPr sz="1100" kern="0" spc="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kern="0" spc="0" baseline="-2300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J</a:t>
            </a:r>
            <a:r>
              <a:rPr sz="1800" kern="0" spc="10" baseline="-2300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.</a:t>
            </a:r>
            <a:r>
              <a:rPr sz="1100" kern="0" spc="9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kern="0" spc="0" baseline="-2300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ESMO</a:t>
            </a:r>
            <a:r>
              <a:rPr sz="1100" kern="0" spc="7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800" kern="0" spc="10" baseline="-2300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2023</a:t>
            </a:r>
            <a:r>
              <a:rPr sz="1100" kern="0" spc="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  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                                                                                                                     </a:t>
            </a:r>
            <a:r>
              <a:rPr sz="1500" kern="0" spc="0" baseline="300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Content</a:t>
            </a:r>
            <a:r>
              <a:rPr sz="900" kern="0" spc="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500" kern="0" spc="0" baseline="300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of</a:t>
            </a:r>
            <a:r>
              <a:rPr sz="900" kern="0" spc="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500" kern="0" spc="0" baseline="300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this</a:t>
            </a:r>
            <a:r>
              <a:rPr sz="900" kern="0" spc="8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600" kern="0" spc="0" baseline="300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presentation</a:t>
            </a:r>
            <a:r>
              <a:rPr sz="1000" kern="0" spc="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500" kern="0" spc="0" baseline="300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</a:t>
            </a:r>
            <a:r>
              <a:rPr sz="900" kern="0" spc="5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500" kern="0" spc="0" baseline="300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copyright</a:t>
            </a:r>
            <a:r>
              <a:rPr sz="900" kern="0" spc="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500" kern="0" spc="0" baseline="300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and</a:t>
            </a:r>
            <a:r>
              <a:rPr sz="900" kern="0" spc="6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500" kern="0" spc="0" baseline="300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responsibility</a:t>
            </a:r>
            <a:r>
              <a:rPr sz="900" kern="0" spc="6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500" kern="0" spc="0" baseline="300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of</a:t>
            </a:r>
            <a:r>
              <a:rPr sz="900" kern="0" spc="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500" kern="0" spc="0" baseline="300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the</a:t>
            </a:r>
            <a:r>
              <a:rPr sz="900" kern="0" spc="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500" kern="0" spc="0" baseline="300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author.</a:t>
            </a:r>
            <a:r>
              <a:rPr sz="900" kern="0" spc="6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500" kern="0" spc="0" baseline="300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Permission</a:t>
            </a:r>
            <a:r>
              <a:rPr sz="900" kern="0" spc="9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500" kern="0" spc="0" baseline="300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</a:t>
            </a:r>
            <a:r>
              <a:rPr sz="900" kern="0" spc="9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500" kern="0" spc="0" baseline="300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required</a:t>
            </a:r>
            <a:r>
              <a:rPr sz="900" kern="0" spc="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500" kern="0" spc="0" baseline="300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for</a:t>
            </a:r>
            <a:r>
              <a:rPr sz="900" kern="0" spc="5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500" kern="0" spc="0" baseline="300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re-use.</a:t>
            </a:r>
            <a:endParaRPr sz="1500" baseline="30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174" name="textbox 174"/>
          <p:cNvSpPr/>
          <p:nvPr/>
        </p:nvSpPr>
        <p:spPr>
          <a:xfrm>
            <a:off x="1679097" y="-133812"/>
            <a:ext cx="9068620" cy="3663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ctr" rtl="0" eaLnBrk="0">
              <a:lnSpc>
                <a:spcPct val="77000"/>
              </a:lnSpc>
            </a:pPr>
            <a:endParaRPr sz="3600" b="1" dirty="0">
              <a:solidFill>
                <a:srgbClr val="FF0000"/>
              </a:solidFill>
              <a:latin typeface="Calibri" panose="020F0502020204030204" pitchFamily="34" charset="0"/>
              <a:ea typeface="Arial" panose="020B0604020202020204"/>
              <a:cs typeface="Calibri" panose="020F0502020204030204" pitchFamily="34" charset="0"/>
            </a:endParaRPr>
          </a:p>
          <a:p>
            <a:pPr marL="12700" algn="ctr" rtl="0" eaLnBrk="0">
              <a:lnSpc>
                <a:spcPct val="83000"/>
              </a:lnSpc>
            </a:pPr>
            <a:r>
              <a:rPr sz="3600" b="1" kern="0" spc="20" dirty="0">
                <a:solidFill>
                  <a:srgbClr val="FF0000"/>
                </a:solidFill>
                <a:latin typeface="Calibri" panose="020F0502020204030204" pitchFamily="34" charset="0"/>
                <a:ea typeface="Arial Narrow" panose="020B0606020202030204"/>
                <a:cs typeface="Calibri" panose="020F0502020204030204" pitchFamily="34" charset="0"/>
              </a:rPr>
              <a:t>PARP</a:t>
            </a:r>
            <a:r>
              <a:rPr lang="en-US" sz="3600" b="1" kern="0" spc="20" dirty="0">
                <a:solidFill>
                  <a:srgbClr val="FF0000"/>
                </a:solidFill>
                <a:latin typeface="Calibri" panose="020F0502020204030204" pitchFamily="34" charset="0"/>
                <a:ea typeface="Arial Narrow" panose="020B0606020202030204"/>
                <a:cs typeface="Calibri" panose="020F0502020204030204" pitchFamily="34" charset="0"/>
              </a:rPr>
              <a:t>I </a:t>
            </a:r>
            <a:r>
              <a:rPr lang="en-US" sz="3600" b="1" kern="0" spc="20" dirty="0" err="1">
                <a:solidFill>
                  <a:srgbClr val="FF0000"/>
                </a:solidFill>
                <a:latin typeface="Calibri" panose="020F0502020204030204" pitchFamily="34" charset="0"/>
                <a:ea typeface="Arial Narrow" panose="020B0606020202030204"/>
                <a:cs typeface="Calibri" panose="020F0502020204030204" pitchFamily="34" charset="0"/>
              </a:rPr>
              <a:t>đơn</a:t>
            </a:r>
            <a:r>
              <a:rPr lang="en-US" sz="3600" b="1" kern="0" spc="20" dirty="0">
                <a:solidFill>
                  <a:srgbClr val="FF0000"/>
                </a:solidFill>
                <a:latin typeface="Calibri" panose="020F0502020204030204" pitchFamily="34" charset="0"/>
                <a:ea typeface="Arial Narrow" panose="020B0606020202030204"/>
                <a:cs typeface="Calibri" panose="020F0502020204030204" pitchFamily="34" charset="0"/>
              </a:rPr>
              <a:t> </a:t>
            </a:r>
            <a:r>
              <a:rPr lang="en-US" sz="3600" b="1" kern="0" spc="20" dirty="0" err="1">
                <a:solidFill>
                  <a:srgbClr val="FF0000"/>
                </a:solidFill>
                <a:latin typeface="Calibri" panose="020F0502020204030204" pitchFamily="34" charset="0"/>
                <a:ea typeface="Arial Narrow" panose="020B0606020202030204"/>
                <a:cs typeface="Calibri" panose="020F0502020204030204" pitchFamily="34" charset="0"/>
              </a:rPr>
              <a:t>trị</a:t>
            </a:r>
            <a:endParaRPr sz="3600" b="1" dirty="0">
              <a:solidFill>
                <a:srgbClr val="FF0000"/>
              </a:solidFill>
              <a:latin typeface="Calibri" panose="020F0502020204030204" pitchFamily="34" charset="0"/>
              <a:ea typeface="Arial Narrow" panose="020B0606020202030204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3083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extbox 264"/>
          <p:cNvSpPr/>
          <p:nvPr/>
        </p:nvSpPr>
        <p:spPr>
          <a:xfrm>
            <a:off x="627697" y="5906984"/>
            <a:ext cx="4246879" cy="83883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*Only for patients with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bone</a:t>
            </a:r>
            <a:r>
              <a:rPr sz="1400" kern="0" spc="8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predominant disease</a:t>
            </a:r>
            <a:endParaRPr sz="1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12700" algn="l" rtl="0" eaLnBrk="0">
              <a:lnSpc>
                <a:spcPct val="81000"/>
              </a:lnSpc>
              <a:spcBef>
                <a:spcPts val="320"/>
              </a:spcBef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** Only for patie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nts eligible</a:t>
            </a:r>
            <a:r>
              <a:rPr sz="1400" kern="0" spc="5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based on</a:t>
            </a:r>
            <a:r>
              <a:rPr sz="1400" kern="0" spc="8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PSMA/PET</a:t>
            </a:r>
            <a:r>
              <a:rPr sz="1400" kern="0" spc="4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imaging</a:t>
            </a:r>
            <a:endParaRPr sz="1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12700" algn="l" rtl="0" eaLnBrk="0">
              <a:lnSpc>
                <a:spcPct val="81000"/>
              </a:lnSpc>
              <a:spcBef>
                <a:spcPts val="320"/>
              </a:spcBef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***</a:t>
            </a:r>
            <a:r>
              <a:rPr sz="1400" kern="0" spc="13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In case of MSI-H orTMB &gt;</a:t>
            </a:r>
            <a:r>
              <a:rPr sz="1400" kern="0" spc="13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10,</a:t>
            </a:r>
            <a:r>
              <a:rPr sz="1400" kern="0" spc="5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onsider</a:t>
            </a:r>
            <a:r>
              <a:rPr sz="1400" kern="0" spc="7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immunotherapy</a:t>
            </a:r>
            <a:endParaRPr sz="1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15875" algn="l" rtl="0" eaLnBrk="0">
              <a:lnSpc>
                <a:spcPct val="81000"/>
              </a:lnSpc>
              <a:spcBef>
                <a:spcPts val="320"/>
              </a:spcBef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Obs: always cons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ider bone</a:t>
            </a:r>
            <a:r>
              <a:rPr sz="1400" kern="0" spc="8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protecting agents</a:t>
            </a:r>
            <a:r>
              <a:rPr sz="1400" kern="0" spc="8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(ZA or Denosumab)</a:t>
            </a:r>
            <a:endParaRPr sz="1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grpSp>
        <p:nvGrpSpPr>
          <p:cNvPr id="2" name="group 2"/>
          <p:cNvGrpSpPr/>
          <p:nvPr/>
        </p:nvGrpSpPr>
        <p:grpSpPr>
          <a:xfrm rot="21600000">
            <a:off x="741997" y="3791521"/>
            <a:ext cx="1678304" cy="672274"/>
            <a:chOff x="0" y="0"/>
            <a:chExt cx="1678304" cy="672274"/>
          </a:xfrm>
        </p:grpSpPr>
        <p:sp>
          <p:nvSpPr>
            <p:cNvPr id="266" name="rect 266"/>
            <p:cNvSpPr/>
            <p:nvPr/>
          </p:nvSpPr>
          <p:spPr>
            <a:xfrm>
              <a:off x="4762" y="0"/>
              <a:ext cx="1668779" cy="672274"/>
            </a:xfrm>
            <a:prstGeom prst="rect">
              <a:avLst/>
            </a:prstGeom>
            <a:solidFill>
              <a:srgbClr val="EFC5D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68" name="textbox 268"/>
            <p:cNvSpPr/>
            <p:nvPr/>
          </p:nvSpPr>
          <p:spPr>
            <a:xfrm>
              <a:off x="310273" y="237437"/>
              <a:ext cx="1057275" cy="3225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90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" algn="l" rtl="0" eaLnBrk="0">
                <a:lnSpc>
                  <a:spcPct val="97000"/>
                </a:lnSpc>
              </a:pPr>
              <a:r>
                <a:rPr sz="2000" b="1" kern="0" spc="0" dirty="0">
                  <a:solidFill>
                    <a:srgbClr val="000000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ADT</a:t>
              </a:r>
              <a:r>
                <a:rPr sz="2000" b="1" kern="0" spc="10" dirty="0">
                  <a:solidFill>
                    <a:srgbClr val="000000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 </a:t>
              </a:r>
              <a:r>
                <a:rPr sz="2000" b="1" kern="0" spc="0" dirty="0">
                  <a:solidFill>
                    <a:srgbClr val="000000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alone</a:t>
              </a:r>
              <a:endParaRPr sz="2000" dirty="0">
                <a:latin typeface="Arial Narrow" panose="020B0606020202030204"/>
                <a:ea typeface="Arial Narrow" panose="020B0606020202030204"/>
                <a:cs typeface="Arial Narrow" panose="020B0606020202030204"/>
              </a:endParaRPr>
            </a:p>
          </p:txBody>
        </p:sp>
        <p:sp>
          <p:nvSpPr>
            <p:cNvPr id="270" name="path 270"/>
            <p:cNvSpPr/>
            <p:nvPr/>
          </p:nvSpPr>
          <p:spPr>
            <a:xfrm>
              <a:off x="0" y="4762"/>
              <a:ext cx="9525" cy="667511"/>
            </a:xfrm>
            <a:custGeom>
              <a:avLst/>
              <a:gdLst/>
              <a:ahLst/>
              <a:cxnLst/>
              <a:rect l="0" t="0" r="0" b="0"/>
              <a:pathLst>
                <a:path w="15" h="1051">
                  <a:moveTo>
                    <a:pt x="7" y="0"/>
                  </a:moveTo>
                  <a:lnTo>
                    <a:pt x="7" y="1051"/>
                  </a:lnTo>
                </a:path>
              </a:pathLst>
            </a:custGeom>
            <a:noFill/>
            <a:ln w="9525" cap="flat">
              <a:solidFill>
                <a:srgbClr val="1E325F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72" name="path 272"/>
            <p:cNvSpPr/>
            <p:nvPr/>
          </p:nvSpPr>
          <p:spPr>
            <a:xfrm>
              <a:off x="1668779" y="4762"/>
              <a:ext cx="9525" cy="667511"/>
            </a:xfrm>
            <a:custGeom>
              <a:avLst/>
              <a:gdLst/>
              <a:ahLst/>
              <a:cxnLst/>
              <a:rect l="0" t="0" r="0" b="0"/>
              <a:pathLst>
                <a:path w="15" h="1051">
                  <a:moveTo>
                    <a:pt x="7" y="1051"/>
                  </a:moveTo>
                  <a:lnTo>
                    <a:pt x="7" y="0"/>
                  </a:lnTo>
                </a:path>
              </a:pathLst>
            </a:custGeom>
            <a:noFill/>
            <a:ln w="9525" cap="flat">
              <a:solidFill>
                <a:srgbClr val="1E325F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274" name="picture 2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404660" y="3460241"/>
            <a:ext cx="1212426" cy="702303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21600000">
            <a:off x="2318642" y="4121022"/>
            <a:ext cx="1298316" cy="1225697"/>
            <a:chOff x="0" y="0"/>
            <a:chExt cx="1298316" cy="1225697"/>
          </a:xfrm>
        </p:grpSpPr>
        <p:pic>
          <p:nvPicPr>
            <p:cNvPr id="276" name="picture 27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84535" y="14793"/>
              <a:ext cx="1213781" cy="1007154"/>
            </a:xfrm>
            <a:prstGeom prst="rect">
              <a:avLst/>
            </a:prstGeom>
          </p:spPr>
        </p:pic>
        <p:pic>
          <p:nvPicPr>
            <p:cNvPr id="278" name="picture 27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89531" y="0"/>
              <a:ext cx="1207769" cy="1000886"/>
            </a:xfrm>
            <a:prstGeom prst="rect">
              <a:avLst/>
            </a:prstGeom>
          </p:spPr>
        </p:pic>
        <p:sp>
          <p:nvSpPr>
            <p:cNvPr id="280" name="textbox 280"/>
            <p:cNvSpPr/>
            <p:nvPr/>
          </p:nvSpPr>
          <p:spPr>
            <a:xfrm>
              <a:off x="-12700" y="780865"/>
              <a:ext cx="940435" cy="46355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77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5730" algn="l" rtl="0" eaLnBrk="0">
                <a:lnSpc>
                  <a:spcPct val="84000"/>
                </a:lnSpc>
              </a:pPr>
              <a:r>
                <a:rPr sz="1500" b="1" kern="0" spc="10" dirty="0">
                  <a:solidFill>
                    <a:srgbClr val="000000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HRR</a:t>
              </a:r>
              <a:r>
                <a:rPr sz="1500" b="1" kern="0" spc="170" dirty="0">
                  <a:solidFill>
                    <a:srgbClr val="000000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 </a:t>
              </a:r>
              <a:r>
                <a:rPr sz="1500" b="1" kern="0" spc="10" dirty="0">
                  <a:solidFill>
                    <a:srgbClr val="000000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Mut</a:t>
              </a:r>
              <a:endParaRPr sz="1500" dirty="0">
                <a:latin typeface="Arial Narrow" panose="020B0606020202030204"/>
                <a:ea typeface="Arial Narrow" panose="020B0606020202030204"/>
                <a:cs typeface="Arial Narrow" panose="020B0606020202030204"/>
              </a:endParaRPr>
            </a:p>
            <a:p>
              <a:pPr marL="12700" algn="l" rtl="0" eaLnBrk="0">
                <a:lnSpc>
                  <a:spcPct val="86000"/>
                </a:lnSpc>
                <a:spcBef>
                  <a:spcPts val="395"/>
                </a:spcBef>
              </a:pPr>
              <a:r>
                <a:rPr sz="1500" b="1" kern="0" spc="110" dirty="0">
                  <a:solidFill>
                    <a:srgbClr val="000000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(</a:t>
              </a:r>
              <a:r>
                <a:rPr sz="1500" b="1" kern="0" spc="0" dirty="0">
                  <a:solidFill>
                    <a:srgbClr val="000000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esp</a:t>
              </a:r>
              <a:r>
                <a:rPr sz="1500" b="1" kern="0" spc="110" dirty="0">
                  <a:solidFill>
                    <a:srgbClr val="000000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 </a:t>
              </a:r>
              <a:r>
                <a:rPr sz="1500" b="1" kern="0" spc="0" dirty="0">
                  <a:solidFill>
                    <a:srgbClr val="000000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BRCA</a:t>
              </a:r>
              <a:r>
                <a:rPr sz="1500" b="1" kern="0" spc="110" dirty="0">
                  <a:solidFill>
                    <a:srgbClr val="000000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)</a:t>
              </a:r>
              <a:endParaRPr sz="1500" dirty="0">
                <a:latin typeface="Arial Narrow" panose="020B0606020202030204"/>
                <a:ea typeface="Arial Narrow" panose="020B0606020202030204"/>
                <a:cs typeface="Arial Narrow" panose="020B0606020202030204"/>
              </a:endParaRPr>
            </a:p>
          </p:txBody>
        </p:sp>
      </p:grpSp>
      <p:graphicFrame>
        <p:nvGraphicFramePr>
          <p:cNvPr id="282" name="table 282"/>
          <p:cNvGraphicFramePr>
            <a:graphicFrameLocks noGrp="1"/>
          </p:cNvGraphicFramePr>
          <p:nvPr/>
        </p:nvGraphicFramePr>
        <p:xfrm>
          <a:off x="3610165" y="4584001"/>
          <a:ext cx="2587625" cy="1063625"/>
        </p:xfrm>
        <a:graphic>
          <a:graphicData uri="http://schemas.openxmlformats.org/drawingml/2006/table">
            <a:tbl>
              <a:tblPr>
                <a:solidFill>
                  <a:srgbClr val="BBE1BE"/>
                </a:solidFill>
              </a:tblPr>
              <a:tblGrid>
                <a:gridCol w="2587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636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48615" algn="l" rtl="0" eaLnBrk="0">
                        <a:lnSpc>
                          <a:spcPct val="82000"/>
                        </a:lnSpc>
                        <a:spcBef>
                          <a:spcPts val="5"/>
                        </a:spcBef>
                      </a:pPr>
                      <a:r>
                        <a:rPr sz="1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Abiraterone</a:t>
                      </a:r>
                      <a:r>
                        <a:rPr sz="1800" kern="0" spc="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+ Olaparib</a:t>
                      </a:r>
                      <a:endParaRPr sz="18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  <a:p>
                      <a:pPr marL="322580" algn="l" rtl="0" eaLnBrk="0">
                        <a:lnSpc>
                          <a:spcPct val="82000"/>
                        </a:lnSpc>
                        <a:spcBef>
                          <a:spcPts val="390"/>
                        </a:spcBef>
                      </a:pPr>
                      <a:r>
                        <a:rPr sz="1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Abiraterone</a:t>
                      </a:r>
                      <a:r>
                        <a:rPr sz="18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+</a:t>
                      </a:r>
                      <a:r>
                        <a:rPr sz="18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N</a:t>
                      </a: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iraparib</a:t>
                      </a:r>
                      <a:endParaRPr sz="18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  <a:p>
                      <a:pPr marL="157480" algn="l" rtl="0" eaLnBrk="0">
                        <a:lnSpc>
                          <a:spcPct val="82000"/>
                        </a:lnSpc>
                        <a:spcBef>
                          <a:spcPts val="390"/>
                        </a:spcBef>
                      </a:pP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Enzalutamide</a:t>
                      </a:r>
                      <a:r>
                        <a:rPr sz="18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+ Talazopa</a:t>
                      </a:r>
                      <a:r>
                        <a:rPr sz="1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rib</a:t>
                      </a:r>
                      <a:endParaRPr sz="18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1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84" name="table 284"/>
          <p:cNvGraphicFramePr>
            <a:graphicFrameLocks noGrp="1"/>
          </p:cNvGraphicFramePr>
          <p:nvPr/>
        </p:nvGraphicFramePr>
        <p:xfrm>
          <a:off x="3610165" y="2930461"/>
          <a:ext cx="2587625" cy="1048385"/>
        </p:xfrm>
        <a:graphic>
          <a:graphicData uri="http://schemas.openxmlformats.org/drawingml/2006/table">
            <a:tbl>
              <a:tblPr>
                <a:solidFill>
                  <a:srgbClr val="BBE1BE"/>
                </a:solidFill>
              </a:tblPr>
              <a:tblGrid>
                <a:gridCol w="2587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483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65810" algn="l" rtl="0" eaLnBrk="0">
                        <a:lnSpc>
                          <a:spcPct val="80000"/>
                        </a:lnSpc>
                      </a:pPr>
                      <a:r>
                        <a:rPr sz="1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-</a:t>
                      </a:r>
                      <a:r>
                        <a:rPr sz="18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Abiraterone</a:t>
                      </a:r>
                      <a:endParaRPr sz="18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  <a:p>
                      <a:pPr marL="590550" algn="l" rtl="0" eaLnBrk="0">
                        <a:lnSpc>
                          <a:spcPct val="80000"/>
                        </a:lnSpc>
                        <a:spcBef>
                          <a:spcPts val="430"/>
                        </a:spcBef>
                      </a:pP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-</a:t>
                      </a:r>
                      <a:r>
                        <a:rPr sz="18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   </a:t>
                      </a: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Enzalutamide</a:t>
                      </a:r>
                      <a:endParaRPr sz="18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  <a:p>
                      <a:pPr marL="459740" algn="l" rtl="0" eaLnBrk="0">
                        <a:lnSpc>
                          <a:spcPct val="81000"/>
                        </a:lnSpc>
                        <a:spcBef>
                          <a:spcPts val="410"/>
                        </a:spcBef>
                      </a:pP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-</a:t>
                      </a:r>
                      <a:r>
                        <a:rPr sz="18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ARPI +</a:t>
                      </a:r>
                      <a:r>
                        <a:rPr sz="18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PA</a:t>
                      </a:r>
                      <a:r>
                        <a:rPr sz="1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RPi</a:t>
                      </a:r>
                      <a:r>
                        <a:rPr sz="18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(??)</a:t>
                      </a:r>
                      <a:endParaRPr sz="18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1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86" name="table 286"/>
          <p:cNvGraphicFramePr>
            <a:graphicFrameLocks noGrp="1"/>
          </p:cNvGraphicFramePr>
          <p:nvPr/>
        </p:nvGraphicFramePr>
        <p:xfrm>
          <a:off x="6585013" y="4584001"/>
          <a:ext cx="2531109" cy="1063625"/>
        </p:xfrm>
        <a:graphic>
          <a:graphicData uri="http://schemas.openxmlformats.org/drawingml/2006/table">
            <a:tbl>
              <a:tblPr>
                <a:solidFill>
                  <a:srgbClr val="FFFAC2"/>
                </a:solidFill>
              </a:tblPr>
              <a:tblGrid>
                <a:gridCol w="2531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636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98830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-</a:t>
                      </a:r>
                      <a:r>
                        <a:rPr sz="18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Docetaxel</a:t>
                      </a:r>
                      <a:endParaRPr sz="18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  <a:p>
                      <a:pPr marL="671195" algn="l" rtl="0" eaLnBrk="0">
                        <a:lnSpc>
                          <a:spcPct val="81000"/>
                        </a:lnSpc>
                        <a:spcBef>
                          <a:spcPts val="410"/>
                        </a:spcBef>
                      </a:pP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-</a:t>
                      </a:r>
                      <a:r>
                        <a:rPr sz="18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Radium-223*</a:t>
                      </a:r>
                      <a:endParaRPr sz="18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88" name="table 288"/>
          <p:cNvGraphicFramePr>
            <a:graphicFrameLocks noGrp="1"/>
          </p:cNvGraphicFramePr>
          <p:nvPr/>
        </p:nvGraphicFramePr>
        <p:xfrm>
          <a:off x="6606349" y="2933509"/>
          <a:ext cx="2531744" cy="1048385"/>
        </p:xfrm>
        <a:graphic>
          <a:graphicData uri="http://schemas.openxmlformats.org/drawingml/2006/table">
            <a:tbl>
              <a:tblPr>
                <a:solidFill>
                  <a:srgbClr val="FFFAC2"/>
                </a:solidFill>
              </a:tblPr>
              <a:tblGrid>
                <a:gridCol w="2531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483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98830" algn="l" rtl="0" eaLnBrk="0">
                        <a:lnSpc>
                          <a:spcPct val="80000"/>
                        </a:lnSpc>
                      </a:pP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-</a:t>
                      </a:r>
                      <a:r>
                        <a:rPr sz="18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Docetaxel</a:t>
                      </a:r>
                      <a:endParaRPr sz="18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  <a:p>
                      <a:pPr marL="671195" algn="l" rtl="0" eaLnBrk="0">
                        <a:lnSpc>
                          <a:spcPct val="81000"/>
                        </a:lnSpc>
                        <a:spcBef>
                          <a:spcPts val="410"/>
                        </a:spcBef>
                      </a:pP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-</a:t>
                      </a:r>
                      <a:r>
                        <a:rPr sz="18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Radium-223*</a:t>
                      </a:r>
                      <a:endParaRPr sz="18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90" name="table 290"/>
          <p:cNvGraphicFramePr>
            <a:graphicFrameLocks noGrp="1"/>
          </p:cNvGraphicFramePr>
          <p:nvPr/>
        </p:nvGraphicFramePr>
        <p:xfrm>
          <a:off x="9485185" y="4579429"/>
          <a:ext cx="2531109" cy="1048385"/>
        </p:xfrm>
        <a:graphic>
          <a:graphicData uri="http://schemas.openxmlformats.org/drawingml/2006/table">
            <a:tbl>
              <a:tblPr>
                <a:solidFill>
                  <a:srgbClr val="FFB495"/>
                </a:solidFill>
              </a:tblPr>
              <a:tblGrid>
                <a:gridCol w="2531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483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36905" algn="l" rtl="0" eaLnBrk="0">
                        <a:lnSpc>
                          <a:spcPct val="85000"/>
                        </a:lnSpc>
                      </a:pPr>
                      <a:r>
                        <a:rPr sz="18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-</a:t>
                      </a:r>
                      <a:r>
                        <a:rPr sz="18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800" kern="0" spc="-20" baseline="260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177</a:t>
                      </a:r>
                      <a:r>
                        <a:rPr sz="11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Lu-PSMA**</a:t>
                      </a:r>
                      <a:endParaRPr sz="18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  <a:p>
                      <a:pPr marL="139700" algn="l" rtl="0" eaLnBrk="0">
                        <a:lnSpc>
                          <a:spcPct val="81000"/>
                        </a:lnSpc>
                        <a:spcBef>
                          <a:spcPts val="410"/>
                        </a:spcBef>
                      </a:pPr>
                      <a:r>
                        <a:rPr sz="1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- Cabazitaxel</a:t>
                      </a:r>
                      <a:r>
                        <a:rPr sz="18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(+-</a:t>
                      </a:r>
                      <a:r>
                        <a:rPr sz="18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pla</a:t>
                      </a: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rtinum)</a:t>
                      </a:r>
                      <a:endParaRPr sz="18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  <a:p>
                      <a:pPr marL="670560" algn="l" rtl="0" eaLnBrk="0">
                        <a:lnSpc>
                          <a:spcPct val="81000"/>
                        </a:lnSpc>
                        <a:spcBef>
                          <a:spcPts val="415"/>
                        </a:spcBef>
                      </a:pP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-</a:t>
                      </a:r>
                      <a:r>
                        <a:rPr sz="18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Radium-223*</a:t>
                      </a:r>
                      <a:endParaRPr sz="18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4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92" name="table 292"/>
          <p:cNvGraphicFramePr>
            <a:graphicFrameLocks noGrp="1"/>
          </p:cNvGraphicFramePr>
          <p:nvPr/>
        </p:nvGraphicFramePr>
        <p:xfrm>
          <a:off x="9485185" y="2930461"/>
          <a:ext cx="2531109" cy="1048385"/>
        </p:xfrm>
        <a:graphic>
          <a:graphicData uri="http://schemas.openxmlformats.org/drawingml/2006/table">
            <a:tbl>
              <a:tblPr>
                <a:solidFill>
                  <a:srgbClr val="FFB495"/>
                </a:solidFill>
              </a:tblPr>
              <a:tblGrid>
                <a:gridCol w="2531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483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36905" algn="l" rtl="0" eaLnBrk="0">
                        <a:lnSpc>
                          <a:spcPct val="85000"/>
                        </a:lnSpc>
                      </a:pPr>
                      <a:r>
                        <a:rPr sz="18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-</a:t>
                      </a:r>
                      <a:r>
                        <a:rPr sz="18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800" kern="0" spc="-20" baseline="260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177</a:t>
                      </a:r>
                      <a:r>
                        <a:rPr sz="11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Lu-PSMA**</a:t>
                      </a:r>
                      <a:endParaRPr sz="18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  <a:p>
                      <a:pPr marL="726440" algn="l" rtl="0" eaLnBrk="0">
                        <a:lnSpc>
                          <a:spcPct val="81000"/>
                        </a:lnSpc>
                        <a:spcBef>
                          <a:spcPts val="410"/>
                        </a:spcBef>
                      </a:pPr>
                      <a:r>
                        <a:rPr sz="1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- Cabazitaxel</a:t>
                      </a:r>
                      <a:endParaRPr sz="18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  <a:p>
                      <a:pPr marL="670560" algn="l" rtl="0" eaLnBrk="0">
                        <a:lnSpc>
                          <a:spcPct val="81000"/>
                        </a:lnSpc>
                        <a:spcBef>
                          <a:spcPts val="410"/>
                        </a:spcBef>
                      </a:pP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-</a:t>
                      </a:r>
                      <a:r>
                        <a:rPr sz="18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Radium-223*</a:t>
                      </a:r>
                      <a:endParaRPr sz="18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4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96" name="table 296"/>
          <p:cNvGraphicFramePr>
            <a:graphicFrameLocks noGrp="1"/>
          </p:cNvGraphicFramePr>
          <p:nvPr/>
        </p:nvGraphicFramePr>
        <p:xfrm>
          <a:off x="3610165" y="1721929"/>
          <a:ext cx="2587625" cy="667384"/>
        </p:xfrm>
        <a:graphic>
          <a:graphicData uri="http://schemas.openxmlformats.org/drawingml/2006/table">
            <a:tbl>
              <a:tblPr>
                <a:solidFill>
                  <a:srgbClr val="BBE1BE"/>
                </a:solidFill>
              </a:tblPr>
              <a:tblGrid>
                <a:gridCol w="2587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73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35940" algn="l" rtl="0" eaLnBrk="0">
                        <a:lnSpc>
                          <a:spcPct val="97000"/>
                        </a:lnSpc>
                      </a:pPr>
                      <a:r>
                        <a:rPr sz="20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1st</a:t>
                      </a:r>
                      <a:r>
                        <a:rPr sz="2000" b="1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20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line mCR</a:t>
                      </a:r>
                      <a:r>
                        <a:rPr sz="20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PC</a:t>
                      </a:r>
                      <a:endParaRPr sz="20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1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98" name="table 298"/>
          <p:cNvGraphicFramePr>
            <a:graphicFrameLocks noGrp="1"/>
          </p:cNvGraphicFramePr>
          <p:nvPr/>
        </p:nvGraphicFramePr>
        <p:xfrm>
          <a:off x="6589585" y="1721929"/>
          <a:ext cx="2531109" cy="667384"/>
        </p:xfrm>
        <a:graphic>
          <a:graphicData uri="http://schemas.openxmlformats.org/drawingml/2006/table">
            <a:tbl>
              <a:tblPr>
                <a:solidFill>
                  <a:srgbClr val="FFFAC2"/>
                </a:solidFill>
              </a:tblPr>
              <a:tblGrid>
                <a:gridCol w="2531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73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61645" algn="l" rtl="0" eaLnBrk="0">
                        <a:lnSpc>
                          <a:spcPct val="97000"/>
                        </a:lnSpc>
                      </a:pPr>
                      <a:r>
                        <a:rPr sz="20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2nd line</a:t>
                      </a:r>
                      <a:r>
                        <a:rPr sz="2000" b="1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20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mC</a:t>
                      </a:r>
                      <a:r>
                        <a:rPr sz="20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RPC</a:t>
                      </a:r>
                      <a:endParaRPr sz="20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00" name="table 300"/>
          <p:cNvGraphicFramePr>
            <a:graphicFrameLocks noGrp="1"/>
          </p:cNvGraphicFramePr>
          <p:nvPr/>
        </p:nvGraphicFramePr>
        <p:xfrm>
          <a:off x="9485185" y="1721929"/>
          <a:ext cx="2531109" cy="667384"/>
        </p:xfrm>
        <a:graphic>
          <a:graphicData uri="http://schemas.openxmlformats.org/drawingml/2006/table">
            <a:tbl>
              <a:tblPr>
                <a:solidFill>
                  <a:srgbClr val="FFB495"/>
                </a:solidFill>
              </a:tblPr>
              <a:tblGrid>
                <a:gridCol w="2531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73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65760" algn="l" rtl="0" eaLnBrk="0">
                        <a:lnSpc>
                          <a:spcPct val="97000"/>
                        </a:lnSpc>
                      </a:pPr>
                      <a:r>
                        <a:rPr sz="20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3rd line</a:t>
                      </a:r>
                      <a:r>
                        <a:rPr sz="2000" b="1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20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mCRPC*</a:t>
                      </a:r>
                      <a:r>
                        <a:rPr sz="20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**</a:t>
                      </a:r>
                      <a:endParaRPr sz="20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4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02" name="table 302"/>
          <p:cNvGraphicFramePr>
            <a:graphicFrameLocks noGrp="1"/>
          </p:cNvGraphicFramePr>
          <p:nvPr/>
        </p:nvGraphicFramePr>
        <p:xfrm>
          <a:off x="700849" y="1721929"/>
          <a:ext cx="2315210" cy="667384"/>
        </p:xfrm>
        <a:graphic>
          <a:graphicData uri="http://schemas.openxmlformats.org/drawingml/2006/table">
            <a:tbl>
              <a:tblPr>
                <a:solidFill>
                  <a:srgbClr val="C4D1ED"/>
                </a:solidFill>
              </a:tblPr>
              <a:tblGrid>
                <a:gridCol w="2315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73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95300" algn="l" rtl="0" eaLnBrk="0">
                        <a:lnSpc>
                          <a:spcPct val="81000"/>
                        </a:lnSpc>
                      </a:pPr>
                      <a:r>
                        <a:rPr sz="20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Prior Therap</a:t>
                      </a:r>
                      <a:r>
                        <a:rPr sz="20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y</a:t>
                      </a:r>
                      <a:endParaRPr sz="20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1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04" name="textbox 304"/>
          <p:cNvSpPr/>
          <p:nvPr/>
        </p:nvSpPr>
        <p:spPr>
          <a:xfrm>
            <a:off x="6198850" y="6476699"/>
            <a:ext cx="4890770" cy="1568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6000"/>
              </a:lnSpc>
            </a:pPr>
            <a:r>
              <a:rPr sz="900" kern="0" spc="3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Content of this</a:t>
            </a:r>
            <a:r>
              <a:rPr sz="900" kern="0" spc="8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000" kern="0" spc="3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presentation </a:t>
            </a:r>
            <a:r>
              <a:rPr sz="900" kern="0" spc="3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copyright and responsibility of the autho</a:t>
            </a:r>
            <a:r>
              <a:rPr sz="900" kern="0" spc="2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r. Permission</a:t>
            </a:r>
            <a:r>
              <a:rPr sz="900" kern="0" spc="9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2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</a:t>
            </a:r>
            <a:r>
              <a:rPr sz="900" kern="0" spc="8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2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required for re-use.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306" name="textbox 306"/>
          <p:cNvSpPr/>
          <p:nvPr/>
        </p:nvSpPr>
        <p:spPr>
          <a:xfrm>
            <a:off x="2179238" y="3112930"/>
            <a:ext cx="1096644" cy="2165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3000"/>
              </a:lnSpc>
            </a:pPr>
            <a:r>
              <a:rPr sz="1500" b="1" kern="0" spc="3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Non-HRR</a:t>
            </a:r>
            <a:r>
              <a:rPr sz="1500" b="1" kern="0" spc="12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500" b="1" kern="0" spc="3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Mu</a:t>
            </a:r>
            <a:r>
              <a:rPr sz="1500" b="1" kern="0" spc="2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t</a:t>
            </a:r>
            <a:endParaRPr sz="15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308" name="path 308"/>
          <p:cNvSpPr/>
          <p:nvPr/>
        </p:nvSpPr>
        <p:spPr>
          <a:xfrm>
            <a:off x="746759" y="4459033"/>
            <a:ext cx="1668779" cy="9525"/>
          </a:xfrm>
          <a:custGeom>
            <a:avLst/>
            <a:gdLst/>
            <a:ahLst/>
            <a:cxnLst/>
            <a:rect l="0" t="0" r="0" b="0"/>
            <a:pathLst>
              <a:path w="2627" h="15">
                <a:moveTo>
                  <a:pt x="0" y="7"/>
                </a:moveTo>
                <a:lnTo>
                  <a:pt x="2627" y="7"/>
                </a:lnTo>
              </a:path>
            </a:pathLst>
          </a:custGeom>
          <a:noFill/>
          <a:ln w="9525" cap="flat">
            <a:solidFill>
              <a:srgbClr val="1E325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7" name="textbox 294"/>
          <p:cNvSpPr/>
          <p:nvPr/>
        </p:nvSpPr>
        <p:spPr>
          <a:xfrm>
            <a:off x="571971" y="-181994"/>
            <a:ext cx="10836927" cy="3663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ctr" rtl="0" eaLnBrk="0">
              <a:lnSpc>
                <a:spcPct val="78000"/>
              </a:lnSpc>
            </a:pPr>
            <a:endParaRPr sz="3600" dirty="0">
              <a:solidFill>
                <a:srgbClr val="FF0000"/>
              </a:solidFill>
              <a:latin typeface="Calibri" panose="020F0502020204030204" pitchFamily="34" charset="0"/>
              <a:ea typeface="Arial" panose="020B0604020202020204"/>
              <a:cs typeface="Calibri" panose="020F0502020204030204" pitchFamily="34" charset="0"/>
            </a:endParaRPr>
          </a:p>
          <a:p>
            <a:pPr marL="12700" algn="ctr" rtl="0" eaLnBrk="0">
              <a:lnSpc>
                <a:spcPct val="83000"/>
              </a:lnSpc>
            </a:pPr>
            <a:r>
              <a:rPr lang="en-US" sz="3600" b="1" kern="0" spc="40" dirty="0" err="1">
                <a:solidFill>
                  <a:srgbClr val="FF0000"/>
                </a:solidFill>
                <a:latin typeface="Calibri" panose="020F0502020204030204" pitchFamily="34" charset="0"/>
                <a:ea typeface="Arial Narrow" panose="020B0606020202030204"/>
                <a:cs typeface="Calibri" panose="020F0502020204030204" pitchFamily="34" charset="0"/>
              </a:rPr>
              <a:t>Điều</a:t>
            </a:r>
            <a:r>
              <a:rPr lang="en-US" sz="3600" b="1" kern="0" spc="40" dirty="0">
                <a:solidFill>
                  <a:srgbClr val="FF0000"/>
                </a:solidFill>
                <a:latin typeface="Calibri" panose="020F0502020204030204" pitchFamily="34" charset="0"/>
                <a:ea typeface="Arial Narrow" panose="020B0606020202030204"/>
                <a:cs typeface="Calibri" panose="020F0502020204030204" pitchFamily="34" charset="0"/>
              </a:rPr>
              <a:t> </a:t>
            </a:r>
            <a:r>
              <a:rPr lang="en-US" sz="3600" b="1" kern="0" spc="40" dirty="0" err="1">
                <a:solidFill>
                  <a:srgbClr val="FF0000"/>
                </a:solidFill>
                <a:latin typeface="Calibri" panose="020F0502020204030204" pitchFamily="34" charset="0"/>
                <a:ea typeface="Arial Narrow" panose="020B0606020202030204"/>
                <a:cs typeface="Calibri" panose="020F0502020204030204" pitchFamily="34" charset="0"/>
              </a:rPr>
              <a:t>trị</a:t>
            </a:r>
            <a:r>
              <a:rPr lang="en-US" sz="3600" b="1" kern="0" spc="40" dirty="0">
                <a:solidFill>
                  <a:srgbClr val="FF0000"/>
                </a:solidFill>
                <a:latin typeface="Calibri" panose="020F0502020204030204" pitchFamily="34" charset="0"/>
                <a:ea typeface="Arial Narrow" panose="020B0606020202030204"/>
                <a:cs typeface="Calibri" panose="020F0502020204030204" pitchFamily="34" charset="0"/>
              </a:rPr>
              <a:t> </a:t>
            </a:r>
            <a:r>
              <a:rPr lang="en-US" sz="3600" b="1" kern="0" spc="40" dirty="0" err="1">
                <a:solidFill>
                  <a:srgbClr val="FF0000"/>
                </a:solidFill>
                <a:latin typeface="Calibri" panose="020F0502020204030204" pitchFamily="34" charset="0"/>
                <a:ea typeface="Arial Narrow" panose="020B0606020202030204"/>
                <a:cs typeface="Calibri" panose="020F0502020204030204" pitchFamily="34" charset="0"/>
              </a:rPr>
              <a:t>mCRPC</a:t>
            </a:r>
            <a:r>
              <a:rPr lang="en-US" sz="3600" b="1" kern="0" spc="40" dirty="0">
                <a:solidFill>
                  <a:srgbClr val="FF0000"/>
                </a:solidFill>
                <a:latin typeface="Calibri" panose="020F0502020204030204" pitchFamily="34" charset="0"/>
                <a:ea typeface="Arial Narrow" panose="020B0606020202030204"/>
                <a:cs typeface="Calibri" panose="020F0502020204030204" pitchFamily="34" charset="0"/>
              </a:rPr>
              <a:t>: </a:t>
            </a:r>
            <a:r>
              <a:rPr lang="en-US" sz="3600" b="1" kern="0" spc="40" dirty="0" err="1">
                <a:solidFill>
                  <a:srgbClr val="FF0000"/>
                </a:solidFill>
                <a:latin typeface="Calibri" panose="020F0502020204030204" pitchFamily="34" charset="0"/>
                <a:ea typeface="Arial Narrow" panose="020B0606020202030204"/>
                <a:cs typeface="Calibri" panose="020F0502020204030204" pitchFamily="34" charset="0"/>
              </a:rPr>
              <a:t>Chỉ</a:t>
            </a:r>
            <a:r>
              <a:rPr lang="en-US" sz="3600" b="1" kern="0" spc="40" dirty="0">
                <a:solidFill>
                  <a:srgbClr val="FF0000"/>
                </a:solidFill>
                <a:latin typeface="Calibri" panose="020F0502020204030204" pitchFamily="34" charset="0"/>
                <a:ea typeface="Arial Narrow" panose="020B0606020202030204"/>
                <a:cs typeface="Calibri" panose="020F0502020204030204" pitchFamily="34" charset="0"/>
              </a:rPr>
              <a:t> </a:t>
            </a:r>
            <a:r>
              <a:rPr lang="en-US" sz="3600" b="1" kern="0" spc="40" dirty="0" err="1">
                <a:solidFill>
                  <a:srgbClr val="FF0000"/>
                </a:solidFill>
                <a:latin typeface="Calibri" panose="020F0502020204030204" pitchFamily="34" charset="0"/>
                <a:ea typeface="Arial Narrow" panose="020B0606020202030204"/>
                <a:cs typeface="Calibri" panose="020F0502020204030204" pitchFamily="34" charset="0"/>
              </a:rPr>
              <a:t>có</a:t>
            </a:r>
            <a:r>
              <a:rPr lang="en-US" sz="3600" b="1" kern="0" spc="40" dirty="0">
                <a:solidFill>
                  <a:srgbClr val="FF0000"/>
                </a:solidFill>
                <a:latin typeface="Calibri" panose="020F0502020204030204" pitchFamily="34" charset="0"/>
                <a:ea typeface="Arial Narrow" panose="020B0606020202030204"/>
                <a:cs typeface="Calibri" panose="020F0502020204030204" pitchFamily="34" charset="0"/>
              </a:rPr>
              <a:t> ADT </a:t>
            </a:r>
            <a:r>
              <a:rPr lang="en-US" sz="3600" b="1" kern="0" spc="40" dirty="0" err="1">
                <a:solidFill>
                  <a:srgbClr val="FF0000"/>
                </a:solidFill>
                <a:latin typeface="Calibri" panose="020F0502020204030204" pitchFamily="34" charset="0"/>
                <a:ea typeface="Arial Narrow" panose="020B0606020202030204"/>
                <a:cs typeface="Calibri" panose="020F0502020204030204" pitchFamily="34" charset="0"/>
              </a:rPr>
              <a:t>trước</a:t>
            </a:r>
            <a:r>
              <a:rPr lang="en-US" sz="3600" b="1" kern="0" spc="40" dirty="0">
                <a:solidFill>
                  <a:srgbClr val="FF0000"/>
                </a:solidFill>
                <a:latin typeface="Calibri" panose="020F0502020204030204" pitchFamily="34" charset="0"/>
                <a:ea typeface="Arial Narrow" panose="020B0606020202030204"/>
                <a:cs typeface="Calibri" panose="020F0502020204030204" pitchFamily="34" charset="0"/>
              </a:rPr>
              <a:t> </a:t>
            </a:r>
            <a:r>
              <a:rPr lang="en-US" sz="3600" b="1" kern="0" spc="40" dirty="0" err="1">
                <a:solidFill>
                  <a:srgbClr val="FF0000"/>
                </a:solidFill>
                <a:latin typeface="Calibri" panose="020F0502020204030204" pitchFamily="34" charset="0"/>
                <a:ea typeface="Arial Narrow" panose="020B0606020202030204"/>
                <a:cs typeface="Calibri" panose="020F0502020204030204" pitchFamily="34" charset="0"/>
              </a:rPr>
              <a:t>đó</a:t>
            </a:r>
            <a:endParaRPr sz="3600" dirty="0">
              <a:solidFill>
                <a:srgbClr val="FF0000"/>
              </a:solidFill>
              <a:latin typeface="Calibri" panose="020F0502020204030204" pitchFamily="34" charset="0"/>
              <a:ea typeface="Arial Narrow" panose="020B0606020202030204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" grpId="0"/>
      <p:bldP spid="30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extbox 264"/>
          <p:cNvSpPr/>
          <p:nvPr/>
        </p:nvSpPr>
        <p:spPr>
          <a:xfrm>
            <a:off x="627697" y="5906984"/>
            <a:ext cx="4246879" cy="83883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*Only for patients with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bone</a:t>
            </a:r>
            <a:r>
              <a:rPr sz="1400" kern="0" spc="8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predominant disease</a:t>
            </a:r>
            <a:endParaRPr sz="1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12700" algn="l" rtl="0" eaLnBrk="0">
              <a:lnSpc>
                <a:spcPct val="81000"/>
              </a:lnSpc>
              <a:spcBef>
                <a:spcPts val="320"/>
              </a:spcBef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** Only for patie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nts eligible</a:t>
            </a:r>
            <a:r>
              <a:rPr sz="1400" kern="0" spc="5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based on</a:t>
            </a:r>
            <a:r>
              <a:rPr sz="1400" kern="0" spc="8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PSMA/PET</a:t>
            </a:r>
            <a:r>
              <a:rPr sz="1400" kern="0" spc="4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imaging</a:t>
            </a:r>
            <a:endParaRPr sz="1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12700" algn="l" rtl="0" eaLnBrk="0">
              <a:lnSpc>
                <a:spcPct val="81000"/>
              </a:lnSpc>
              <a:spcBef>
                <a:spcPts val="320"/>
              </a:spcBef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***</a:t>
            </a:r>
            <a:r>
              <a:rPr sz="1400" kern="0" spc="13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In case of MSI-H orTMB &gt;</a:t>
            </a:r>
            <a:r>
              <a:rPr sz="1400" kern="0" spc="13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10,</a:t>
            </a:r>
            <a:r>
              <a:rPr sz="1400" kern="0" spc="5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onsider</a:t>
            </a:r>
            <a:r>
              <a:rPr sz="1400" kern="0" spc="7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immunotherapy</a:t>
            </a:r>
            <a:endParaRPr sz="1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15875" algn="l" rtl="0" eaLnBrk="0">
              <a:lnSpc>
                <a:spcPct val="81000"/>
              </a:lnSpc>
              <a:spcBef>
                <a:spcPts val="320"/>
              </a:spcBef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Obs: always cons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ider bone</a:t>
            </a:r>
            <a:r>
              <a:rPr sz="1400" kern="0" spc="8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protecting agents</a:t>
            </a:r>
            <a:r>
              <a:rPr sz="1400" kern="0" spc="8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(ZA or Denosumab)</a:t>
            </a:r>
            <a:endParaRPr sz="1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grpSp>
        <p:nvGrpSpPr>
          <p:cNvPr id="2" name="group 2"/>
          <p:cNvGrpSpPr/>
          <p:nvPr/>
        </p:nvGrpSpPr>
        <p:grpSpPr>
          <a:xfrm rot="21600000">
            <a:off x="741997" y="3791521"/>
            <a:ext cx="1678304" cy="672274"/>
            <a:chOff x="0" y="0"/>
            <a:chExt cx="1678304" cy="672274"/>
          </a:xfrm>
        </p:grpSpPr>
        <p:sp>
          <p:nvSpPr>
            <p:cNvPr id="266" name="rect 266"/>
            <p:cNvSpPr/>
            <p:nvPr/>
          </p:nvSpPr>
          <p:spPr>
            <a:xfrm>
              <a:off x="4762" y="0"/>
              <a:ext cx="1668779" cy="672274"/>
            </a:xfrm>
            <a:prstGeom prst="rect">
              <a:avLst/>
            </a:prstGeom>
            <a:solidFill>
              <a:srgbClr val="EFC5D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68" name="textbox 268"/>
            <p:cNvSpPr/>
            <p:nvPr/>
          </p:nvSpPr>
          <p:spPr>
            <a:xfrm>
              <a:off x="310273" y="237437"/>
              <a:ext cx="1057275" cy="3225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90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" algn="l" rtl="0" eaLnBrk="0">
                <a:lnSpc>
                  <a:spcPct val="97000"/>
                </a:lnSpc>
              </a:pPr>
              <a:r>
                <a:rPr sz="2000" b="1" kern="0" spc="0" dirty="0">
                  <a:solidFill>
                    <a:srgbClr val="000000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ADT</a:t>
              </a:r>
              <a:r>
                <a:rPr sz="2000" b="1" kern="0" spc="10" dirty="0">
                  <a:solidFill>
                    <a:srgbClr val="000000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 </a:t>
              </a:r>
              <a:r>
                <a:rPr sz="2000" b="1" kern="0" spc="0" dirty="0">
                  <a:solidFill>
                    <a:srgbClr val="000000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alone</a:t>
              </a:r>
              <a:endParaRPr sz="2000" dirty="0">
                <a:latin typeface="Arial Narrow" panose="020B0606020202030204"/>
                <a:ea typeface="Arial Narrow" panose="020B0606020202030204"/>
                <a:cs typeface="Arial Narrow" panose="020B0606020202030204"/>
              </a:endParaRPr>
            </a:p>
          </p:txBody>
        </p:sp>
        <p:sp>
          <p:nvSpPr>
            <p:cNvPr id="270" name="path 270"/>
            <p:cNvSpPr/>
            <p:nvPr/>
          </p:nvSpPr>
          <p:spPr>
            <a:xfrm>
              <a:off x="0" y="4762"/>
              <a:ext cx="9525" cy="667511"/>
            </a:xfrm>
            <a:custGeom>
              <a:avLst/>
              <a:gdLst/>
              <a:ahLst/>
              <a:cxnLst/>
              <a:rect l="0" t="0" r="0" b="0"/>
              <a:pathLst>
                <a:path w="15" h="1051">
                  <a:moveTo>
                    <a:pt x="7" y="0"/>
                  </a:moveTo>
                  <a:lnTo>
                    <a:pt x="7" y="1051"/>
                  </a:lnTo>
                </a:path>
              </a:pathLst>
            </a:custGeom>
            <a:noFill/>
            <a:ln w="9525" cap="flat">
              <a:solidFill>
                <a:srgbClr val="1E325F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72" name="path 272"/>
            <p:cNvSpPr/>
            <p:nvPr/>
          </p:nvSpPr>
          <p:spPr>
            <a:xfrm>
              <a:off x="1668779" y="4762"/>
              <a:ext cx="9525" cy="667511"/>
            </a:xfrm>
            <a:custGeom>
              <a:avLst/>
              <a:gdLst/>
              <a:ahLst/>
              <a:cxnLst/>
              <a:rect l="0" t="0" r="0" b="0"/>
              <a:pathLst>
                <a:path w="15" h="1051">
                  <a:moveTo>
                    <a:pt x="7" y="1051"/>
                  </a:moveTo>
                  <a:lnTo>
                    <a:pt x="7" y="0"/>
                  </a:lnTo>
                </a:path>
              </a:pathLst>
            </a:custGeom>
            <a:noFill/>
            <a:ln w="9525" cap="flat">
              <a:solidFill>
                <a:srgbClr val="1E325F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274" name="picture 2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404660" y="3460241"/>
            <a:ext cx="1212426" cy="702303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21600000">
            <a:off x="2318642" y="4121022"/>
            <a:ext cx="1298316" cy="1225697"/>
            <a:chOff x="0" y="0"/>
            <a:chExt cx="1298316" cy="1225697"/>
          </a:xfrm>
        </p:grpSpPr>
        <p:pic>
          <p:nvPicPr>
            <p:cNvPr id="276" name="picture 27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84535" y="14793"/>
              <a:ext cx="1213781" cy="1007154"/>
            </a:xfrm>
            <a:prstGeom prst="rect">
              <a:avLst/>
            </a:prstGeom>
          </p:spPr>
        </p:pic>
        <p:pic>
          <p:nvPicPr>
            <p:cNvPr id="278" name="picture 27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89531" y="0"/>
              <a:ext cx="1207769" cy="1000886"/>
            </a:xfrm>
            <a:prstGeom prst="rect">
              <a:avLst/>
            </a:prstGeom>
          </p:spPr>
        </p:pic>
        <p:sp>
          <p:nvSpPr>
            <p:cNvPr id="280" name="textbox 280"/>
            <p:cNvSpPr/>
            <p:nvPr/>
          </p:nvSpPr>
          <p:spPr>
            <a:xfrm>
              <a:off x="-12700" y="780865"/>
              <a:ext cx="940435" cy="46355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77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5730" algn="l" rtl="0" eaLnBrk="0">
                <a:lnSpc>
                  <a:spcPct val="84000"/>
                </a:lnSpc>
              </a:pPr>
              <a:r>
                <a:rPr sz="1500" b="1" kern="0" spc="10" dirty="0">
                  <a:solidFill>
                    <a:srgbClr val="000000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HRR</a:t>
              </a:r>
              <a:r>
                <a:rPr sz="1500" b="1" kern="0" spc="170" dirty="0">
                  <a:solidFill>
                    <a:srgbClr val="000000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 </a:t>
              </a:r>
              <a:r>
                <a:rPr sz="1500" b="1" kern="0" spc="10" dirty="0">
                  <a:solidFill>
                    <a:srgbClr val="000000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Mut</a:t>
              </a:r>
              <a:endParaRPr sz="1500" dirty="0">
                <a:latin typeface="Arial Narrow" panose="020B0606020202030204"/>
                <a:ea typeface="Arial Narrow" panose="020B0606020202030204"/>
                <a:cs typeface="Arial Narrow" panose="020B0606020202030204"/>
              </a:endParaRPr>
            </a:p>
            <a:p>
              <a:pPr marL="12700" algn="l" rtl="0" eaLnBrk="0">
                <a:lnSpc>
                  <a:spcPct val="86000"/>
                </a:lnSpc>
                <a:spcBef>
                  <a:spcPts val="395"/>
                </a:spcBef>
              </a:pPr>
              <a:r>
                <a:rPr sz="1500" b="1" kern="0" spc="110" dirty="0">
                  <a:solidFill>
                    <a:srgbClr val="000000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(</a:t>
              </a:r>
              <a:r>
                <a:rPr sz="1500" b="1" kern="0" spc="0" dirty="0">
                  <a:solidFill>
                    <a:srgbClr val="000000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esp</a:t>
              </a:r>
              <a:r>
                <a:rPr sz="1500" b="1" kern="0" spc="110" dirty="0">
                  <a:solidFill>
                    <a:srgbClr val="000000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 </a:t>
              </a:r>
              <a:r>
                <a:rPr sz="1500" b="1" kern="0" spc="0" dirty="0">
                  <a:solidFill>
                    <a:srgbClr val="000000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BRCA</a:t>
              </a:r>
              <a:r>
                <a:rPr sz="1500" b="1" kern="0" spc="110" dirty="0">
                  <a:solidFill>
                    <a:srgbClr val="000000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)</a:t>
              </a:r>
              <a:endParaRPr sz="1500" dirty="0">
                <a:latin typeface="Arial Narrow" panose="020B0606020202030204"/>
                <a:ea typeface="Arial Narrow" panose="020B0606020202030204"/>
                <a:cs typeface="Arial Narrow" panose="020B0606020202030204"/>
              </a:endParaRPr>
            </a:p>
          </p:txBody>
        </p:sp>
      </p:grpSp>
      <p:graphicFrame>
        <p:nvGraphicFramePr>
          <p:cNvPr id="282" name="table 282"/>
          <p:cNvGraphicFramePr>
            <a:graphicFrameLocks noGrp="1"/>
          </p:cNvGraphicFramePr>
          <p:nvPr/>
        </p:nvGraphicFramePr>
        <p:xfrm>
          <a:off x="3610165" y="4584001"/>
          <a:ext cx="2587625" cy="1063625"/>
        </p:xfrm>
        <a:graphic>
          <a:graphicData uri="http://schemas.openxmlformats.org/drawingml/2006/table">
            <a:tbl>
              <a:tblPr>
                <a:solidFill>
                  <a:srgbClr val="BBE1BE"/>
                </a:solidFill>
              </a:tblPr>
              <a:tblGrid>
                <a:gridCol w="2587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636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48615" algn="l" rtl="0" eaLnBrk="0">
                        <a:lnSpc>
                          <a:spcPct val="82000"/>
                        </a:lnSpc>
                        <a:spcBef>
                          <a:spcPts val="5"/>
                        </a:spcBef>
                      </a:pPr>
                      <a:r>
                        <a:rPr sz="1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Abiraterone</a:t>
                      </a:r>
                      <a:r>
                        <a:rPr sz="1800" kern="0" spc="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+ Olaparib</a:t>
                      </a:r>
                      <a:endParaRPr sz="18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  <a:p>
                      <a:pPr marL="322580" algn="l" rtl="0" eaLnBrk="0">
                        <a:lnSpc>
                          <a:spcPct val="82000"/>
                        </a:lnSpc>
                        <a:spcBef>
                          <a:spcPts val="390"/>
                        </a:spcBef>
                      </a:pPr>
                      <a:r>
                        <a:rPr sz="1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Abiraterone</a:t>
                      </a:r>
                      <a:r>
                        <a:rPr sz="18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+</a:t>
                      </a:r>
                      <a:r>
                        <a:rPr sz="18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N</a:t>
                      </a: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iraparib</a:t>
                      </a:r>
                      <a:endParaRPr sz="18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  <a:p>
                      <a:pPr marL="157480" algn="l" rtl="0" eaLnBrk="0">
                        <a:lnSpc>
                          <a:spcPct val="82000"/>
                        </a:lnSpc>
                        <a:spcBef>
                          <a:spcPts val="390"/>
                        </a:spcBef>
                      </a:pP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Enzalutamide</a:t>
                      </a:r>
                      <a:r>
                        <a:rPr sz="18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+ Talazopa</a:t>
                      </a:r>
                      <a:r>
                        <a:rPr sz="1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rib</a:t>
                      </a:r>
                      <a:endParaRPr sz="18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1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84" name="table 2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879619"/>
              </p:ext>
            </p:extLst>
          </p:nvPr>
        </p:nvGraphicFramePr>
        <p:xfrm>
          <a:off x="3610165" y="2930461"/>
          <a:ext cx="2587625" cy="1048385"/>
        </p:xfrm>
        <a:graphic>
          <a:graphicData uri="http://schemas.openxmlformats.org/drawingml/2006/table">
            <a:tbl>
              <a:tblPr>
                <a:solidFill>
                  <a:srgbClr val="BBE1BE"/>
                </a:solidFill>
              </a:tblPr>
              <a:tblGrid>
                <a:gridCol w="2587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483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65810" algn="l" rtl="0" eaLnBrk="0">
                        <a:lnSpc>
                          <a:spcPct val="80000"/>
                        </a:lnSpc>
                      </a:pPr>
                      <a:r>
                        <a:rPr sz="1800" b="1" kern="0" spc="-10" dirty="0">
                          <a:solidFill>
                            <a:srgbClr val="FF0000"/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-</a:t>
                      </a:r>
                      <a:r>
                        <a:rPr sz="1800" b="1" kern="0" spc="-80" dirty="0">
                          <a:solidFill>
                            <a:srgbClr val="FF0000"/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800" b="1" kern="0" spc="-10" dirty="0">
                          <a:solidFill>
                            <a:srgbClr val="FF0000"/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Abiraterone</a:t>
                      </a:r>
                      <a:endParaRPr sz="1800" b="1" dirty="0">
                        <a:solidFill>
                          <a:srgbClr val="FF0000"/>
                        </a:solidFill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  <a:p>
                      <a:pPr marL="590550" algn="l" rtl="0" eaLnBrk="0">
                        <a:lnSpc>
                          <a:spcPct val="80000"/>
                        </a:lnSpc>
                        <a:spcBef>
                          <a:spcPts val="430"/>
                        </a:spcBef>
                      </a:pPr>
                      <a:r>
                        <a:rPr sz="1800" b="1" kern="0" spc="-20" dirty="0">
                          <a:solidFill>
                            <a:srgbClr val="FF0000"/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-</a:t>
                      </a:r>
                      <a:r>
                        <a:rPr sz="1800" b="1" kern="0" spc="60" dirty="0">
                          <a:solidFill>
                            <a:srgbClr val="FF0000"/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   </a:t>
                      </a:r>
                      <a:r>
                        <a:rPr sz="1800" b="1" kern="0" spc="-20" dirty="0">
                          <a:solidFill>
                            <a:srgbClr val="FF0000"/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Enzalutamide</a:t>
                      </a:r>
                      <a:endParaRPr sz="1800" b="1" dirty="0">
                        <a:solidFill>
                          <a:srgbClr val="FF0000"/>
                        </a:solidFill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  <a:p>
                      <a:pPr marL="459740" algn="l" rtl="0" eaLnBrk="0">
                        <a:lnSpc>
                          <a:spcPct val="81000"/>
                        </a:lnSpc>
                        <a:spcBef>
                          <a:spcPts val="410"/>
                        </a:spcBef>
                      </a:pP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-</a:t>
                      </a:r>
                      <a:r>
                        <a:rPr sz="18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ARPI +</a:t>
                      </a:r>
                      <a:r>
                        <a:rPr sz="18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PA</a:t>
                      </a:r>
                      <a:r>
                        <a:rPr sz="1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RPi</a:t>
                      </a:r>
                      <a:r>
                        <a:rPr sz="18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(??)</a:t>
                      </a:r>
                      <a:endParaRPr sz="18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1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86" name="table 2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580012"/>
              </p:ext>
            </p:extLst>
          </p:nvPr>
        </p:nvGraphicFramePr>
        <p:xfrm>
          <a:off x="6585013" y="4584001"/>
          <a:ext cx="2531109" cy="1063625"/>
        </p:xfrm>
        <a:graphic>
          <a:graphicData uri="http://schemas.openxmlformats.org/drawingml/2006/table">
            <a:tbl>
              <a:tblPr>
                <a:solidFill>
                  <a:srgbClr val="FFFAC2"/>
                </a:solidFill>
              </a:tblPr>
              <a:tblGrid>
                <a:gridCol w="2531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636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98830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800" b="1" kern="0" spc="-20" dirty="0">
                          <a:solidFill>
                            <a:srgbClr val="FF0000"/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-</a:t>
                      </a:r>
                      <a:r>
                        <a:rPr sz="1800" b="1" kern="0" spc="100" dirty="0">
                          <a:solidFill>
                            <a:srgbClr val="FF0000"/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800" b="1" kern="0" spc="-20" dirty="0">
                          <a:solidFill>
                            <a:srgbClr val="FF0000"/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Docetaxel</a:t>
                      </a:r>
                      <a:endParaRPr sz="1800" b="1" dirty="0">
                        <a:solidFill>
                          <a:srgbClr val="FF0000"/>
                        </a:solidFill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  <a:p>
                      <a:pPr marL="671195" algn="l" rtl="0" eaLnBrk="0">
                        <a:lnSpc>
                          <a:spcPct val="81000"/>
                        </a:lnSpc>
                        <a:spcBef>
                          <a:spcPts val="410"/>
                        </a:spcBef>
                      </a:pP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-</a:t>
                      </a:r>
                      <a:r>
                        <a:rPr sz="18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Radium-223*</a:t>
                      </a:r>
                      <a:endParaRPr sz="18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88" name="table 2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325709"/>
              </p:ext>
            </p:extLst>
          </p:nvPr>
        </p:nvGraphicFramePr>
        <p:xfrm>
          <a:off x="6606349" y="2933509"/>
          <a:ext cx="2531744" cy="1048385"/>
        </p:xfrm>
        <a:graphic>
          <a:graphicData uri="http://schemas.openxmlformats.org/drawingml/2006/table">
            <a:tbl>
              <a:tblPr>
                <a:solidFill>
                  <a:srgbClr val="FFFAC2"/>
                </a:solidFill>
              </a:tblPr>
              <a:tblGrid>
                <a:gridCol w="2531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483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98830" algn="l" rtl="0" eaLnBrk="0">
                        <a:lnSpc>
                          <a:spcPct val="80000"/>
                        </a:lnSpc>
                      </a:pPr>
                      <a:r>
                        <a:rPr sz="1800" b="1" kern="0" spc="-20" dirty="0">
                          <a:solidFill>
                            <a:srgbClr val="FF0000"/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-</a:t>
                      </a:r>
                      <a:r>
                        <a:rPr sz="1800" b="1" kern="0" spc="100" dirty="0">
                          <a:solidFill>
                            <a:srgbClr val="FF0000"/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800" b="1" kern="0" spc="-20" dirty="0">
                          <a:solidFill>
                            <a:srgbClr val="FF0000"/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Docetaxel</a:t>
                      </a:r>
                      <a:endParaRPr sz="1800" b="1" dirty="0">
                        <a:solidFill>
                          <a:srgbClr val="FF0000"/>
                        </a:solidFill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  <a:p>
                      <a:pPr marL="671195" algn="l" rtl="0" eaLnBrk="0">
                        <a:lnSpc>
                          <a:spcPct val="81000"/>
                        </a:lnSpc>
                        <a:spcBef>
                          <a:spcPts val="410"/>
                        </a:spcBef>
                      </a:pP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-</a:t>
                      </a:r>
                      <a:r>
                        <a:rPr sz="18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Radium-223*</a:t>
                      </a:r>
                      <a:endParaRPr sz="18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90" name="table 290"/>
          <p:cNvGraphicFramePr>
            <a:graphicFrameLocks noGrp="1"/>
          </p:cNvGraphicFramePr>
          <p:nvPr/>
        </p:nvGraphicFramePr>
        <p:xfrm>
          <a:off x="9485185" y="4579429"/>
          <a:ext cx="2531109" cy="1048385"/>
        </p:xfrm>
        <a:graphic>
          <a:graphicData uri="http://schemas.openxmlformats.org/drawingml/2006/table">
            <a:tbl>
              <a:tblPr>
                <a:solidFill>
                  <a:srgbClr val="FFB495"/>
                </a:solidFill>
              </a:tblPr>
              <a:tblGrid>
                <a:gridCol w="2531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483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36905" algn="l" rtl="0" eaLnBrk="0">
                        <a:lnSpc>
                          <a:spcPct val="85000"/>
                        </a:lnSpc>
                      </a:pPr>
                      <a:r>
                        <a:rPr sz="18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-</a:t>
                      </a:r>
                      <a:r>
                        <a:rPr sz="18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800" kern="0" spc="-20" baseline="260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177</a:t>
                      </a:r>
                      <a:r>
                        <a:rPr sz="11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Lu-PSMA**</a:t>
                      </a:r>
                      <a:endParaRPr sz="18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  <a:p>
                      <a:pPr marL="139700" algn="l" rtl="0" eaLnBrk="0">
                        <a:lnSpc>
                          <a:spcPct val="81000"/>
                        </a:lnSpc>
                        <a:spcBef>
                          <a:spcPts val="410"/>
                        </a:spcBef>
                      </a:pPr>
                      <a:r>
                        <a:rPr sz="1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- Cabazitaxel</a:t>
                      </a:r>
                      <a:r>
                        <a:rPr sz="18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(+-</a:t>
                      </a:r>
                      <a:r>
                        <a:rPr sz="18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pla</a:t>
                      </a: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rtinum)</a:t>
                      </a:r>
                      <a:endParaRPr sz="18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  <a:p>
                      <a:pPr marL="670560" algn="l" rtl="0" eaLnBrk="0">
                        <a:lnSpc>
                          <a:spcPct val="81000"/>
                        </a:lnSpc>
                        <a:spcBef>
                          <a:spcPts val="415"/>
                        </a:spcBef>
                      </a:pP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-</a:t>
                      </a:r>
                      <a:r>
                        <a:rPr sz="18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Radium-223*</a:t>
                      </a:r>
                      <a:endParaRPr sz="18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4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92" name="table 292"/>
          <p:cNvGraphicFramePr>
            <a:graphicFrameLocks noGrp="1"/>
          </p:cNvGraphicFramePr>
          <p:nvPr/>
        </p:nvGraphicFramePr>
        <p:xfrm>
          <a:off x="9485185" y="2930461"/>
          <a:ext cx="2531109" cy="1048385"/>
        </p:xfrm>
        <a:graphic>
          <a:graphicData uri="http://schemas.openxmlformats.org/drawingml/2006/table">
            <a:tbl>
              <a:tblPr>
                <a:solidFill>
                  <a:srgbClr val="FFB495"/>
                </a:solidFill>
              </a:tblPr>
              <a:tblGrid>
                <a:gridCol w="2531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483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36905" algn="l" rtl="0" eaLnBrk="0">
                        <a:lnSpc>
                          <a:spcPct val="85000"/>
                        </a:lnSpc>
                      </a:pPr>
                      <a:r>
                        <a:rPr sz="18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-</a:t>
                      </a:r>
                      <a:r>
                        <a:rPr sz="18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800" kern="0" spc="-20" baseline="260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177</a:t>
                      </a:r>
                      <a:r>
                        <a:rPr sz="11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Lu-PSMA**</a:t>
                      </a:r>
                      <a:endParaRPr sz="18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  <a:p>
                      <a:pPr marL="726440" algn="l" rtl="0" eaLnBrk="0">
                        <a:lnSpc>
                          <a:spcPct val="81000"/>
                        </a:lnSpc>
                        <a:spcBef>
                          <a:spcPts val="410"/>
                        </a:spcBef>
                      </a:pPr>
                      <a:r>
                        <a:rPr sz="1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- Cabazitaxel</a:t>
                      </a:r>
                      <a:endParaRPr sz="18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  <a:p>
                      <a:pPr marL="670560" algn="l" rtl="0" eaLnBrk="0">
                        <a:lnSpc>
                          <a:spcPct val="81000"/>
                        </a:lnSpc>
                        <a:spcBef>
                          <a:spcPts val="410"/>
                        </a:spcBef>
                      </a:pP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-</a:t>
                      </a:r>
                      <a:r>
                        <a:rPr sz="18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Radium-223*</a:t>
                      </a:r>
                      <a:endParaRPr sz="18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4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94" name="textbox 294"/>
          <p:cNvSpPr/>
          <p:nvPr/>
        </p:nvSpPr>
        <p:spPr>
          <a:xfrm>
            <a:off x="571971" y="-181994"/>
            <a:ext cx="10836927" cy="3663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ctr" rtl="0" eaLnBrk="0">
              <a:lnSpc>
                <a:spcPct val="78000"/>
              </a:lnSpc>
            </a:pPr>
            <a:endParaRPr sz="3600" dirty="0">
              <a:solidFill>
                <a:srgbClr val="FF0000"/>
              </a:solidFill>
              <a:latin typeface="Calibri" panose="020F0502020204030204" pitchFamily="34" charset="0"/>
              <a:ea typeface="Arial" panose="020B0604020202020204"/>
              <a:cs typeface="Calibri" panose="020F0502020204030204" pitchFamily="34" charset="0"/>
            </a:endParaRPr>
          </a:p>
          <a:p>
            <a:pPr marL="12700" algn="ctr" rtl="0" eaLnBrk="0">
              <a:lnSpc>
                <a:spcPct val="83000"/>
              </a:lnSpc>
            </a:pPr>
            <a:r>
              <a:rPr lang="en-US" sz="3600" b="1" kern="0" spc="40" dirty="0" err="1">
                <a:solidFill>
                  <a:srgbClr val="FF0000"/>
                </a:solidFill>
                <a:latin typeface="Calibri" panose="020F0502020204030204" pitchFamily="34" charset="0"/>
                <a:ea typeface="Arial Narrow" panose="020B0606020202030204"/>
                <a:cs typeface="Calibri" panose="020F0502020204030204" pitchFamily="34" charset="0"/>
              </a:rPr>
              <a:t>Điều</a:t>
            </a:r>
            <a:r>
              <a:rPr lang="en-US" sz="3600" b="1" kern="0" spc="40" dirty="0">
                <a:solidFill>
                  <a:srgbClr val="FF0000"/>
                </a:solidFill>
                <a:latin typeface="Calibri" panose="020F0502020204030204" pitchFamily="34" charset="0"/>
                <a:ea typeface="Arial Narrow" panose="020B0606020202030204"/>
                <a:cs typeface="Calibri" panose="020F0502020204030204" pitchFamily="34" charset="0"/>
              </a:rPr>
              <a:t> </a:t>
            </a:r>
            <a:r>
              <a:rPr lang="en-US" sz="3600" b="1" kern="0" spc="40" dirty="0" err="1">
                <a:solidFill>
                  <a:srgbClr val="FF0000"/>
                </a:solidFill>
                <a:latin typeface="Calibri" panose="020F0502020204030204" pitchFamily="34" charset="0"/>
                <a:ea typeface="Arial Narrow" panose="020B0606020202030204"/>
                <a:cs typeface="Calibri" panose="020F0502020204030204" pitchFamily="34" charset="0"/>
              </a:rPr>
              <a:t>trị</a:t>
            </a:r>
            <a:r>
              <a:rPr lang="en-US" sz="3600" b="1" kern="0" spc="40" dirty="0">
                <a:solidFill>
                  <a:srgbClr val="FF0000"/>
                </a:solidFill>
                <a:latin typeface="Calibri" panose="020F0502020204030204" pitchFamily="34" charset="0"/>
                <a:ea typeface="Arial Narrow" panose="020B0606020202030204"/>
                <a:cs typeface="Calibri" panose="020F0502020204030204" pitchFamily="34" charset="0"/>
              </a:rPr>
              <a:t> </a:t>
            </a:r>
            <a:r>
              <a:rPr lang="en-US" sz="3600" b="1" kern="0" spc="40" dirty="0" err="1">
                <a:solidFill>
                  <a:srgbClr val="FF0000"/>
                </a:solidFill>
                <a:latin typeface="Calibri" panose="020F0502020204030204" pitchFamily="34" charset="0"/>
                <a:ea typeface="Arial Narrow" panose="020B0606020202030204"/>
                <a:cs typeface="Calibri" panose="020F0502020204030204" pitchFamily="34" charset="0"/>
              </a:rPr>
              <a:t>mCRPC</a:t>
            </a:r>
            <a:r>
              <a:rPr lang="en-US" sz="3600" b="1" kern="0" spc="40" dirty="0">
                <a:solidFill>
                  <a:srgbClr val="FF0000"/>
                </a:solidFill>
                <a:latin typeface="Calibri" panose="020F0502020204030204" pitchFamily="34" charset="0"/>
                <a:ea typeface="Arial Narrow" panose="020B0606020202030204"/>
                <a:cs typeface="Calibri" panose="020F0502020204030204" pitchFamily="34" charset="0"/>
              </a:rPr>
              <a:t>: </a:t>
            </a:r>
            <a:r>
              <a:rPr lang="en-US" sz="3600" b="1" kern="0" spc="40" dirty="0" err="1">
                <a:solidFill>
                  <a:srgbClr val="FF0000"/>
                </a:solidFill>
                <a:latin typeface="Calibri" panose="020F0502020204030204" pitchFamily="34" charset="0"/>
                <a:ea typeface="Arial Narrow" panose="020B0606020202030204"/>
                <a:cs typeface="Calibri" panose="020F0502020204030204" pitchFamily="34" charset="0"/>
              </a:rPr>
              <a:t>Chỉ</a:t>
            </a:r>
            <a:r>
              <a:rPr lang="en-US" sz="3600" b="1" kern="0" spc="40" dirty="0">
                <a:solidFill>
                  <a:srgbClr val="FF0000"/>
                </a:solidFill>
                <a:latin typeface="Calibri" panose="020F0502020204030204" pitchFamily="34" charset="0"/>
                <a:ea typeface="Arial Narrow" panose="020B0606020202030204"/>
                <a:cs typeface="Calibri" panose="020F0502020204030204" pitchFamily="34" charset="0"/>
              </a:rPr>
              <a:t> </a:t>
            </a:r>
            <a:r>
              <a:rPr lang="en-US" sz="3600" b="1" kern="0" spc="40" dirty="0" err="1">
                <a:solidFill>
                  <a:srgbClr val="FF0000"/>
                </a:solidFill>
                <a:latin typeface="Calibri" panose="020F0502020204030204" pitchFamily="34" charset="0"/>
                <a:ea typeface="Arial Narrow" panose="020B0606020202030204"/>
                <a:cs typeface="Calibri" panose="020F0502020204030204" pitchFamily="34" charset="0"/>
              </a:rPr>
              <a:t>có</a:t>
            </a:r>
            <a:r>
              <a:rPr lang="en-US" sz="3600" b="1" kern="0" spc="40" dirty="0">
                <a:solidFill>
                  <a:srgbClr val="FF0000"/>
                </a:solidFill>
                <a:latin typeface="Calibri" panose="020F0502020204030204" pitchFamily="34" charset="0"/>
                <a:ea typeface="Arial Narrow" panose="020B0606020202030204"/>
                <a:cs typeface="Calibri" panose="020F0502020204030204" pitchFamily="34" charset="0"/>
              </a:rPr>
              <a:t> ADT </a:t>
            </a:r>
            <a:r>
              <a:rPr lang="en-US" sz="3600" b="1" kern="0" spc="40" dirty="0" err="1">
                <a:solidFill>
                  <a:srgbClr val="FF0000"/>
                </a:solidFill>
                <a:latin typeface="Calibri" panose="020F0502020204030204" pitchFamily="34" charset="0"/>
                <a:ea typeface="Arial Narrow" panose="020B0606020202030204"/>
                <a:cs typeface="Calibri" panose="020F0502020204030204" pitchFamily="34" charset="0"/>
              </a:rPr>
              <a:t>trước</a:t>
            </a:r>
            <a:r>
              <a:rPr lang="en-US" sz="3600" b="1" kern="0" spc="40" dirty="0">
                <a:solidFill>
                  <a:srgbClr val="FF0000"/>
                </a:solidFill>
                <a:latin typeface="Calibri" panose="020F0502020204030204" pitchFamily="34" charset="0"/>
                <a:ea typeface="Arial Narrow" panose="020B0606020202030204"/>
                <a:cs typeface="Calibri" panose="020F0502020204030204" pitchFamily="34" charset="0"/>
              </a:rPr>
              <a:t> </a:t>
            </a:r>
            <a:r>
              <a:rPr lang="en-US" sz="3600" b="1" kern="0" spc="40" dirty="0" err="1">
                <a:solidFill>
                  <a:srgbClr val="FF0000"/>
                </a:solidFill>
                <a:latin typeface="Calibri" panose="020F0502020204030204" pitchFamily="34" charset="0"/>
                <a:ea typeface="Arial Narrow" panose="020B0606020202030204"/>
                <a:cs typeface="Calibri" panose="020F0502020204030204" pitchFamily="34" charset="0"/>
              </a:rPr>
              <a:t>đó</a:t>
            </a:r>
            <a:endParaRPr sz="3600" dirty="0">
              <a:solidFill>
                <a:srgbClr val="FF0000"/>
              </a:solidFill>
              <a:latin typeface="Calibri" panose="020F0502020204030204" pitchFamily="34" charset="0"/>
              <a:ea typeface="Arial Narrow" panose="020B0606020202030204"/>
              <a:cs typeface="Calibri" panose="020F0502020204030204" pitchFamily="34" charset="0"/>
            </a:endParaRPr>
          </a:p>
        </p:txBody>
      </p:sp>
      <p:graphicFrame>
        <p:nvGraphicFramePr>
          <p:cNvPr id="296" name="table 296"/>
          <p:cNvGraphicFramePr>
            <a:graphicFrameLocks noGrp="1"/>
          </p:cNvGraphicFramePr>
          <p:nvPr/>
        </p:nvGraphicFramePr>
        <p:xfrm>
          <a:off x="3610165" y="1721929"/>
          <a:ext cx="2587625" cy="667384"/>
        </p:xfrm>
        <a:graphic>
          <a:graphicData uri="http://schemas.openxmlformats.org/drawingml/2006/table">
            <a:tbl>
              <a:tblPr>
                <a:solidFill>
                  <a:srgbClr val="BBE1BE"/>
                </a:solidFill>
              </a:tblPr>
              <a:tblGrid>
                <a:gridCol w="2587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73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35940" algn="l" rtl="0" eaLnBrk="0">
                        <a:lnSpc>
                          <a:spcPct val="97000"/>
                        </a:lnSpc>
                      </a:pPr>
                      <a:r>
                        <a:rPr sz="20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1st</a:t>
                      </a:r>
                      <a:r>
                        <a:rPr sz="2000" b="1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20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line mCR</a:t>
                      </a:r>
                      <a:r>
                        <a:rPr sz="20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PC</a:t>
                      </a:r>
                      <a:endParaRPr sz="20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1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98" name="table 298"/>
          <p:cNvGraphicFramePr>
            <a:graphicFrameLocks noGrp="1"/>
          </p:cNvGraphicFramePr>
          <p:nvPr/>
        </p:nvGraphicFramePr>
        <p:xfrm>
          <a:off x="6589585" y="1721929"/>
          <a:ext cx="2531109" cy="667384"/>
        </p:xfrm>
        <a:graphic>
          <a:graphicData uri="http://schemas.openxmlformats.org/drawingml/2006/table">
            <a:tbl>
              <a:tblPr>
                <a:solidFill>
                  <a:srgbClr val="FFFAC2"/>
                </a:solidFill>
              </a:tblPr>
              <a:tblGrid>
                <a:gridCol w="2531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73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61645" algn="l" rtl="0" eaLnBrk="0">
                        <a:lnSpc>
                          <a:spcPct val="97000"/>
                        </a:lnSpc>
                      </a:pPr>
                      <a:r>
                        <a:rPr sz="20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2nd line</a:t>
                      </a:r>
                      <a:r>
                        <a:rPr sz="2000" b="1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20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mC</a:t>
                      </a:r>
                      <a:r>
                        <a:rPr sz="20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RPC</a:t>
                      </a:r>
                      <a:endParaRPr sz="20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00" name="table 300"/>
          <p:cNvGraphicFramePr>
            <a:graphicFrameLocks noGrp="1"/>
          </p:cNvGraphicFramePr>
          <p:nvPr/>
        </p:nvGraphicFramePr>
        <p:xfrm>
          <a:off x="9485185" y="1721929"/>
          <a:ext cx="2531109" cy="667384"/>
        </p:xfrm>
        <a:graphic>
          <a:graphicData uri="http://schemas.openxmlformats.org/drawingml/2006/table">
            <a:tbl>
              <a:tblPr>
                <a:solidFill>
                  <a:srgbClr val="FFB495"/>
                </a:solidFill>
              </a:tblPr>
              <a:tblGrid>
                <a:gridCol w="2531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73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65760" algn="l" rtl="0" eaLnBrk="0">
                        <a:lnSpc>
                          <a:spcPct val="97000"/>
                        </a:lnSpc>
                      </a:pPr>
                      <a:r>
                        <a:rPr sz="20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3rd line</a:t>
                      </a:r>
                      <a:r>
                        <a:rPr sz="2000" b="1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20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mCRPC*</a:t>
                      </a:r>
                      <a:r>
                        <a:rPr sz="20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**</a:t>
                      </a:r>
                      <a:endParaRPr sz="20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4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02" name="table 302"/>
          <p:cNvGraphicFramePr>
            <a:graphicFrameLocks noGrp="1"/>
          </p:cNvGraphicFramePr>
          <p:nvPr/>
        </p:nvGraphicFramePr>
        <p:xfrm>
          <a:off x="700849" y="1721929"/>
          <a:ext cx="2315210" cy="667384"/>
        </p:xfrm>
        <a:graphic>
          <a:graphicData uri="http://schemas.openxmlformats.org/drawingml/2006/table">
            <a:tbl>
              <a:tblPr>
                <a:solidFill>
                  <a:srgbClr val="C4D1ED"/>
                </a:solidFill>
              </a:tblPr>
              <a:tblGrid>
                <a:gridCol w="2315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73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95300" algn="l" rtl="0" eaLnBrk="0">
                        <a:lnSpc>
                          <a:spcPct val="81000"/>
                        </a:lnSpc>
                      </a:pPr>
                      <a:r>
                        <a:rPr sz="20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Prior Therap</a:t>
                      </a:r>
                      <a:r>
                        <a:rPr sz="20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y</a:t>
                      </a:r>
                      <a:endParaRPr sz="20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1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04" name="textbox 304"/>
          <p:cNvSpPr/>
          <p:nvPr/>
        </p:nvSpPr>
        <p:spPr>
          <a:xfrm>
            <a:off x="6198850" y="6476699"/>
            <a:ext cx="4890770" cy="1568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6000"/>
              </a:lnSpc>
            </a:pPr>
            <a:r>
              <a:rPr sz="900" kern="0" spc="3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Content of this</a:t>
            </a:r>
            <a:r>
              <a:rPr sz="900" kern="0" spc="8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000" kern="0" spc="3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presentation </a:t>
            </a:r>
            <a:r>
              <a:rPr sz="900" kern="0" spc="3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copyright and responsibility of the autho</a:t>
            </a:r>
            <a:r>
              <a:rPr sz="900" kern="0" spc="2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r. Permission</a:t>
            </a:r>
            <a:r>
              <a:rPr sz="900" kern="0" spc="9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2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</a:t>
            </a:r>
            <a:r>
              <a:rPr sz="900" kern="0" spc="8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2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required for re-use.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306" name="textbox 306"/>
          <p:cNvSpPr/>
          <p:nvPr/>
        </p:nvSpPr>
        <p:spPr>
          <a:xfrm>
            <a:off x="2179238" y="3112930"/>
            <a:ext cx="1096644" cy="2165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3000"/>
              </a:lnSpc>
            </a:pPr>
            <a:r>
              <a:rPr sz="1500" b="1" kern="0" spc="3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Non-HRR</a:t>
            </a:r>
            <a:r>
              <a:rPr sz="1500" b="1" kern="0" spc="12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500" b="1" kern="0" spc="3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Mu</a:t>
            </a:r>
            <a:r>
              <a:rPr sz="1500" b="1" kern="0" spc="2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t</a:t>
            </a:r>
            <a:endParaRPr sz="15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308" name="path 308"/>
          <p:cNvSpPr/>
          <p:nvPr/>
        </p:nvSpPr>
        <p:spPr>
          <a:xfrm>
            <a:off x="746759" y="4459033"/>
            <a:ext cx="1668779" cy="9525"/>
          </a:xfrm>
          <a:custGeom>
            <a:avLst/>
            <a:gdLst/>
            <a:ahLst/>
            <a:cxnLst/>
            <a:rect l="0" t="0" r="0" b="0"/>
            <a:pathLst>
              <a:path w="2627" h="15">
                <a:moveTo>
                  <a:pt x="0" y="7"/>
                </a:moveTo>
                <a:lnTo>
                  <a:pt x="2627" y="7"/>
                </a:lnTo>
              </a:path>
            </a:pathLst>
          </a:custGeom>
          <a:noFill/>
          <a:ln w="9525" cap="flat">
            <a:solidFill>
              <a:srgbClr val="1E325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5488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761" y="4251197"/>
            <a:ext cx="5489447" cy="4754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05761" y="4251197"/>
            <a:ext cx="3336290" cy="471170"/>
          </a:xfrm>
          <a:custGeom>
            <a:avLst/>
            <a:gdLst/>
            <a:ahLst/>
            <a:cxnLst/>
            <a:rect l="l" t="t" r="r" b="b"/>
            <a:pathLst>
              <a:path w="3336290" h="471170">
                <a:moveTo>
                  <a:pt x="1624838" y="11556"/>
                </a:moveTo>
                <a:lnTo>
                  <a:pt x="0" y="438403"/>
                </a:lnTo>
                <a:lnTo>
                  <a:pt x="51116" y="438453"/>
                </a:lnTo>
                <a:lnTo>
                  <a:pt x="103339" y="438599"/>
                </a:lnTo>
                <a:lnTo>
                  <a:pt x="156615" y="438836"/>
                </a:lnTo>
                <a:lnTo>
                  <a:pt x="210892" y="439161"/>
                </a:lnTo>
                <a:lnTo>
                  <a:pt x="266117" y="439568"/>
                </a:lnTo>
                <a:lnTo>
                  <a:pt x="322237" y="440052"/>
                </a:lnTo>
                <a:lnTo>
                  <a:pt x="379200" y="440610"/>
                </a:lnTo>
                <a:lnTo>
                  <a:pt x="436953" y="441237"/>
                </a:lnTo>
                <a:lnTo>
                  <a:pt x="495443" y="441928"/>
                </a:lnTo>
                <a:lnTo>
                  <a:pt x="554618" y="442678"/>
                </a:lnTo>
                <a:lnTo>
                  <a:pt x="614426" y="443484"/>
                </a:lnTo>
                <a:lnTo>
                  <a:pt x="674812" y="444339"/>
                </a:lnTo>
                <a:lnTo>
                  <a:pt x="735725" y="445241"/>
                </a:lnTo>
                <a:lnTo>
                  <a:pt x="797113" y="446183"/>
                </a:lnTo>
                <a:lnTo>
                  <a:pt x="858921" y="447163"/>
                </a:lnTo>
                <a:lnTo>
                  <a:pt x="921099" y="448174"/>
                </a:lnTo>
                <a:lnTo>
                  <a:pt x="983592" y="449213"/>
                </a:lnTo>
                <a:lnTo>
                  <a:pt x="1046349" y="450275"/>
                </a:lnTo>
                <a:lnTo>
                  <a:pt x="1109316" y="451355"/>
                </a:lnTo>
                <a:lnTo>
                  <a:pt x="1172441" y="452449"/>
                </a:lnTo>
                <a:lnTo>
                  <a:pt x="1235672" y="453552"/>
                </a:lnTo>
                <a:lnTo>
                  <a:pt x="1298956" y="454659"/>
                </a:lnTo>
                <a:lnTo>
                  <a:pt x="1362239" y="455767"/>
                </a:lnTo>
                <a:lnTo>
                  <a:pt x="1425470" y="456870"/>
                </a:lnTo>
                <a:lnTo>
                  <a:pt x="1488595" y="457964"/>
                </a:lnTo>
                <a:lnTo>
                  <a:pt x="1551562" y="459044"/>
                </a:lnTo>
                <a:lnTo>
                  <a:pt x="1614319" y="460106"/>
                </a:lnTo>
                <a:lnTo>
                  <a:pt x="1676812" y="461145"/>
                </a:lnTo>
                <a:lnTo>
                  <a:pt x="1738990" y="462156"/>
                </a:lnTo>
                <a:lnTo>
                  <a:pt x="1800798" y="463136"/>
                </a:lnTo>
                <a:lnTo>
                  <a:pt x="1862186" y="464078"/>
                </a:lnTo>
                <a:lnTo>
                  <a:pt x="1923099" y="464980"/>
                </a:lnTo>
                <a:lnTo>
                  <a:pt x="1983486" y="465835"/>
                </a:lnTo>
                <a:lnTo>
                  <a:pt x="2043293" y="466641"/>
                </a:lnTo>
                <a:lnTo>
                  <a:pt x="2102468" y="467391"/>
                </a:lnTo>
                <a:lnTo>
                  <a:pt x="2160958" y="468082"/>
                </a:lnTo>
                <a:lnTo>
                  <a:pt x="2218711" y="468709"/>
                </a:lnTo>
                <a:lnTo>
                  <a:pt x="2275674" y="469267"/>
                </a:lnTo>
                <a:lnTo>
                  <a:pt x="2331794" y="469751"/>
                </a:lnTo>
                <a:lnTo>
                  <a:pt x="2387019" y="470158"/>
                </a:lnTo>
                <a:lnTo>
                  <a:pt x="2441296" y="470483"/>
                </a:lnTo>
                <a:lnTo>
                  <a:pt x="2494572" y="470720"/>
                </a:lnTo>
                <a:lnTo>
                  <a:pt x="2546795" y="470866"/>
                </a:lnTo>
                <a:lnTo>
                  <a:pt x="2597912" y="470915"/>
                </a:lnTo>
                <a:lnTo>
                  <a:pt x="2647869" y="470864"/>
                </a:lnTo>
                <a:lnTo>
                  <a:pt x="2696616" y="470708"/>
                </a:lnTo>
                <a:lnTo>
                  <a:pt x="2744098" y="470441"/>
                </a:lnTo>
                <a:lnTo>
                  <a:pt x="2790264" y="470061"/>
                </a:lnTo>
                <a:lnTo>
                  <a:pt x="2835060" y="469561"/>
                </a:lnTo>
                <a:lnTo>
                  <a:pt x="2878434" y="468937"/>
                </a:lnTo>
                <a:lnTo>
                  <a:pt x="2920333" y="468185"/>
                </a:lnTo>
                <a:lnTo>
                  <a:pt x="2960705" y="467300"/>
                </a:lnTo>
                <a:lnTo>
                  <a:pt x="2999497" y="466278"/>
                </a:lnTo>
                <a:lnTo>
                  <a:pt x="3072130" y="463803"/>
                </a:lnTo>
                <a:lnTo>
                  <a:pt x="3137810" y="460724"/>
                </a:lnTo>
                <a:lnTo>
                  <a:pt x="3196116" y="457004"/>
                </a:lnTo>
                <a:lnTo>
                  <a:pt x="3246627" y="452605"/>
                </a:lnTo>
                <a:lnTo>
                  <a:pt x="3288921" y="447493"/>
                </a:lnTo>
                <a:lnTo>
                  <a:pt x="3336036" y="438403"/>
                </a:lnTo>
                <a:lnTo>
                  <a:pt x="1624838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26157" y="3338321"/>
            <a:ext cx="8141208" cy="4724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39470" y="219234"/>
            <a:ext cx="10515600" cy="565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36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 Ung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thư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tuyến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tiền liệt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: chẩn đoán</a:t>
            </a:r>
            <a:endParaRPr lang="en-US" sz="3600" b="1" dirty="0">
              <a:solidFill>
                <a:srgbClr val="FF0000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094214" y="6270752"/>
            <a:ext cx="1346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5C5E5F"/>
                </a:solidFill>
                <a:latin typeface="Calibri" panose="020F0502020204030204" charset="0"/>
                <a:cs typeface="Calibri" panose="020F0502020204030204" charset="0"/>
              </a:rPr>
              <a:t>3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876030" y="3173095"/>
            <a:ext cx="3088005" cy="1080770"/>
          </a:xfrm>
          <a:prstGeom prst="rect">
            <a:avLst/>
          </a:prstGeom>
          <a:solidFill>
            <a:srgbClr val="333399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0" tIns="15494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220"/>
              </a:spcBef>
            </a:pPr>
            <a:r>
              <a:rPr lang="en-US" sz="2500" b="1" spc="-10" dirty="0">
                <a:solidFill>
                  <a:srgbClr val="FFFFFF"/>
                </a:solidFill>
                <a:latin typeface="Calibri" panose="020F0502020204030204" charset="0"/>
                <a:cs typeface="Calibri" panose="020F0502020204030204" charset="0"/>
              </a:rPr>
              <a:t>Di căn (tạng, xương)</a:t>
            </a:r>
          </a:p>
          <a:p>
            <a:pPr marL="635" algn="ctr">
              <a:lnSpc>
                <a:spcPct val="100000"/>
              </a:lnSpc>
              <a:spcBef>
                <a:spcPts val="1220"/>
              </a:spcBef>
            </a:pPr>
            <a:endParaRPr lang="en-US" sz="2500" b="1" spc="-10" dirty="0">
              <a:solidFill>
                <a:srgbClr val="FFFFFF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76030" y="2051685"/>
            <a:ext cx="3088005" cy="1010920"/>
          </a:xfrm>
          <a:prstGeom prst="rect">
            <a:avLst/>
          </a:prstGeom>
          <a:solidFill>
            <a:srgbClr val="333399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0" tIns="330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60"/>
              </a:spcBef>
            </a:pPr>
            <a:endParaRPr lang="en-US" b="1" spc="-10" dirty="0">
              <a:solidFill>
                <a:srgbClr val="FFFFFF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algn="ctr">
              <a:lnSpc>
                <a:spcPct val="100000"/>
              </a:lnSpc>
              <a:spcBef>
                <a:spcPts val="260"/>
              </a:spcBef>
            </a:pPr>
            <a:r>
              <a:rPr lang="en-US" sz="2500" b="1" spc="-10" dirty="0">
                <a:solidFill>
                  <a:srgbClr val="FFFFFF"/>
                </a:solidFill>
                <a:latin typeface="Calibri" panose="020F0502020204030204" charset="0"/>
                <a:cs typeface="Calibri" panose="020F0502020204030204" charset="0"/>
              </a:rPr>
              <a:t>Tại chỗ</a:t>
            </a:r>
          </a:p>
          <a:p>
            <a:pPr algn="ctr">
              <a:lnSpc>
                <a:spcPct val="100000"/>
              </a:lnSpc>
              <a:spcBef>
                <a:spcPts val="260"/>
              </a:spcBef>
            </a:pPr>
            <a:endParaRPr lang="en-US" sz="2500" b="1" spc="-10" baseline="26000" dirty="0">
              <a:solidFill>
                <a:srgbClr val="FFFFFF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39260" y="2686685"/>
            <a:ext cx="4414520" cy="49530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33655" rIns="0" bIns="0" rtlCol="0">
            <a:spAutoFit/>
          </a:bodyPr>
          <a:lstStyle/>
          <a:p>
            <a:pPr marL="290830" marR="283845" indent="553085" algn="l">
              <a:lnSpc>
                <a:spcPct val="100000"/>
              </a:lnSpc>
              <a:spcBef>
                <a:spcPts val="265"/>
              </a:spcBef>
            </a:pPr>
            <a:r>
              <a:rPr lang="en-US" sz="3000" b="1" spc="-100" dirty="0">
                <a:solidFill>
                  <a:srgbClr val="FFFFFF"/>
                </a:solidFill>
                <a:latin typeface="Calibri" panose="020F0502020204030204" charset="0"/>
                <a:cs typeface="Calibri" panose="020F0502020204030204" charset="0"/>
              </a:rPr>
              <a:t>  Ung thư TTL</a:t>
            </a:r>
            <a:endParaRPr lang="en-US" sz="3000" b="1" spc="-100" baseline="26000" dirty="0">
              <a:solidFill>
                <a:srgbClr val="FFFFFF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598161" y="1945639"/>
            <a:ext cx="1033780" cy="646430"/>
          </a:xfrm>
          <a:custGeom>
            <a:avLst/>
            <a:gdLst/>
            <a:ahLst/>
            <a:cxnLst/>
            <a:rect l="l" t="t" r="r" b="b"/>
            <a:pathLst>
              <a:path w="1033779" h="646430">
                <a:moveTo>
                  <a:pt x="982472" y="570102"/>
                </a:moveTo>
                <a:lnTo>
                  <a:pt x="957072" y="570102"/>
                </a:lnTo>
                <a:lnTo>
                  <a:pt x="995172" y="646302"/>
                </a:lnTo>
                <a:lnTo>
                  <a:pt x="1026922" y="582802"/>
                </a:lnTo>
                <a:lnTo>
                  <a:pt x="982472" y="582802"/>
                </a:lnTo>
                <a:lnTo>
                  <a:pt x="982472" y="570102"/>
                </a:lnTo>
                <a:close/>
              </a:path>
              <a:path w="1033779" h="646430">
                <a:moveTo>
                  <a:pt x="982472" y="12700"/>
                </a:moveTo>
                <a:lnTo>
                  <a:pt x="982472" y="582802"/>
                </a:lnTo>
                <a:lnTo>
                  <a:pt x="1007872" y="582802"/>
                </a:lnTo>
                <a:lnTo>
                  <a:pt x="1007872" y="25400"/>
                </a:lnTo>
                <a:lnTo>
                  <a:pt x="995172" y="25400"/>
                </a:lnTo>
                <a:lnTo>
                  <a:pt x="982472" y="12700"/>
                </a:lnTo>
                <a:close/>
              </a:path>
              <a:path w="1033779" h="646430">
                <a:moveTo>
                  <a:pt x="1033272" y="570102"/>
                </a:moveTo>
                <a:lnTo>
                  <a:pt x="1007872" y="570102"/>
                </a:lnTo>
                <a:lnTo>
                  <a:pt x="1007872" y="582802"/>
                </a:lnTo>
                <a:lnTo>
                  <a:pt x="1026922" y="582802"/>
                </a:lnTo>
                <a:lnTo>
                  <a:pt x="1033272" y="570102"/>
                </a:lnTo>
                <a:close/>
              </a:path>
              <a:path w="1033779" h="646430">
                <a:moveTo>
                  <a:pt x="25400" y="12700"/>
                </a:moveTo>
                <a:lnTo>
                  <a:pt x="12700" y="25400"/>
                </a:lnTo>
                <a:lnTo>
                  <a:pt x="982472" y="25400"/>
                </a:lnTo>
                <a:lnTo>
                  <a:pt x="982472" y="18034"/>
                </a:lnTo>
                <a:lnTo>
                  <a:pt x="25400" y="18034"/>
                </a:lnTo>
                <a:lnTo>
                  <a:pt x="25400" y="12700"/>
                </a:lnTo>
                <a:close/>
              </a:path>
              <a:path w="1033779" h="646430">
                <a:moveTo>
                  <a:pt x="1007872" y="12700"/>
                </a:moveTo>
                <a:lnTo>
                  <a:pt x="982472" y="12700"/>
                </a:lnTo>
                <a:lnTo>
                  <a:pt x="995172" y="25400"/>
                </a:lnTo>
                <a:lnTo>
                  <a:pt x="1007872" y="25400"/>
                </a:lnTo>
                <a:lnTo>
                  <a:pt x="1007872" y="12700"/>
                </a:lnTo>
                <a:close/>
              </a:path>
              <a:path w="1033779" h="646430">
                <a:moveTo>
                  <a:pt x="1002157" y="0"/>
                </a:moveTo>
                <a:lnTo>
                  <a:pt x="5714" y="0"/>
                </a:lnTo>
                <a:lnTo>
                  <a:pt x="0" y="5714"/>
                </a:lnTo>
                <a:lnTo>
                  <a:pt x="0" y="18034"/>
                </a:lnTo>
                <a:lnTo>
                  <a:pt x="20065" y="18034"/>
                </a:lnTo>
                <a:lnTo>
                  <a:pt x="25400" y="12700"/>
                </a:lnTo>
                <a:lnTo>
                  <a:pt x="1007872" y="12700"/>
                </a:lnTo>
                <a:lnTo>
                  <a:pt x="1007872" y="5714"/>
                </a:lnTo>
                <a:lnTo>
                  <a:pt x="1002157" y="0"/>
                </a:lnTo>
                <a:close/>
              </a:path>
              <a:path w="1033779" h="646430">
                <a:moveTo>
                  <a:pt x="982472" y="12700"/>
                </a:moveTo>
                <a:lnTo>
                  <a:pt x="25400" y="12700"/>
                </a:lnTo>
                <a:lnTo>
                  <a:pt x="25400" y="18034"/>
                </a:lnTo>
                <a:lnTo>
                  <a:pt x="982472" y="18034"/>
                </a:lnTo>
                <a:lnTo>
                  <a:pt x="982472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561581" y="1945639"/>
            <a:ext cx="1033780" cy="646430"/>
          </a:xfrm>
          <a:custGeom>
            <a:avLst/>
            <a:gdLst/>
            <a:ahLst/>
            <a:cxnLst/>
            <a:rect l="l" t="t" r="r" b="b"/>
            <a:pathLst>
              <a:path w="1033779" h="646430">
                <a:moveTo>
                  <a:pt x="25400" y="570102"/>
                </a:moveTo>
                <a:lnTo>
                  <a:pt x="0" y="570102"/>
                </a:lnTo>
                <a:lnTo>
                  <a:pt x="38100" y="646302"/>
                </a:lnTo>
                <a:lnTo>
                  <a:pt x="69850" y="582802"/>
                </a:lnTo>
                <a:lnTo>
                  <a:pt x="25400" y="582802"/>
                </a:lnTo>
                <a:lnTo>
                  <a:pt x="25400" y="570102"/>
                </a:lnTo>
                <a:close/>
              </a:path>
              <a:path w="1033779" h="646430">
                <a:moveTo>
                  <a:pt x="1027557" y="0"/>
                </a:moveTo>
                <a:lnTo>
                  <a:pt x="31115" y="0"/>
                </a:lnTo>
                <a:lnTo>
                  <a:pt x="25400" y="5714"/>
                </a:lnTo>
                <a:lnTo>
                  <a:pt x="25400" y="582802"/>
                </a:lnTo>
                <a:lnTo>
                  <a:pt x="50800" y="582802"/>
                </a:lnTo>
                <a:lnTo>
                  <a:pt x="50800" y="25400"/>
                </a:lnTo>
                <a:lnTo>
                  <a:pt x="38100" y="25400"/>
                </a:lnTo>
                <a:lnTo>
                  <a:pt x="50800" y="12700"/>
                </a:lnTo>
                <a:lnTo>
                  <a:pt x="1033272" y="12700"/>
                </a:lnTo>
                <a:lnTo>
                  <a:pt x="1033272" y="5714"/>
                </a:lnTo>
                <a:lnTo>
                  <a:pt x="1027557" y="0"/>
                </a:lnTo>
                <a:close/>
              </a:path>
              <a:path w="1033779" h="646430">
                <a:moveTo>
                  <a:pt x="76200" y="570102"/>
                </a:moveTo>
                <a:lnTo>
                  <a:pt x="50800" y="570102"/>
                </a:lnTo>
                <a:lnTo>
                  <a:pt x="50800" y="582802"/>
                </a:lnTo>
                <a:lnTo>
                  <a:pt x="69850" y="582802"/>
                </a:lnTo>
                <a:lnTo>
                  <a:pt x="76200" y="570102"/>
                </a:lnTo>
                <a:close/>
              </a:path>
              <a:path w="1033779" h="646430">
                <a:moveTo>
                  <a:pt x="50800" y="12700"/>
                </a:moveTo>
                <a:lnTo>
                  <a:pt x="38100" y="25400"/>
                </a:lnTo>
                <a:lnTo>
                  <a:pt x="50800" y="25400"/>
                </a:lnTo>
                <a:lnTo>
                  <a:pt x="50800" y="12700"/>
                </a:lnTo>
                <a:close/>
              </a:path>
              <a:path w="1033779" h="646430">
                <a:moveTo>
                  <a:pt x="1007872" y="12700"/>
                </a:moveTo>
                <a:lnTo>
                  <a:pt x="50800" y="12700"/>
                </a:lnTo>
                <a:lnTo>
                  <a:pt x="50800" y="25400"/>
                </a:lnTo>
                <a:lnTo>
                  <a:pt x="1020572" y="25400"/>
                </a:lnTo>
                <a:lnTo>
                  <a:pt x="1013206" y="18034"/>
                </a:lnTo>
                <a:lnTo>
                  <a:pt x="1007872" y="18034"/>
                </a:lnTo>
                <a:lnTo>
                  <a:pt x="1007872" y="12700"/>
                </a:lnTo>
                <a:close/>
              </a:path>
              <a:path w="1033779" h="646430">
                <a:moveTo>
                  <a:pt x="1007872" y="12700"/>
                </a:moveTo>
                <a:lnTo>
                  <a:pt x="1007872" y="18034"/>
                </a:lnTo>
                <a:lnTo>
                  <a:pt x="1013206" y="18034"/>
                </a:lnTo>
                <a:lnTo>
                  <a:pt x="1007872" y="12700"/>
                </a:lnTo>
                <a:close/>
              </a:path>
              <a:path w="1033779" h="646430">
                <a:moveTo>
                  <a:pt x="1033272" y="12700"/>
                </a:moveTo>
                <a:lnTo>
                  <a:pt x="1007872" y="12700"/>
                </a:lnTo>
                <a:lnTo>
                  <a:pt x="1013206" y="18034"/>
                </a:lnTo>
                <a:lnTo>
                  <a:pt x="1033272" y="18034"/>
                </a:lnTo>
                <a:lnTo>
                  <a:pt x="1033272" y="12700"/>
                </a:lnTo>
                <a:close/>
              </a:path>
            </a:pathLst>
          </a:custGeom>
          <a:solidFill>
            <a:srgbClr val="000000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square" lIns="0" tIns="0" rIns="0" bIns="0" rtlCol="0"/>
          <a:lstStyle/>
          <a:p>
            <a:endParaRPr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6840" y="1447800"/>
            <a:ext cx="4988560" cy="46101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0480" rIns="0" bIns="0" rtlCol="0">
            <a:spAutoFit/>
          </a:bodyPr>
          <a:lstStyle/>
          <a:p>
            <a:pPr marL="154305" marR="146685" indent="-3175" algn="ctr">
              <a:lnSpc>
                <a:spcPct val="100000"/>
              </a:lnSpc>
              <a:spcBef>
                <a:spcPts val="240"/>
              </a:spcBef>
            </a:pPr>
            <a:r>
              <a:rPr lang="en-US" sz="2800" b="1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Giai đoạn sớm - tại chỗ</a:t>
            </a:r>
            <a:endParaRPr lang="en-US" sz="2800" b="1" spc="-7" baseline="26000" dirty="0" err="1">
              <a:solidFill>
                <a:srgbClr val="FF0000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087870" y="1447800"/>
            <a:ext cx="4876165" cy="461010"/>
          </a:xfrm>
          <a:prstGeom prst="rect">
            <a:avLst/>
          </a:prstGeom>
          <a:solidFill>
            <a:srgbClr val="FFFF00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0" tIns="30480" rIns="0" bIns="0" rtlCol="0">
            <a:spAutoFit/>
          </a:bodyPr>
          <a:lstStyle/>
          <a:p>
            <a:pPr marL="210185" marR="202565" algn="ctr">
              <a:lnSpc>
                <a:spcPct val="100000"/>
              </a:lnSpc>
              <a:spcBef>
                <a:spcPts val="240"/>
              </a:spcBef>
            </a:pPr>
            <a:r>
              <a:rPr lang="en-US" sz="2800" b="1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Giai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đoạn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tiến xa</a:t>
            </a:r>
            <a:endParaRPr lang="en-US" sz="2800" b="1" baseline="26000" dirty="0">
              <a:solidFill>
                <a:srgbClr val="FF0000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11989" y="1"/>
            <a:ext cx="1180011" cy="1101124"/>
          </a:xfrm>
          <a:prstGeom prst="rect">
            <a:avLst/>
          </a:prstGeom>
        </p:spPr>
      </p:pic>
      <p:sp>
        <p:nvSpPr>
          <p:cNvPr id="11" name="object 8"/>
          <p:cNvSpPr txBox="1"/>
          <p:nvPr/>
        </p:nvSpPr>
        <p:spPr>
          <a:xfrm>
            <a:off x="929640" y="2051685"/>
            <a:ext cx="3088005" cy="727710"/>
          </a:xfrm>
          <a:prstGeom prst="rect">
            <a:avLst/>
          </a:prstGeom>
          <a:solidFill>
            <a:srgbClr val="333399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0" tIns="330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60"/>
              </a:spcBef>
            </a:pPr>
            <a:endParaRPr lang="en-US" b="1" spc="-10" dirty="0">
              <a:solidFill>
                <a:srgbClr val="FFFFFF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algn="ctr">
              <a:lnSpc>
                <a:spcPct val="100000"/>
              </a:lnSpc>
              <a:spcBef>
                <a:spcPts val="260"/>
              </a:spcBef>
            </a:pPr>
            <a:r>
              <a:rPr lang="en-US" sz="2500" b="1" spc="-10" dirty="0">
                <a:solidFill>
                  <a:srgbClr val="FFFFFF"/>
                </a:solidFill>
                <a:latin typeface="Calibri" panose="020F0502020204030204" charset="0"/>
                <a:cs typeface="Calibri" panose="020F0502020204030204" charset="0"/>
              </a:rPr>
              <a:t>Nguy cơ thấp</a:t>
            </a:r>
            <a:endParaRPr lang="en-US" sz="2500" b="1" spc="-10" baseline="26000" dirty="0">
              <a:solidFill>
                <a:srgbClr val="FFFFFF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2" name="object 8"/>
          <p:cNvSpPr txBox="1"/>
          <p:nvPr/>
        </p:nvSpPr>
        <p:spPr>
          <a:xfrm>
            <a:off x="929640" y="2922270"/>
            <a:ext cx="3088005" cy="727710"/>
          </a:xfrm>
          <a:prstGeom prst="rect">
            <a:avLst/>
          </a:prstGeom>
          <a:solidFill>
            <a:srgbClr val="333399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0" tIns="330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60"/>
              </a:spcBef>
            </a:pPr>
            <a:endParaRPr lang="en-US" b="1" spc="-10" dirty="0">
              <a:solidFill>
                <a:srgbClr val="FFFFFF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algn="ctr">
              <a:lnSpc>
                <a:spcPct val="100000"/>
              </a:lnSpc>
              <a:spcBef>
                <a:spcPts val="260"/>
              </a:spcBef>
            </a:pPr>
            <a:r>
              <a:rPr lang="en-US" sz="2500" b="1" spc="-10" dirty="0">
                <a:solidFill>
                  <a:srgbClr val="FFFFFF"/>
                </a:solidFill>
                <a:latin typeface="Calibri" panose="020F0502020204030204" charset="0"/>
                <a:cs typeface="Calibri" panose="020F0502020204030204" charset="0"/>
              </a:rPr>
              <a:t>Nguy cơ trung bình</a:t>
            </a:r>
            <a:endParaRPr lang="en-US" sz="2500" b="1" spc="-10" baseline="26000" dirty="0">
              <a:solidFill>
                <a:srgbClr val="FFFFFF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5" name="object 8"/>
          <p:cNvSpPr txBox="1"/>
          <p:nvPr/>
        </p:nvSpPr>
        <p:spPr>
          <a:xfrm>
            <a:off x="929640" y="3792855"/>
            <a:ext cx="3088005" cy="727710"/>
          </a:xfrm>
          <a:prstGeom prst="rect">
            <a:avLst/>
          </a:prstGeom>
          <a:solidFill>
            <a:srgbClr val="333399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0" tIns="330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60"/>
              </a:spcBef>
            </a:pPr>
            <a:endParaRPr lang="en-US" b="1" spc="-10" dirty="0">
              <a:solidFill>
                <a:srgbClr val="FFFFFF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algn="ctr">
              <a:lnSpc>
                <a:spcPct val="100000"/>
              </a:lnSpc>
              <a:spcBef>
                <a:spcPts val="260"/>
              </a:spcBef>
            </a:pPr>
            <a:r>
              <a:rPr lang="en-US" sz="2500" b="1" spc="-10" dirty="0">
                <a:solidFill>
                  <a:srgbClr val="FFFFFF"/>
                </a:solidFill>
                <a:latin typeface="Calibri" panose="020F0502020204030204" charset="0"/>
                <a:cs typeface="Calibri" panose="020F0502020204030204" charset="0"/>
              </a:rPr>
              <a:t>Nguy cơ cao</a:t>
            </a:r>
            <a:endParaRPr lang="en-US" sz="2500" b="1" spc="-10" baseline="26000" dirty="0">
              <a:solidFill>
                <a:srgbClr val="FFFFFF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20" name="Content Placeholder 19"/>
          <p:cNvPicPr>
            <a:picLocks noGrp="1" noChangeAspect="1"/>
          </p:cNvPicPr>
          <p:nvPr>
            <p:ph sz="half" idx="1"/>
          </p:nvPr>
        </p:nvPicPr>
        <p:blipFill>
          <a:blip r:embed="rId5"/>
          <a:srcRect l="-137" t="12344" r="-3457"/>
          <a:stretch>
            <a:fillRect/>
          </a:stretch>
        </p:blipFill>
        <p:spPr>
          <a:xfrm>
            <a:off x="1745615" y="4556760"/>
            <a:ext cx="9110345" cy="2176145"/>
          </a:xfrm>
          <a:prstGeom prst="rect">
            <a:avLst/>
          </a:prstGeom>
        </p:spPr>
      </p:pic>
      <p:sp>
        <p:nvSpPr>
          <p:cNvPr id="9" name="Rectangles 8"/>
          <p:cNvSpPr/>
          <p:nvPr/>
        </p:nvSpPr>
        <p:spPr>
          <a:xfrm>
            <a:off x="1745615" y="5292090"/>
            <a:ext cx="8784590" cy="411480"/>
          </a:xfrm>
          <a:prstGeom prst="rect">
            <a:avLst/>
          </a:prstGeom>
          <a:noFill/>
          <a:ln w="31750" cmpd="sng">
            <a:solidFill>
              <a:srgbClr val="FF0000"/>
            </a:solidFill>
            <a:prstDash val="sysDot"/>
            <a:round/>
          </a:ln>
        </p:spPr>
        <p:txBody>
          <a:bodyPr/>
          <a:lstStyle/>
          <a:p>
            <a:pPr algn="l"/>
            <a:endParaRPr lang="en-US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6" name="Rectangles 15"/>
          <p:cNvSpPr/>
          <p:nvPr/>
        </p:nvSpPr>
        <p:spPr>
          <a:xfrm>
            <a:off x="1745615" y="4556760"/>
            <a:ext cx="8784590" cy="2200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charset="0"/>
                <a:cs typeface="Calibri" panose="020F0502020204030204" charset="0"/>
              </a:rPr>
              <a:t>HSPC vs CRPC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  <p:bldP spid="8" grpId="0" bldLvl="0" animBg="1"/>
      <p:bldP spid="8" grpId="1" animBg="1"/>
      <p:bldP spid="10" grpId="0" bldLvl="0" animBg="1"/>
      <p:bldP spid="10" grpId="1" animBg="1"/>
      <p:bldP spid="13" grpId="0" bldLvl="0" animBg="1"/>
      <p:bldP spid="13" grpId="1" animBg="1"/>
      <p:bldP spid="14" grpId="0" bldLvl="0" animBg="1"/>
      <p:bldP spid="14" grpId="1" animBg="1"/>
      <p:bldP spid="17" grpId="0" bldLvl="0" animBg="1"/>
      <p:bldP spid="17" grpId="1" animBg="1"/>
      <p:bldP spid="18" grpId="0" bldLvl="0" animBg="1"/>
      <p:bldP spid="18" grpId="1" animBg="1"/>
      <p:bldP spid="11" grpId="0" bldLvl="0" animBg="1"/>
      <p:bldP spid="11" grpId="1" animBg="1"/>
      <p:bldP spid="12" grpId="0" bldLvl="0" animBg="1"/>
      <p:bldP spid="12" grpId="1" animBg="1"/>
      <p:bldP spid="15" grpId="0" bldLvl="0" animBg="1"/>
      <p:bldP spid="15" grpId="1" animBg="1"/>
      <p:bldP spid="9" grpId="0" bldLvl="0" animBg="1"/>
      <p:bldP spid="9" grpId="1" animBg="1"/>
      <p:bldP spid="16" grpId="0" bldLvl="0" animBg="1"/>
      <p:bldP spid="16" grpId="1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textbox 312"/>
          <p:cNvSpPr/>
          <p:nvPr/>
        </p:nvSpPr>
        <p:spPr>
          <a:xfrm>
            <a:off x="627697" y="5906984"/>
            <a:ext cx="4246879" cy="83883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*Only for patients with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bone</a:t>
            </a:r>
            <a:r>
              <a:rPr sz="1400" kern="0" spc="8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predominant disease</a:t>
            </a:r>
            <a:endParaRPr sz="1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12700" algn="l" rtl="0" eaLnBrk="0">
              <a:lnSpc>
                <a:spcPct val="81000"/>
              </a:lnSpc>
              <a:spcBef>
                <a:spcPts val="320"/>
              </a:spcBef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** Only for patie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nts eligible</a:t>
            </a:r>
            <a:r>
              <a:rPr sz="1400" kern="0" spc="5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based on</a:t>
            </a:r>
            <a:r>
              <a:rPr sz="1400" kern="0" spc="8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PSMA/PET</a:t>
            </a:r>
            <a:r>
              <a:rPr sz="1400" kern="0" spc="4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imaging</a:t>
            </a:r>
            <a:endParaRPr sz="1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12700" algn="l" rtl="0" eaLnBrk="0">
              <a:lnSpc>
                <a:spcPct val="81000"/>
              </a:lnSpc>
              <a:spcBef>
                <a:spcPts val="320"/>
              </a:spcBef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***</a:t>
            </a:r>
            <a:r>
              <a:rPr sz="1400" kern="0" spc="13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In case of MSI-H orTMB &gt;</a:t>
            </a:r>
            <a:r>
              <a:rPr sz="1400" kern="0" spc="13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10,</a:t>
            </a:r>
            <a:r>
              <a:rPr sz="1400" kern="0" spc="5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onsider</a:t>
            </a:r>
            <a:r>
              <a:rPr sz="1400" kern="0" spc="7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immunotherapy</a:t>
            </a:r>
            <a:endParaRPr sz="1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15875" algn="l" rtl="0" eaLnBrk="0">
              <a:lnSpc>
                <a:spcPct val="81000"/>
              </a:lnSpc>
              <a:spcBef>
                <a:spcPts val="320"/>
              </a:spcBef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Obs: always cons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ider bone</a:t>
            </a:r>
            <a:r>
              <a:rPr sz="1400" kern="0" spc="8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protecting agents</a:t>
            </a:r>
            <a:r>
              <a:rPr sz="1400" kern="0" spc="8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(ZA or Denosumab)</a:t>
            </a:r>
            <a:endParaRPr sz="1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grpSp>
        <p:nvGrpSpPr>
          <p:cNvPr id="6" name="group 6"/>
          <p:cNvGrpSpPr/>
          <p:nvPr/>
        </p:nvGrpSpPr>
        <p:grpSpPr>
          <a:xfrm rot="21600000">
            <a:off x="741997" y="3791521"/>
            <a:ext cx="1678304" cy="672274"/>
            <a:chOff x="0" y="0"/>
            <a:chExt cx="1678304" cy="672274"/>
          </a:xfrm>
        </p:grpSpPr>
        <p:sp>
          <p:nvSpPr>
            <p:cNvPr id="314" name="rect 314"/>
            <p:cNvSpPr/>
            <p:nvPr/>
          </p:nvSpPr>
          <p:spPr>
            <a:xfrm>
              <a:off x="4762" y="0"/>
              <a:ext cx="1668779" cy="672274"/>
            </a:xfrm>
            <a:prstGeom prst="rect">
              <a:avLst/>
            </a:prstGeom>
            <a:solidFill>
              <a:srgbClr val="EFC5D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16" name="textbox 316"/>
            <p:cNvSpPr/>
            <p:nvPr/>
          </p:nvSpPr>
          <p:spPr>
            <a:xfrm>
              <a:off x="249313" y="237437"/>
              <a:ext cx="1181100" cy="32512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90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" algn="l" rtl="0" eaLnBrk="0">
                <a:lnSpc>
                  <a:spcPct val="98000"/>
                </a:lnSpc>
              </a:pPr>
              <a:r>
                <a:rPr sz="2000" b="1" kern="0" spc="-10" dirty="0">
                  <a:solidFill>
                    <a:srgbClr val="000000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ADT + ARPI</a:t>
              </a:r>
              <a:endParaRPr sz="2000" dirty="0">
                <a:latin typeface="Arial Narrow" panose="020B0606020202030204"/>
                <a:ea typeface="Arial Narrow" panose="020B0606020202030204"/>
                <a:cs typeface="Arial Narrow" panose="020B0606020202030204"/>
              </a:endParaRPr>
            </a:p>
          </p:txBody>
        </p:sp>
        <p:sp>
          <p:nvSpPr>
            <p:cNvPr id="318" name="path 318"/>
            <p:cNvSpPr/>
            <p:nvPr/>
          </p:nvSpPr>
          <p:spPr>
            <a:xfrm>
              <a:off x="0" y="4762"/>
              <a:ext cx="9525" cy="667511"/>
            </a:xfrm>
            <a:custGeom>
              <a:avLst/>
              <a:gdLst/>
              <a:ahLst/>
              <a:cxnLst/>
              <a:rect l="0" t="0" r="0" b="0"/>
              <a:pathLst>
                <a:path w="15" h="1051">
                  <a:moveTo>
                    <a:pt x="7" y="0"/>
                  </a:moveTo>
                  <a:lnTo>
                    <a:pt x="7" y="1051"/>
                  </a:lnTo>
                </a:path>
              </a:pathLst>
            </a:custGeom>
            <a:noFill/>
            <a:ln w="9525" cap="flat">
              <a:solidFill>
                <a:srgbClr val="1E325F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20" name="path 320"/>
            <p:cNvSpPr/>
            <p:nvPr/>
          </p:nvSpPr>
          <p:spPr>
            <a:xfrm>
              <a:off x="1668779" y="4762"/>
              <a:ext cx="9525" cy="667511"/>
            </a:xfrm>
            <a:custGeom>
              <a:avLst/>
              <a:gdLst/>
              <a:ahLst/>
              <a:cxnLst/>
              <a:rect l="0" t="0" r="0" b="0"/>
              <a:pathLst>
                <a:path w="15" h="1051">
                  <a:moveTo>
                    <a:pt x="7" y="1051"/>
                  </a:moveTo>
                  <a:lnTo>
                    <a:pt x="7" y="0"/>
                  </a:lnTo>
                </a:path>
              </a:pathLst>
            </a:custGeom>
            <a:noFill/>
            <a:ln w="9525" cap="flat">
              <a:solidFill>
                <a:srgbClr val="1E325F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322" name="picture 3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404660" y="3460241"/>
            <a:ext cx="1212426" cy="702303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 rot="21600000">
            <a:off x="2318642" y="4121022"/>
            <a:ext cx="1298316" cy="1225697"/>
            <a:chOff x="0" y="0"/>
            <a:chExt cx="1298316" cy="1225697"/>
          </a:xfrm>
        </p:grpSpPr>
        <p:pic>
          <p:nvPicPr>
            <p:cNvPr id="324" name="picture 3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84535" y="14793"/>
              <a:ext cx="1213781" cy="1007154"/>
            </a:xfrm>
            <a:prstGeom prst="rect">
              <a:avLst/>
            </a:prstGeom>
          </p:spPr>
        </p:pic>
        <p:pic>
          <p:nvPicPr>
            <p:cNvPr id="326" name="picture 3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89531" y="0"/>
              <a:ext cx="1207769" cy="1000886"/>
            </a:xfrm>
            <a:prstGeom prst="rect">
              <a:avLst/>
            </a:prstGeom>
          </p:spPr>
        </p:pic>
        <p:sp>
          <p:nvSpPr>
            <p:cNvPr id="328" name="textbox 328"/>
            <p:cNvSpPr/>
            <p:nvPr/>
          </p:nvSpPr>
          <p:spPr>
            <a:xfrm>
              <a:off x="-12700" y="780865"/>
              <a:ext cx="940435" cy="46355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77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5730" algn="l" rtl="0" eaLnBrk="0">
                <a:lnSpc>
                  <a:spcPct val="84000"/>
                </a:lnSpc>
              </a:pPr>
              <a:r>
                <a:rPr sz="1500" b="1" kern="0" spc="10" dirty="0">
                  <a:solidFill>
                    <a:srgbClr val="000000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HRR</a:t>
              </a:r>
              <a:r>
                <a:rPr sz="1500" b="1" kern="0" spc="170" dirty="0">
                  <a:solidFill>
                    <a:srgbClr val="000000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 </a:t>
              </a:r>
              <a:r>
                <a:rPr sz="1500" b="1" kern="0" spc="10" dirty="0">
                  <a:solidFill>
                    <a:srgbClr val="000000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Mut</a:t>
              </a:r>
              <a:endParaRPr sz="1500" dirty="0">
                <a:latin typeface="Arial Narrow" panose="020B0606020202030204"/>
                <a:ea typeface="Arial Narrow" panose="020B0606020202030204"/>
                <a:cs typeface="Arial Narrow" panose="020B0606020202030204"/>
              </a:endParaRPr>
            </a:p>
            <a:p>
              <a:pPr marL="12700" algn="l" rtl="0" eaLnBrk="0">
                <a:lnSpc>
                  <a:spcPct val="86000"/>
                </a:lnSpc>
                <a:spcBef>
                  <a:spcPts val="395"/>
                </a:spcBef>
              </a:pPr>
              <a:r>
                <a:rPr sz="1500" b="1" kern="0" spc="110" dirty="0">
                  <a:solidFill>
                    <a:srgbClr val="000000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(</a:t>
              </a:r>
              <a:r>
                <a:rPr sz="1500" b="1" kern="0" spc="0" dirty="0">
                  <a:solidFill>
                    <a:srgbClr val="000000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esp</a:t>
              </a:r>
              <a:r>
                <a:rPr sz="1500" b="1" kern="0" spc="110" dirty="0">
                  <a:solidFill>
                    <a:srgbClr val="000000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 </a:t>
              </a:r>
              <a:r>
                <a:rPr sz="1500" b="1" kern="0" spc="0" dirty="0">
                  <a:solidFill>
                    <a:srgbClr val="000000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BRCA</a:t>
              </a:r>
              <a:r>
                <a:rPr sz="1500" b="1" kern="0" spc="110" dirty="0">
                  <a:solidFill>
                    <a:srgbClr val="000000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)</a:t>
              </a:r>
              <a:endParaRPr sz="1500" dirty="0">
                <a:latin typeface="Arial Narrow" panose="020B0606020202030204"/>
                <a:ea typeface="Arial Narrow" panose="020B0606020202030204"/>
                <a:cs typeface="Arial Narrow" panose="020B0606020202030204"/>
              </a:endParaRPr>
            </a:p>
          </p:txBody>
        </p:sp>
      </p:grpSp>
      <p:graphicFrame>
        <p:nvGraphicFramePr>
          <p:cNvPr id="330" name="table 330"/>
          <p:cNvGraphicFramePr>
            <a:graphicFrameLocks noGrp="1"/>
          </p:cNvGraphicFramePr>
          <p:nvPr/>
        </p:nvGraphicFramePr>
        <p:xfrm>
          <a:off x="3610165" y="4584001"/>
          <a:ext cx="2587625" cy="1063625"/>
        </p:xfrm>
        <a:graphic>
          <a:graphicData uri="http://schemas.openxmlformats.org/drawingml/2006/table">
            <a:tbl>
              <a:tblPr>
                <a:solidFill>
                  <a:srgbClr val="BBE1BE"/>
                </a:solidFill>
              </a:tblPr>
              <a:tblGrid>
                <a:gridCol w="2587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636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89635" algn="l" rtl="0" eaLnBrk="0">
                        <a:lnSpc>
                          <a:spcPct val="82000"/>
                        </a:lnSpc>
                        <a:spcBef>
                          <a:spcPts val="5"/>
                        </a:spcBef>
                      </a:pP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-</a:t>
                      </a:r>
                      <a:r>
                        <a:rPr sz="18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Olaparib</a:t>
                      </a:r>
                      <a:endParaRPr sz="18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  <a:p>
                      <a:pPr marL="816610" algn="l" rtl="0" eaLnBrk="0">
                        <a:lnSpc>
                          <a:spcPct val="82000"/>
                        </a:lnSpc>
                        <a:spcBef>
                          <a:spcPts val="390"/>
                        </a:spcBef>
                      </a:pP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-</a:t>
                      </a:r>
                      <a:r>
                        <a:rPr sz="18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Rucaparib</a:t>
                      </a:r>
                      <a:endParaRPr sz="18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  <a:p>
                      <a:pPr marL="459740" algn="l" rtl="0" eaLnBrk="0">
                        <a:lnSpc>
                          <a:spcPct val="81000"/>
                        </a:lnSpc>
                        <a:spcBef>
                          <a:spcPts val="390"/>
                        </a:spcBef>
                      </a:pP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-</a:t>
                      </a:r>
                      <a:r>
                        <a:rPr sz="18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ARPI +</a:t>
                      </a:r>
                      <a:r>
                        <a:rPr sz="18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PA</a:t>
                      </a:r>
                      <a:r>
                        <a:rPr sz="1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RPi</a:t>
                      </a:r>
                      <a:r>
                        <a:rPr sz="18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(??)</a:t>
                      </a:r>
                      <a:endParaRPr sz="18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1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32" name="table 332"/>
          <p:cNvGraphicFramePr>
            <a:graphicFrameLocks noGrp="1"/>
          </p:cNvGraphicFramePr>
          <p:nvPr/>
        </p:nvGraphicFramePr>
        <p:xfrm>
          <a:off x="3610165" y="2930461"/>
          <a:ext cx="2587625" cy="1048385"/>
        </p:xfrm>
        <a:graphic>
          <a:graphicData uri="http://schemas.openxmlformats.org/drawingml/2006/table">
            <a:tbl>
              <a:tblPr>
                <a:solidFill>
                  <a:srgbClr val="BBE1BE"/>
                </a:solidFill>
              </a:tblPr>
              <a:tblGrid>
                <a:gridCol w="2587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483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40410" algn="l" rtl="0" eaLnBrk="0">
                        <a:lnSpc>
                          <a:spcPct val="80000"/>
                        </a:lnSpc>
                      </a:pP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-</a:t>
                      </a:r>
                      <a:r>
                        <a:rPr sz="18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   </a:t>
                      </a: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Docetaxel</a:t>
                      </a:r>
                      <a:endParaRPr sz="18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  <a:p>
                      <a:pPr marL="612140" algn="l" rtl="0" eaLnBrk="0">
                        <a:lnSpc>
                          <a:spcPct val="81000"/>
                        </a:lnSpc>
                        <a:spcBef>
                          <a:spcPts val="410"/>
                        </a:spcBef>
                      </a:pP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-</a:t>
                      </a:r>
                      <a:r>
                        <a:rPr sz="18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   </a:t>
                      </a: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Radium-223*</a:t>
                      </a:r>
                      <a:endParaRPr sz="18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1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34" name="table 334"/>
          <p:cNvGraphicFramePr>
            <a:graphicFrameLocks noGrp="1"/>
          </p:cNvGraphicFramePr>
          <p:nvPr/>
        </p:nvGraphicFramePr>
        <p:xfrm>
          <a:off x="6585013" y="4584001"/>
          <a:ext cx="2531109" cy="1063625"/>
        </p:xfrm>
        <a:graphic>
          <a:graphicData uri="http://schemas.openxmlformats.org/drawingml/2006/table">
            <a:tbl>
              <a:tblPr>
                <a:solidFill>
                  <a:srgbClr val="FFFAC2"/>
                </a:solidFill>
              </a:tblPr>
              <a:tblGrid>
                <a:gridCol w="2531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636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98830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-</a:t>
                      </a:r>
                      <a:r>
                        <a:rPr sz="18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Docetaxel</a:t>
                      </a:r>
                      <a:endParaRPr sz="18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  <a:p>
                      <a:pPr marL="671195" algn="l" rtl="0" eaLnBrk="0">
                        <a:lnSpc>
                          <a:spcPct val="81000"/>
                        </a:lnSpc>
                        <a:spcBef>
                          <a:spcPts val="410"/>
                        </a:spcBef>
                      </a:pP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-</a:t>
                      </a:r>
                      <a:r>
                        <a:rPr sz="18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Radium-223*</a:t>
                      </a:r>
                      <a:endParaRPr sz="18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36" name="table 336"/>
          <p:cNvGraphicFramePr>
            <a:graphicFrameLocks noGrp="1"/>
          </p:cNvGraphicFramePr>
          <p:nvPr/>
        </p:nvGraphicFramePr>
        <p:xfrm>
          <a:off x="6606349" y="2933509"/>
          <a:ext cx="2531744" cy="1048385"/>
        </p:xfrm>
        <a:graphic>
          <a:graphicData uri="http://schemas.openxmlformats.org/drawingml/2006/table">
            <a:tbl>
              <a:tblPr>
                <a:solidFill>
                  <a:srgbClr val="FFFAC2"/>
                </a:solidFill>
              </a:tblPr>
              <a:tblGrid>
                <a:gridCol w="2531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483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37540" algn="l" rtl="0" eaLnBrk="0">
                        <a:lnSpc>
                          <a:spcPct val="85000"/>
                        </a:lnSpc>
                      </a:pPr>
                      <a:r>
                        <a:rPr sz="18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-</a:t>
                      </a:r>
                      <a:r>
                        <a:rPr sz="18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800" kern="0" spc="-20" baseline="260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177</a:t>
                      </a:r>
                      <a:r>
                        <a:rPr sz="11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Lu-PSMA**</a:t>
                      </a:r>
                      <a:endParaRPr sz="18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  <a:p>
                      <a:pPr marL="727075" algn="l" rtl="0" eaLnBrk="0">
                        <a:lnSpc>
                          <a:spcPct val="81000"/>
                        </a:lnSpc>
                        <a:spcBef>
                          <a:spcPts val="410"/>
                        </a:spcBef>
                      </a:pPr>
                      <a:r>
                        <a:rPr sz="1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- Cabazitaxel</a:t>
                      </a:r>
                      <a:endParaRPr sz="18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  <a:p>
                      <a:pPr marL="671195" algn="l" rtl="0" eaLnBrk="0">
                        <a:lnSpc>
                          <a:spcPct val="81000"/>
                        </a:lnSpc>
                        <a:spcBef>
                          <a:spcPts val="410"/>
                        </a:spcBef>
                      </a:pP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-</a:t>
                      </a:r>
                      <a:r>
                        <a:rPr sz="18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Radium-223*</a:t>
                      </a:r>
                      <a:endParaRPr sz="18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38" name="table 338"/>
          <p:cNvGraphicFramePr>
            <a:graphicFrameLocks noGrp="1"/>
          </p:cNvGraphicFramePr>
          <p:nvPr/>
        </p:nvGraphicFramePr>
        <p:xfrm>
          <a:off x="9485185" y="4579429"/>
          <a:ext cx="2531109" cy="1048385"/>
        </p:xfrm>
        <a:graphic>
          <a:graphicData uri="http://schemas.openxmlformats.org/drawingml/2006/table">
            <a:tbl>
              <a:tblPr>
                <a:solidFill>
                  <a:srgbClr val="FFB495"/>
                </a:solidFill>
              </a:tblPr>
              <a:tblGrid>
                <a:gridCol w="2531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483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36905" algn="l" rtl="0" eaLnBrk="0">
                        <a:lnSpc>
                          <a:spcPct val="85000"/>
                        </a:lnSpc>
                      </a:pPr>
                      <a:r>
                        <a:rPr sz="18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-</a:t>
                      </a:r>
                      <a:r>
                        <a:rPr sz="18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800" kern="0" spc="-20" baseline="260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177</a:t>
                      </a:r>
                      <a:r>
                        <a:rPr sz="11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Lu-PSMA**</a:t>
                      </a:r>
                      <a:endParaRPr sz="18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  <a:p>
                      <a:pPr marL="139700" algn="l" rtl="0" eaLnBrk="0">
                        <a:lnSpc>
                          <a:spcPct val="81000"/>
                        </a:lnSpc>
                        <a:spcBef>
                          <a:spcPts val="410"/>
                        </a:spcBef>
                      </a:pPr>
                      <a:r>
                        <a:rPr sz="1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- Cabazitaxel</a:t>
                      </a:r>
                      <a:r>
                        <a:rPr sz="18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(+-</a:t>
                      </a:r>
                      <a:r>
                        <a:rPr sz="18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pla</a:t>
                      </a: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rtinum)</a:t>
                      </a:r>
                      <a:endParaRPr sz="18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  <a:p>
                      <a:pPr marL="670560" algn="l" rtl="0" eaLnBrk="0">
                        <a:lnSpc>
                          <a:spcPct val="81000"/>
                        </a:lnSpc>
                        <a:spcBef>
                          <a:spcPts val="415"/>
                        </a:spcBef>
                      </a:pP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-</a:t>
                      </a:r>
                      <a:r>
                        <a:rPr sz="18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Radium-223*</a:t>
                      </a:r>
                      <a:endParaRPr sz="18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4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40" name="table 340"/>
          <p:cNvGraphicFramePr>
            <a:graphicFrameLocks noGrp="1"/>
          </p:cNvGraphicFramePr>
          <p:nvPr/>
        </p:nvGraphicFramePr>
        <p:xfrm>
          <a:off x="9485185" y="2930461"/>
          <a:ext cx="2531109" cy="1048385"/>
        </p:xfrm>
        <a:graphic>
          <a:graphicData uri="http://schemas.openxmlformats.org/drawingml/2006/table">
            <a:tbl>
              <a:tblPr>
                <a:solidFill>
                  <a:srgbClr val="FFB495"/>
                </a:solidFill>
              </a:tblPr>
              <a:tblGrid>
                <a:gridCol w="2531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483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41985" indent="-342900" algn="l" rtl="0" eaLnBrk="0">
                        <a:lnSpc>
                          <a:spcPct val="90000"/>
                        </a:lnSpc>
                      </a:pPr>
                      <a:r>
                        <a:rPr sz="1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Option</a:t>
                      </a:r>
                      <a:r>
                        <a:rPr sz="1800" kern="0" spc="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not</a:t>
                      </a:r>
                      <a:r>
                        <a:rPr sz="18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used</a:t>
                      </a:r>
                      <a:r>
                        <a:rPr sz="18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in</a:t>
                      </a:r>
                      <a:r>
                        <a:rPr sz="18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prior</a:t>
                      </a:r>
                      <a:r>
                        <a:rPr sz="18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     </a:t>
                      </a:r>
                      <a:r>
                        <a:rPr sz="1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lines of therapy</a:t>
                      </a:r>
                      <a:endParaRPr sz="18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4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44" name="table 344"/>
          <p:cNvGraphicFramePr>
            <a:graphicFrameLocks noGrp="1"/>
          </p:cNvGraphicFramePr>
          <p:nvPr/>
        </p:nvGraphicFramePr>
        <p:xfrm>
          <a:off x="3610165" y="1721929"/>
          <a:ext cx="2587625" cy="667384"/>
        </p:xfrm>
        <a:graphic>
          <a:graphicData uri="http://schemas.openxmlformats.org/drawingml/2006/table">
            <a:tbl>
              <a:tblPr>
                <a:solidFill>
                  <a:srgbClr val="BBE1BE"/>
                </a:solidFill>
              </a:tblPr>
              <a:tblGrid>
                <a:gridCol w="2587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73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35940" algn="l" rtl="0" eaLnBrk="0">
                        <a:lnSpc>
                          <a:spcPct val="97000"/>
                        </a:lnSpc>
                      </a:pPr>
                      <a:r>
                        <a:rPr sz="20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1st</a:t>
                      </a:r>
                      <a:r>
                        <a:rPr sz="2000" b="1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20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line mCR</a:t>
                      </a:r>
                      <a:r>
                        <a:rPr sz="20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PC</a:t>
                      </a:r>
                      <a:endParaRPr sz="20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1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46" name="table 346"/>
          <p:cNvGraphicFramePr>
            <a:graphicFrameLocks noGrp="1"/>
          </p:cNvGraphicFramePr>
          <p:nvPr/>
        </p:nvGraphicFramePr>
        <p:xfrm>
          <a:off x="6589585" y="1721929"/>
          <a:ext cx="2531109" cy="667384"/>
        </p:xfrm>
        <a:graphic>
          <a:graphicData uri="http://schemas.openxmlformats.org/drawingml/2006/table">
            <a:tbl>
              <a:tblPr>
                <a:solidFill>
                  <a:srgbClr val="FFFAC2"/>
                </a:solidFill>
              </a:tblPr>
              <a:tblGrid>
                <a:gridCol w="2531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73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61645" algn="l" rtl="0" eaLnBrk="0">
                        <a:lnSpc>
                          <a:spcPct val="97000"/>
                        </a:lnSpc>
                      </a:pPr>
                      <a:r>
                        <a:rPr sz="20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2nd line</a:t>
                      </a:r>
                      <a:r>
                        <a:rPr sz="2000" b="1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20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mC</a:t>
                      </a:r>
                      <a:r>
                        <a:rPr sz="20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RPC</a:t>
                      </a:r>
                      <a:endParaRPr sz="20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48" name="table 348"/>
          <p:cNvGraphicFramePr>
            <a:graphicFrameLocks noGrp="1"/>
          </p:cNvGraphicFramePr>
          <p:nvPr/>
        </p:nvGraphicFramePr>
        <p:xfrm>
          <a:off x="9485185" y="1721929"/>
          <a:ext cx="2531109" cy="667384"/>
        </p:xfrm>
        <a:graphic>
          <a:graphicData uri="http://schemas.openxmlformats.org/drawingml/2006/table">
            <a:tbl>
              <a:tblPr>
                <a:solidFill>
                  <a:srgbClr val="FFB495"/>
                </a:solidFill>
              </a:tblPr>
              <a:tblGrid>
                <a:gridCol w="2531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73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65760" algn="l" rtl="0" eaLnBrk="0">
                        <a:lnSpc>
                          <a:spcPct val="97000"/>
                        </a:lnSpc>
                      </a:pPr>
                      <a:r>
                        <a:rPr sz="20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3rd line</a:t>
                      </a:r>
                      <a:r>
                        <a:rPr sz="2000" b="1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20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mCRPC*</a:t>
                      </a:r>
                      <a:r>
                        <a:rPr sz="20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**</a:t>
                      </a:r>
                      <a:endParaRPr sz="20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4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50" name="table 350"/>
          <p:cNvGraphicFramePr>
            <a:graphicFrameLocks noGrp="1"/>
          </p:cNvGraphicFramePr>
          <p:nvPr/>
        </p:nvGraphicFramePr>
        <p:xfrm>
          <a:off x="700849" y="1721929"/>
          <a:ext cx="2315210" cy="667384"/>
        </p:xfrm>
        <a:graphic>
          <a:graphicData uri="http://schemas.openxmlformats.org/drawingml/2006/table">
            <a:tbl>
              <a:tblPr>
                <a:solidFill>
                  <a:srgbClr val="C4D1ED"/>
                </a:solidFill>
              </a:tblPr>
              <a:tblGrid>
                <a:gridCol w="2315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73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95300" algn="l" rtl="0" eaLnBrk="0">
                        <a:lnSpc>
                          <a:spcPct val="81000"/>
                        </a:lnSpc>
                      </a:pPr>
                      <a:r>
                        <a:rPr sz="20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Prior Therap</a:t>
                      </a:r>
                      <a:r>
                        <a:rPr sz="20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y</a:t>
                      </a:r>
                      <a:endParaRPr sz="20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1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52" name="textbox 352"/>
          <p:cNvSpPr/>
          <p:nvPr/>
        </p:nvSpPr>
        <p:spPr>
          <a:xfrm>
            <a:off x="6198850" y="6476699"/>
            <a:ext cx="4890770" cy="1568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6000"/>
              </a:lnSpc>
            </a:pPr>
            <a:r>
              <a:rPr sz="900" kern="0" spc="3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Content of this</a:t>
            </a:r>
            <a:r>
              <a:rPr sz="900" kern="0" spc="8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000" kern="0" spc="3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presentation </a:t>
            </a:r>
            <a:r>
              <a:rPr sz="900" kern="0" spc="3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copyright and responsibility of the autho</a:t>
            </a:r>
            <a:r>
              <a:rPr sz="900" kern="0" spc="2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r. Permission</a:t>
            </a:r>
            <a:r>
              <a:rPr sz="900" kern="0" spc="9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2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</a:t>
            </a:r>
            <a:r>
              <a:rPr sz="900" kern="0" spc="8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2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required for re-use.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354" name="textbox 354"/>
          <p:cNvSpPr/>
          <p:nvPr/>
        </p:nvSpPr>
        <p:spPr>
          <a:xfrm>
            <a:off x="2179238" y="3112930"/>
            <a:ext cx="1096644" cy="2165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3000"/>
              </a:lnSpc>
            </a:pPr>
            <a:r>
              <a:rPr sz="1500" b="1" kern="0" spc="3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Non-HRR</a:t>
            </a:r>
            <a:r>
              <a:rPr sz="1500" b="1" kern="0" spc="12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500" b="1" kern="0" spc="3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Mu</a:t>
            </a:r>
            <a:r>
              <a:rPr sz="1500" b="1" kern="0" spc="2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t</a:t>
            </a:r>
            <a:endParaRPr sz="15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356" name="path 356"/>
          <p:cNvSpPr/>
          <p:nvPr/>
        </p:nvSpPr>
        <p:spPr>
          <a:xfrm>
            <a:off x="746759" y="4459033"/>
            <a:ext cx="1668779" cy="9525"/>
          </a:xfrm>
          <a:custGeom>
            <a:avLst/>
            <a:gdLst/>
            <a:ahLst/>
            <a:cxnLst/>
            <a:rect l="0" t="0" r="0" b="0"/>
            <a:pathLst>
              <a:path w="2627" h="15">
                <a:moveTo>
                  <a:pt x="0" y="7"/>
                </a:moveTo>
                <a:lnTo>
                  <a:pt x="2627" y="7"/>
                </a:lnTo>
              </a:path>
            </a:pathLst>
          </a:custGeom>
          <a:noFill/>
          <a:ln w="9525" cap="flat">
            <a:solidFill>
              <a:srgbClr val="1E325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8" name="textbox 294"/>
          <p:cNvSpPr/>
          <p:nvPr/>
        </p:nvSpPr>
        <p:spPr>
          <a:xfrm>
            <a:off x="571971" y="-181994"/>
            <a:ext cx="10836927" cy="3663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ctr" rtl="0" eaLnBrk="0">
              <a:lnSpc>
                <a:spcPct val="78000"/>
              </a:lnSpc>
            </a:pPr>
            <a:endParaRPr sz="3600" dirty="0">
              <a:solidFill>
                <a:srgbClr val="FF0000"/>
              </a:solidFill>
              <a:latin typeface="Calibri" panose="020F0502020204030204" pitchFamily="34" charset="0"/>
              <a:ea typeface="Arial" panose="020B0604020202020204"/>
              <a:cs typeface="Calibri" panose="020F0502020204030204" pitchFamily="34" charset="0"/>
            </a:endParaRPr>
          </a:p>
          <a:p>
            <a:pPr marL="12700" algn="ctr" rtl="0" eaLnBrk="0">
              <a:lnSpc>
                <a:spcPct val="83000"/>
              </a:lnSpc>
            </a:pPr>
            <a:r>
              <a:rPr lang="en-US" sz="3600" b="1" kern="0" spc="40" dirty="0" err="1">
                <a:solidFill>
                  <a:srgbClr val="FF0000"/>
                </a:solidFill>
                <a:latin typeface="Calibri" panose="020F0502020204030204" pitchFamily="34" charset="0"/>
                <a:ea typeface="Arial Narrow" panose="020B0606020202030204"/>
                <a:cs typeface="Calibri" panose="020F0502020204030204" pitchFamily="34" charset="0"/>
              </a:rPr>
              <a:t>Điều</a:t>
            </a:r>
            <a:r>
              <a:rPr lang="en-US" sz="3600" b="1" kern="0" spc="40" dirty="0">
                <a:solidFill>
                  <a:srgbClr val="FF0000"/>
                </a:solidFill>
                <a:latin typeface="Calibri" panose="020F0502020204030204" pitchFamily="34" charset="0"/>
                <a:ea typeface="Arial Narrow" panose="020B0606020202030204"/>
                <a:cs typeface="Calibri" panose="020F0502020204030204" pitchFamily="34" charset="0"/>
              </a:rPr>
              <a:t> </a:t>
            </a:r>
            <a:r>
              <a:rPr lang="en-US" sz="3600" b="1" kern="0" spc="40" dirty="0" err="1">
                <a:solidFill>
                  <a:srgbClr val="FF0000"/>
                </a:solidFill>
                <a:latin typeface="Calibri" panose="020F0502020204030204" pitchFamily="34" charset="0"/>
                <a:ea typeface="Arial Narrow" panose="020B0606020202030204"/>
                <a:cs typeface="Calibri" panose="020F0502020204030204" pitchFamily="34" charset="0"/>
              </a:rPr>
              <a:t>trị</a:t>
            </a:r>
            <a:r>
              <a:rPr lang="en-US" sz="3600" b="1" kern="0" spc="40" dirty="0">
                <a:solidFill>
                  <a:srgbClr val="FF0000"/>
                </a:solidFill>
                <a:latin typeface="Calibri" panose="020F0502020204030204" pitchFamily="34" charset="0"/>
                <a:ea typeface="Arial Narrow" panose="020B0606020202030204"/>
                <a:cs typeface="Calibri" panose="020F0502020204030204" pitchFamily="34" charset="0"/>
              </a:rPr>
              <a:t> </a:t>
            </a:r>
            <a:r>
              <a:rPr lang="en-US" sz="3600" b="1" kern="0" spc="40" dirty="0" err="1">
                <a:solidFill>
                  <a:srgbClr val="FF0000"/>
                </a:solidFill>
                <a:latin typeface="Calibri" panose="020F0502020204030204" pitchFamily="34" charset="0"/>
                <a:ea typeface="Arial Narrow" panose="020B0606020202030204"/>
                <a:cs typeface="Calibri" panose="020F0502020204030204" pitchFamily="34" charset="0"/>
              </a:rPr>
              <a:t>mCRPC</a:t>
            </a:r>
            <a:r>
              <a:rPr lang="en-US" sz="3600" b="1" kern="0" spc="40" dirty="0">
                <a:solidFill>
                  <a:srgbClr val="FF0000"/>
                </a:solidFill>
                <a:latin typeface="Calibri" panose="020F0502020204030204" pitchFamily="34" charset="0"/>
                <a:ea typeface="Arial Narrow" panose="020B0606020202030204"/>
                <a:cs typeface="Calibri" panose="020F0502020204030204" pitchFamily="34" charset="0"/>
              </a:rPr>
              <a:t>: ADT + ARPI</a:t>
            </a:r>
            <a:endParaRPr sz="3600" dirty="0">
              <a:solidFill>
                <a:srgbClr val="FF0000"/>
              </a:solidFill>
              <a:latin typeface="Calibri" panose="020F0502020204030204" pitchFamily="34" charset="0"/>
              <a:ea typeface="Arial Narrow" panose="020B0606020202030204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" grpId="0"/>
      <p:bldP spid="35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textbox 312"/>
          <p:cNvSpPr/>
          <p:nvPr/>
        </p:nvSpPr>
        <p:spPr>
          <a:xfrm>
            <a:off x="627697" y="5906984"/>
            <a:ext cx="4246879" cy="83883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*Only for patients with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bone</a:t>
            </a:r>
            <a:r>
              <a:rPr sz="1400" kern="0" spc="8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predominant disease</a:t>
            </a:r>
            <a:endParaRPr sz="1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12700" algn="l" rtl="0" eaLnBrk="0">
              <a:lnSpc>
                <a:spcPct val="81000"/>
              </a:lnSpc>
              <a:spcBef>
                <a:spcPts val="320"/>
              </a:spcBef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** Only for patie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nts eligible</a:t>
            </a:r>
            <a:r>
              <a:rPr sz="1400" kern="0" spc="5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based on</a:t>
            </a:r>
            <a:r>
              <a:rPr sz="1400" kern="0" spc="8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PSMA/PET</a:t>
            </a:r>
            <a:r>
              <a:rPr sz="1400" kern="0" spc="4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imaging</a:t>
            </a:r>
            <a:endParaRPr sz="1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12700" algn="l" rtl="0" eaLnBrk="0">
              <a:lnSpc>
                <a:spcPct val="81000"/>
              </a:lnSpc>
              <a:spcBef>
                <a:spcPts val="320"/>
              </a:spcBef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***</a:t>
            </a:r>
            <a:r>
              <a:rPr sz="1400" kern="0" spc="13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In case of MSI-H orTMB &gt;</a:t>
            </a:r>
            <a:r>
              <a:rPr sz="1400" kern="0" spc="13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10,</a:t>
            </a:r>
            <a:r>
              <a:rPr sz="1400" kern="0" spc="5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onsider</a:t>
            </a:r>
            <a:r>
              <a:rPr sz="1400" kern="0" spc="7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immunotherapy</a:t>
            </a:r>
            <a:endParaRPr sz="1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15875" algn="l" rtl="0" eaLnBrk="0">
              <a:lnSpc>
                <a:spcPct val="81000"/>
              </a:lnSpc>
              <a:spcBef>
                <a:spcPts val="320"/>
              </a:spcBef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Obs: always cons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ider bone</a:t>
            </a:r>
            <a:r>
              <a:rPr sz="1400" kern="0" spc="8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protecting agents</a:t>
            </a:r>
            <a:r>
              <a:rPr sz="1400" kern="0" spc="8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(ZA or Denosumab)</a:t>
            </a:r>
            <a:endParaRPr sz="14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grpSp>
        <p:nvGrpSpPr>
          <p:cNvPr id="6" name="group 6"/>
          <p:cNvGrpSpPr/>
          <p:nvPr/>
        </p:nvGrpSpPr>
        <p:grpSpPr>
          <a:xfrm rot="21600000">
            <a:off x="741997" y="3791521"/>
            <a:ext cx="1678304" cy="672274"/>
            <a:chOff x="0" y="0"/>
            <a:chExt cx="1678304" cy="672274"/>
          </a:xfrm>
        </p:grpSpPr>
        <p:sp>
          <p:nvSpPr>
            <p:cNvPr id="314" name="rect 314"/>
            <p:cNvSpPr/>
            <p:nvPr/>
          </p:nvSpPr>
          <p:spPr>
            <a:xfrm>
              <a:off x="4762" y="0"/>
              <a:ext cx="1668779" cy="672274"/>
            </a:xfrm>
            <a:prstGeom prst="rect">
              <a:avLst/>
            </a:prstGeom>
            <a:solidFill>
              <a:srgbClr val="EFC5D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16" name="textbox 316"/>
            <p:cNvSpPr/>
            <p:nvPr/>
          </p:nvSpPr>
          <p:spPr>
            <a:xfrm>
              <a:off x="249313" y="237437"/>
              <a:ext cx="1181100" cy="32512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90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" algn="l" rtl="0" eaLnBrk="0">
                <a:lnSpc>
                  <a:spcPct val="98000"/>
                </a:lnSpc>
              </a:pPr>
              <a:r>
                <a:rPr sz="2000" b="1" kern="0" spc="-10" dirty="0">
                  <a:solidFill>
                    <a:srgbClr val="000000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ADT + ARPI</a:t>
              </a:r>
              <a:endParaRPr sz="2000" dirty="0">
                <a:latin typeface="Arial Narrow" panose="020B0606020202030204"/>
                <a:ea typeface="Arial Narrow" panose="020B0606020202030204"/>
                <a:cs typeface="Arial Narrow" panose="020B0606020202030204"/>
              </a:endParaRPr>
            </a:p>
          </p:txBody>
        </p:sp>
        <p:sp>
          <p:nvSpPr>
            <p:cNvPr id="318" name="path 318"/>
            <p:cNvSpPr/>
            <p:nvPr/>
          </p:nvSpPr>
          <p:spPr>
            <a:xfrm>
              <a:off x="0" y="4762"/>
              <a:ext cx="9525" cy="667511"/>
            </a:xfrm>
            <a:custGeom>
              <a:avLst/>
              <a:gdLst/>
              <a:ahLst/>
              <a:cxnLst/>
              <a:rect l="0" t="0" r="0" b="0"/>
              <a:pathLst>
                <a:path w="15" h="1051">
                  <a:moveTo>
                    <a:pt x="7" y="0"/>
                  </a:moveTo>
                  <a:lnTo>
                    <a:pt x="7" y="1051"/>
                  </a:lnTo>
                </a:path>
              </a:pathLst>
            </a:custGeom>
            <a:noFill/>
            <a:ln w="9525" cap="flat">
              <a:solidFill>
                <a:srgbClr val="1E325F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20" name="path 320"/>
            <p:cNvSpPr/>
            <p:nvPr/>
          </p:nvSpPr>
          <p:spPr>
            <a:xfrm>
              <a:off x="1668779" y="4762"/>
              <a:ext cx="9525" cy="667511"/>
            </a:xfrm>
            <a:custGeom>
              <a:avLst/>
              <a:gdLst/>
              <a:ahLst/>
              <a:cxnLst/>
              <a:rect l="0" t="0" r="0" b="0"/>
              <a:pathLst>
                <a:path w="15" h="1051">
                  <a:moveTo>
                    <a:pt x="7" y="1051"/>
                  </a:moveTo>
                  <a:lnTo>
                    <a:pt x="7" y="0"/>
                  </a:lnTo>
                </a:path>
              </a:pathLst>
            </a:custGeom>
            <a:noFill/>
            <a:ln w="9525" cap="flat">
              <a:solidFill>
                <a:srgbClr val="1E325F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322" name="picture 3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404660" y="3460241"/>
            <a:ext cx="1212426" cy="702303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 rot="21600000">
            <a:off x="2318642" y="4121022"/>
            <a:ext cx="1298316" cy="1225697"/>
            <a:chOff x="0" y="0"/>
            <a:chExt cx="1298316" cy="1225697"/>
          </a:xfrm>
        </p:grpSpPr>
        <p:pic>
          <p:nvPicPr>
            <p:cNvPr id="324" name="picture 3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84535" y="14793"/>
              <a:ext cx="1213781" cy="1007154"/>
            </a:xfrm>
            <a:prstGeom prst="rect">
              <a:avLst/>
            </a:prstGeom>
          </p:spPr>
        </p:pic>
        <p:pic>
          <p:nvPicPr>
            <p:cNvPr id="326" name="picture 3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89531" y="0"/>
              <a:ext cx="1207769" cy="1000886"/>
            </a:xfrm>
            <a:prstGeom prst="rect">
              <a:avLst/>
            </a:prstGeom>
          </p:spPr>
        </p:pic>
        <p:sp>
          <p:nvSpPr>
            <p:cNvPr id="328" name="textbox 328"/>
            <p:cNvSpPr/>
            <p:nvPr/>
          </p:nvSpPr>
          <p:spPr>
            <a:xfrm>
              <a:off x="-12700" y="780865"/>
              <a:ext cx="940435" cy="46355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77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5730" algn="l" rtl="0" eaLnBrk="0">
                <a:lnSpc>
                  <a:spcPct val="84000"/>
                </a:lnSpc>
              </a:pPr>
              <a:r>
                <a:rPr sz="1500" b="1" kern="0" spc="10" dirty="0">
                  <a:solidFill>
                    <a:srgbClr val="000000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HRR</a:t>
              </a:r>
              <a:r>
                <a:rPr sz="1500" b="1" kern="0" spc="170" dirty="0">
                  <a:solidFill>
                    <a:srgbClr val="000000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 </a:t>
              </a:r>
              <a:r>
                <a:rPr sz="1500" b="1" kern="0" spc="10" dirty="0">
                  <a:solidFill>
                    <a:srgbClr val="000000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Mut</a:t>
              </a:r>
              <a:endParaRPr sz="1500" dirty="0">
                <a:latin typeface="Arial Narrow" panose="020B0606020202030204"/>
                <a:ea typeface="Arial Narrow" panose="020B0606020202030204"/>
                <a:cs typeface="Arial Narrow" panose="020B0606020202030204"/>
              </a:endParaRPr>
            </a:p>
            <a:p>
              <a:pPr marL="12700" algn="l" rtl="0" eaLnBrk="0">
                <a:lnSpc>
                  <a:spcPct val="86000"/>
                </a:lnSpc>
                <a:spcBef>
                  <a:spcPts val="395"/>
                </a:spcBef>
              </a:pPr>
              <a:r>
                <a:rPr sz="1500" b="1" kern="0" spc="110" dirty="0">
                  <a:solidFill>
                    <a:srgbClr val="000000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(</a:t>
              </a:r>
              <a:r>
                <a:rPr sz="1500" b="1" kern="0" spc="0" dirty="0">
                  <a:solidFill>
                    <a:srgbClr val="000000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esp</a:t>
              </a:r>
              <a:r>
                <a:rPr sz="1500" b="1" kern="0" spc="110" dirty="0">
                  <a:solidFill>
                    <a:srgbClr val="000000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 </a:t>
              </a:r>
              <a:r>
                <a:rPr sz="1500" b="1" kern="0" spc="0" dirty="0">
                  <a:solidFill>
                    <a:srgbClr val="000000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BRCA</a:t>
              </a:r>
              <a:r>
                <a:rPr sz="1500" b="1" kern="0" spc="110" dirty="0">
                  <a:solidFill>
                    <a:srgbClr val="000000">
                      <a:alpha val="100000"/>
                    </a:srgbClr>
                  </a:solidFill>
                  <a:latin typeface="Arial Narrow" panose="020B0606020202030204"/>
                  <a:ea typeface="Arial Narrow" panose="020B0606020202030204"/>
                  <a:cs typeface="Arial Narrow" panose="020B0606020202030204"/>
                </a:rPr>
                <a:t>)</a:t>
              </a:r>
              <a:endParaRPr sz="1500" dirty="0">
                <a:latin typeface="Arial Narrow" panose="020B0606020202030204"/>
                <a:ea typeface="Arial Narrow" panose="020B0606020202030204"/>
                <a:cs typeface="Arial Narrow" panose="020B0606020202030204"/>
              </a:endParaRPr>
            </a:p>
          </p:txBody>
        </p:sp>
      </p:grpSp>
      <p:graphicFrame>
        <p:nvGraphicFramePr>
          <p:cNvPr id="330" name="table 3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876305"/>
              </p:ext>
            </p:extLst>
          </p:nvPr>
        </p:nvGraphicFramePr>
        <p:xfrm>
          <a:off x="3610165" y="4584001"/>
          <a:ext cx="2587625" cy="1063625"/>
        </p:xfrm>
        <a:graphic>
          <a:graphicData uri="http://schemas.openxmlformats.org/drawingml/2006/table">
            <a:tbl>
              <a:tblPr>
                <a:solidFill>
                  <a:srgbClr val="BBE1BE"/>
                </a:solidFill>
              </a:tblPr>
              <a:tblGrid>
                <a:gridCol w="2587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636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89635" algn="l" rtl="0" eaLnBrk="0">
                        <a:lnSpc>
                          <a:spcPct val="82000"/>
                        </a:lnSpc>
                        <a:spcBef>
                          <a:spcPts val="5"/>
                        </a:spcBef>
                      </a:pPr>
                      <a:r>
                        <a:rPr sz="1800" b="1" kern="0" spc="-20" dirty="0">
                          <a:solidFill>
                            <a:srgbClr val="FF0000"/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-</a:t>
                      </a:r>
                      <a:r>
                        <a:rPr sz="1800" b="1" kern="0" spc="80" dirty="0">
                          <a:solidFill>
                            <a:srgbClr val="FF0000"/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800" b="1" kern="0" spc="-20" dirty="0">
                          <a:solidFill>
                            <a:srgbClr val="FF0000"/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Olaparib</a:t>
                      </a:r>
                      <a:endParaRPr sz="1800" b="1" dirty="0">
                        <a:solidFill>
                          <a:srgbClr val="FF0000"/>
                        </a:solidFill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  <a:p>
                      <a:pPr marL="816610" algn="l" rtl="0" eaLnBrk="0">
                        <a:lnSpc>
                          <a:spcPct val="82000"/>
                        </a:lnSpc>
                        <a:spcBef>
                          <a:spcPts val="390"/>
                        </a:spcBef>
                      </a:pP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-</a:t>
                      </a:r>
                      <a:r>
                        <a:rPr sz="18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Rucaparib</a:t>
                      </a:r>
                      <a:endParaRPr sz="18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  <a:p>
                      <a:pPr marL="459740" algn="l" rtl="0" eaLnBrk="0">
                        <a:lnSpc>
                          <a:spcPct val="81000"/>
                        </a:lnSpc>
                        <a:spcBef>
                          <a:spcPts val="390"/>
                        </a:spcBef>
                      </a:pPr>
                      <a:r>
                        <a:rPr sz="1800" b="1" kern="0" spc="-20" dirty="0">
                          <a:solidFill>
                            <a:srgbClr val="FF0000"/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-</a:t>
                      </a:r>
                      <a:r>
                        <a:rPr sz="1800" b="1" kern="0" spc="-90" dirty="0">
                          <a:solidFill>
                            <a:srgbClr val="FF0000"/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800" b="1" kern="0" spc="-20" dirty="0">
                          <a:solidFill>
                            <a:srgbClr val="FF0000"/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ARPI +</a:t>
                      </a:r>
                      <a:r>
                        <a:rPr sz="1800" b="1" kern="0" spc="110" dirty="0">
                          <a:solidFill>
                            <a:srgbClr val="FF0000"/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800" b="1" kern="0" spc="-20" dirty="0">
                          <a:solidFill>
                            <a:srgbClr val="FF0000"/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PA</a:t>
                      </a:r>
                      <a:r>
                        <a:rPr sz="1800" b="1" kern="0" spc="-30" dirty="0">
                          <a:solidFill>
                            <a:srgbClr val="FF0000"/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RPi</a:t>
                      </a:r>
                      <a:r>
                        <a:rPr sz="1800" b="1" kern="0" spc="90" dirty="0">
                          <a:solidFill>
                            <a:srgbClr val="FF0000"/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(??)</a:t>
                      </a:r>
                      <a:endParaRPr sz="18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1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32" name="table 3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495774"/>
              </p:ext>
            </p:extLst>
          </p:nvPr>
        </p:nvGraphicFramePr>
        <p:xfrm>
          <a:off x="3610165" y="2930461"/>
          <a:ext cx="2587625" cy="1048385"/>
        </p:xfrm>
        <a:graphic>
          <a:graphicData uri="http://schemas.openxmlformats.org/drawingml/2006/table">
            <a:tbl>
              <a:tblPr>
                <a:solidFill>
                  <a:srgbClr val="BBE1BE"/>
                </a:solidFill>
              </a:tblPr>
              <a:tblGrid>
                <a:gridCol w="2587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483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40410" algn="l" rtl="0" eaLnBrk="0">
                        <a:lnSpc>
                          <a:spcPct val="80000"/>
                        </a:lnSpc>
                      </a:pPr>
                      <a:r>
                        <a:rPr sz="1800" b="1" kern="0" spc="-20" dirty="0">
                          <a:solidFill>
                            <a:srgbClr val="FF0000"/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-</a:t>
                      </a:r>
                      <a:r>
                        <a:rPr sz="1800" b="1" kern="0" spc="50" dirty="0">
                          <a:solidFill>
                            <a:srgbClr val="FF0000"/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   </a:t>
                      </a:r>
                      <a:r>
                        <a:rPr sz="1800" b="1" kern="0" spc="-20" dirty="0">
                          <a:solidFill>
                            <a:srgbClr val="FF0000"/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Docetaxel</a:t>
                      </a:r>
                      <a:endParaRPr sz="1800" b="1" dirty="0">
                        <a:solidFill>
                          <a:srgbClr val="FF0000"/>
                        </a:solidFill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  <a:p>
                      <a:pPr marL="612140" algn="l" rtl="0" eaLnBrk="0">
                        <a:lnSpc>
                          <a:spcPct val="81000"/>
                        </a:lnSpc>
                        <a:spcBef>
                          <a:spcPts val="410"/>
                        </a:spcBef>
                      </a:pP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-</a:t>
                      </a:r>
                      <a:r>
                        <a:rPr sz="18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   </a:t>
                      </a: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Radium-223*</a:t>
                      </a:r>
                      <a:endParaRPr sz="18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1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34" name="table 3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510774"/>
              </p:ext>
            </p:extLst>
          </p:nvPr>
        </p:nvGraphicFramePr>
        <p:xfrm>
          <a:off x="6585013" y="4584001"/>
          <a:ext cx="2531109" cy="1063625"/>
        </p:xfrm>
        <a:graphic>
          <a:graphicData uri="http://schemas.openxmlformats.org/drawingml/2006/table">
            <a:tbl>
              <a:tblPr>
                <a:solidFill>
                  <a:srgbClr val="FFFAC2"/>
                </a:solidFill>
              </a:tblPr>
              <a:tblGrid>
                <a:gridCol w="2531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636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98830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800" b="1" kern="0" spc="-20" dirty="0">
                          <a:solidFill>
                            <a:srgbClr val="FF0000"/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-</a:t>
                      </a:r>
                      <a:r>
                        <a:rPr sz="1800" b="1" kern="0" spc="100" dirty="0">
                          <a:solidFill>
                            <a:srgbClr val="FF0000"/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800" b="1" kern="0" spc="-20" dirty="0">
                          <a:solidFill>
                            <a:srgbClr val="FF0000"/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Docetaxel</a:t>
                      </a:r>
                      <a:endParaRPr sz="1800" b="1" dirty="0">
                        <a:solidFill>
                          <a:srgbClr val="FF0000"/>
                        </a:solidFill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  <a:p>
                      <a:pPr marL="671195" algn="l" rtl="0" eaLnBrk="0">
                        <a:lnSpc>
                          <a:spcPct val="81000"/>
                        </a:lnSpc>
                        <a:spcBef>
                          <a:spcPts val="410"/>
                        </a:spcBef>
                      </a:pP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-</a:t>
                      </a:r>
                      <a:r>
                        <a:rPr sz="18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Radium-223*</a:t>
                      </a:r>
                      <a:endParaRPr sz="18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36" name="table 336"/>
          <p:cNvGraphicFramePr>
            <a:graphicFrameLocks noGrp="1"/>
          </p:cNvGraphicFramePr>
          <p:nvPr/>
        </p:nvGraphicFramePr>
        <p:xfrm>
          <a:off x="6606349" y="2933509"/>
          <a:ext cx="2531744" cy="1048385"/>
        </p:xfrm>
        <a:graphic>
          <a:graphicData uri="http://schemas.openxmlformats.org/drawingml/2006/table">
            <a:tbl>
              <a:tblPr>
                <a:solidFill>
                  <a:srgbClr val="FFFAC2"/>
                </a:solidFill>
              </a:tblPr>
              <a:tblGrid>
                <a:gridCol w="2531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483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37540" algn="l" rtl="0" eaLnBrk="0">
                        <a:lnSpc>
                          <a:spcPct val="85000"/>
                        </a:lnSpc>
                      </a:pPr>
                      <a:r>
                        <a:rPr sz="18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-</a:t>
                      </a:r>
                      <a:r>
                        <a:rPr sz="18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800" kern="0" spc="-20" baseline="260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177</a:t>
                      </a:r>
                      <a:r>
                        <a:rPr sz="11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Lu-PSMA**</a:t>
                      </a:r>
                      <a:endParaRPr sz="18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  <a:p>
                      <a:pPr marL="727075" algn="l" rtl="0" eaLnBrk="0">
                        <a:lnSpc>
                          <a:spcPct val="81000"/>
                        </a:lnSpc>
                        <a:spcBef>
                          <a:spcPts val="410"/>
                        </a:spcBef>
                      </a:pPr>
                      <a:r>
                        <a:rPr sz="1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- Cabazitaxel</a:t>
                      </a:r>
                      <a:endParaRPr sz="18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  <a:p>
                      <a:pPr marL="671195" algn="l" rtl="0" eaLnBrk="0">
                        <a:lnSpc>
                          <a:spcPct val="81000"/>
                        </a:lnSpc>
                        <a:spcBef>
                          <a:spcPts val="410"/>
                        </a:spcBef>
                      </a:pP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-</a:t>
                      </a:r>
                      <a:r>
                        <a:rPr sz="18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Radium-223*</a:t>
                      </a:r>
                      <a:endParaRPr sz="18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38" name="table 338"/>
          <p:cNvGraphicFramePr>
            <a:graphicFrameLocks noGrp="1"/>
          </p:cNvGraphicFramePr>
          <p:nvPr/>
        </p:nvGraphicFramePr>
        <p:xfrm>
          <a:off x="9485185" y="4579429"/>
          <a:ext cx="2531109" cy="1048385"/>
        </p:xfrm>
        <a:graphic>
          <a:graphicData uri="http://schemas.openxmlformats.org/drawingml/2006/table">
            <a:tbl>
              <a:tblPr>
                <a:solidFill>
                  <a:srgbClr val="FFB495"/>
                </a:solidFill>
              </a:tblPr>
              <a:tblGrid>
                <a:gridCol w="2531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483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36905" algn="l" rtl="0" eaLnBrk="0">
                        <a:lnSpc>
                          <a:spcPct val="85000"/>
                        </a:lnSpc>
                      </a:pPr>
                      <a:r>
                        <a:rPr sz="18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-</a:t>
                      </a:r>
                      <a:r>
                        <a:rPr sz="18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800" kern="0" spc="-20" baseline="260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177</a:t>
                      </a:r>
                      <a:r>
                        <a:rPr sz="11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Lu-PSMA**</a:t>
                      </a:r>
                      <a:endParaRPr sz="18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  <a:p>
                      <a:pPr marL="139700" algn="l" rtl="0" eaLnBrk="0">
                        <a:lnSpc>
                          <a:spcPct val="81000"/>
                        </a:lnSpc>
                        <a:spcBef>
                          <a:spcPts val="410"/>
                        </a:spcBef>
                      </a:pPr>
                      <a:r>
                        <a:rPr sz="1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- Cabazitaxel</a:t>
                      </a:r>
                      <a:r>
                        <a:rPr sz="18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(+-</a:t>
                      </a:r>
                      <a:r>
                        <a:rPr sz="18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pla</a:t>
                      </a: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rtinum)</a:t>
                      </a:r>
                      <a:endParaRPr sz="18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  <a:p>
                      <a:pPr marL="670560" algn="l" rtl="0" eaLnBrk="0">
                        <a:lnSpc>
                          <a:spcPct val="81000"/>
                        </a:lnSpc>
                        <a:spcBef>
                          <a:spcPts val="415"/>
                        </a:spcBef>
                      </a:pP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-</a:t>
                      </a:r>
                      <a:r>
                        <a:rPr sz="18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Radium-223*</a:t>
                      </a:r>
                      <a:endParaRPr sz="18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4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40" name="table 340"/>
          <p:cNvGraphicFramePr>
            <a:graphicFrameLocks noGrp="1"/>
          </p:cNvGraphicFramePr>
          <p:nvPr/>
        </p:nvGraphicFramePr>
        <p:xfrm>
          <a:off x="9485185" y="2930461"/>
          <a:ext cx="2531109" cy="1048385"/>
        </p:xfrm>
        <a:graphic>
          <a:graphicData uri="http://schemas.openxmlformats.org/drawingml/2006/table">
            <a:tbl>
              <a:tblPr>
                <a:solidFill>
                  <a:srgbClr val="FFB495"/>
                </a:solidFill>
              </a:tblPr>
              <a:tblGrid>
                <a:gridCol w="2531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483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41985" indent="-342900" algn="l" rtl="0" eaLnBrk="0">
                        <a:lnSpc>
                          <a:spcPct val="90000"/>
                        </a:lnSpc>
                      </a:pPr>
                      <a:r>
                        <a:rPr sz="1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Option</a:t>
                      </a:r>
                      <a:r>
                        <a:rPr sz="1800" kern="0" spc="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not</a:t>
                      </a:r>
                      <a:r>
                        <a:rPr sz="18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used</a:t>
                      </a:r>
                      <a:r>
                        <a:rPr sz="18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in</a:t>
                      </a:r>
                      <a:r>
                        <a:rPr sz="18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1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prior</a:t>
                      </a:r>
                      <a:r>
                        <a:rPr sz="18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     </a:t>
                      </a:r>
                      <a:r>
                        <a:rPr sz="1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lines of therapy</a:t>
                      </a:r>
                      <a:endParaRPr sz="18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4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44" name="table 344"/>
          <p:cNvGraphicFramePr>
            <a:graphicFrameLocks noGrp="1"/>
          </p:cNvGraphicFramePr>
          <p:nvPr/>
        </p:nvGraphicFramePr>
        <p:xfrm>
          <a:off x="3610165" y="1721929"/>
          <a:ext cx="2587625" cy="667384"/>
        </p:xfrm>
        <a:graphic>
          <a:graphicData uri="http://schemas.openxmlformats.org/drawingml/2006/table">
            <a:tbl>
              <a:tblPr>
                <a:solidFill>
                  <a:srgbClr val="BBE1BE"/>
                </a:solidFill>
              </a:tblPr>
              <a:tblGrid>
                <a:gridCol w="2587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73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35940" algn="l" rtl="0" eaLnBrk="0">
                        <a:lnSpc>
                          <a:spcPct val="97000"/>
                        </a:lnSpc>
                      </a:pPr>
                      <a:r>
                        <a:rPr sz="20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1st</a:t>
                      </a:r>
                      <a:r>
                        <a:rPr sz="2000" b="1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20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line mCR</a:t>
                      </a:r>
                      <a:r>
                        <a:rPr sz="20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PC</a:t>
                      </a:r>
                      <a:endParaRPr sz="20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1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46" name="table 346"/>
          <p:cNvGraphicFramePr>
            <a:graphicFrameLocks noGrp="1"/>
          </p:cNvGraphicFramePr>
          <p:nvPr/>
        </p:nvGraphicFramePr>
        <p:xfrm>
          <a:off x="6589585" y="1721929"/>
          <a:ext cx="2531109" cy="667384"/>
        </p:xfrm>
        <a:graphic>
          <a:graphicData uri="http://schemas.openxmlformats.org/drawingml/2006/table">
            <a:tbl>
              <a:tblPr>
                <a:solidFill>
                  <a:srgbClr val="FFFAC2"/>
                </a:solidFill>
              </a:tblPr>
              <a:tblGrid>
                <a:gridCol w="2531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73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61645" algn="l" rtl="0" eaLnBrk="0">
                        <a:lnSpc>
                          <a:spcPct val="97000"/>
                        </a:lnSpc>
                      </a:pPr>
                      <a:r>
                        <a:rPr sz="20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2nd line</a:t>
                      </a:r>
                      <a:r>
                        <a:rPr sz="2000" b="1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20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mC</a:t>
                      </a:r>
                      <a:r>
                        <a:rPr sz="20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RPC</a:t>
                      </a:r>
                      <a:endParaRPr sz="20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48" name="table 348"/>
          <p:cNvGraphicFramePr>
            <a:graphicFrameLocks noGrp="1"/>
          </p:cNvGraphicFramePr>
          <p:nvPr/>
        </p:nvGraphicFramePr>
        <p:xfrm>
          <a:off x="9485185" y="1721929"/>
          <a:ext cx="2531109" cy="667384"/>
        </p:xfrm>
        <a:graphic>
          <a:graphicData uri="http://schemas.openxmlformats.org/drawingml/2006/table">
            <a:tbl>
              <a:tblPr>
                <a:solidFill>
                  <a:srgbClr val="FFB495"/>
                </a:solidFill>
              </a:tblPr>
              <a:tblGrid>
                <a:gridCol w="2531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73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65760" algn="l" rtl="0" eaLnBrk="0">
                        <a:lnSpc>
                          <a:spcPct val="97000"/>
                        </a:lnSpc>
                      </a:pPr>
                      <a:r>
                        <a:rPr sz="20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3rd line</a:t>
                      </a:r>
                      <a:r>
                        <a:rPr sz="2000" b="1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 </a:t>
                      </a:r>
                      <a:r>
                        <a:rPr sz="20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mCRPC*</a:t>
                      </a:r>
                      <a:r>
                        <a:rPr sz="20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**</a:t>
                      </a:r>
                      <a:endParaRPr sz="20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4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50" name="table 350"/>
          <p:cNvGraphicFramePr>
            <a:graphicFrameLocks noGrp="1"/>
          </p:cNvGraphicFramePr>
          <p:nvPr/>
        </p:nvGraphicFramePr>
        <p:xfrm>
          <a:off x="700849" y="1721929"/>
          <a:ext cx="2315210" cy="667384"/>
        </p:xfrm>
        <a:graphic>
          <a:graphicData uri="http://schemas.openxmlformats.org/drawingml/2006/table">
            <a:tbl>
              <a:tblPr>
                <a:solidFill>
                  <a:srgbClr val="C4D1ED"/>
                </a:solidFill>
              </a:tblPr>
              <a:tblGrid>
                <a:gridCol w="2315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73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95300" algn="l" rtl="0" eaLnBrk="0">
                        <a:lnSpc>
                          <a:spcPct val="81000"/>
                        </a:lnSpc>
                      </a:pPr>
                      <a:r>
                        <a:rPr sz="20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Prior Therap</a:t>
                      </a:r>
                      <a:r>
                        <a:rPr sz="20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Narrow" panose="020B0606020202030204"/>
                          <a:ea typeface="Arial Narrow" panose="020B0606020202030204"/>
                          <a:cs typeface="Arial Narrow" panose="020B0606020202030204"/>
                        </a:rPr>
                        <a:t>y</a:t>
                      </a:r>
                      <a:endParaRPr sz="2000" dirty="0">
                        <a:latin typeface="Arial Narrow" panose="020B0606020202030204"/>
                        <a:ea typeface="Arial Narrow" panose="020B0606020202030204"/>
                        <a:cs typeface="Arial Narrow" panose="020B0606020202030204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1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52" name="textbox 352"/>
          <p:cNvSpPr/>
          <p:nvPr/>
        </p:nvSpPr>
        <p:spPr>
          <a:xfrm>
            <a:off x="6198850" y="6476699"/>
            <a:ext cx="4890770" cy="1568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6000"/>
              </a:lnSpc>
            </a:pPr>
            <a:r>
              <a:rPr sz="900" kern="0" spc="3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Content of this</a:t>
            </a:r>
            <a:r>
              <a:rPr sz="900" kern="0" spc="8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000" kern="0" spc="3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presentation </a:t>
            </a:r>
            <a:r>
              <a:rPr sz="900" kern="0" spc="3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copyright and responsibility of the autho</a:t>
            </a:r>
            <a:r>
              <a:rPr sz="900" kern="0" spc="2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r. Permission</a:t>
            </a:r>
            <a:r>
              <a:rPr sz="900" kern="0" spc="9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2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</a:t>
            </a:r>
            <a:r>
              <a:rPr sz="900" kern="0" spc="8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900" kern="0" spc="20" dirty="0">
                <a:solidFill>
                  <a:srgbClr val="595959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required for re-use.</a:t>
            </a:r>
            <a:endParaRPr sz="9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354" name="textbox 354"/>
          <p:cNvSpPr/>
          <p:nvPr/>
        </p:nvSpPr>
        <p:spPr>
          <a:xfrm>
            <a:off x="2179238" y="3112930"/>
            <a:ext cx="1096644" cy="2165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3000"/>
              </a:lnSpc>
            </a:pPr>
            <a:r>
              <a:rPr sz="1500" b="1" kern="0" spc="3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Non-HRR</a:t>
            </a:r>
            <a:r>
              <a:rPr sz="1500" b="1" kern="0" spc="12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sz="1500" b="1" kern="0" spc="3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Mu</a:t>
            </a:r>
            <a:r>
              <a:rPr sz="1500" b="1" kern="0" spc="20" dirty="0">
                <a:solidFill>
                  <a:srgbClr val="000000">
                    <a:alpha val="100000"/>
                  </a:srgbClr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t</a:t>
            </a:r>
            <a:endParaRPr sz="1500" dirty="0"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356" name="path 356"/>
          <p:cNvSpPr/>
          <p:nvPr/>
        </p:nvSpPr>
        <p:spPr>
          <a:xfrm>
            <a:off x="746759" y="4459033"/>
            <a:ext cx="1668779" cy="9525"/>
          </a:xfrm>
          <a:custGeom>
            <a:avLst/>
            <a:gdLst/>
            <a:ahLst/>
            <a:cxnLst/>
            <a:rect l="0" t="0" r="0" b="0"/>
            <a:pathLst>
              <a:path w="2627" h="15">
                <a:moveTo>
                  <a:pt x="0" y="7"/>
                </a:moveTo>
                <a:lnTo>
                  <a:pt x="2627" y="7"/>
                </a:lnTo>
              </a:path>
            </a:pathLst>
          </a:custGeom>
          <a:noFill/>
          <a:ln w="9525" cap="flat">
            <a:solidFill>
              <a:srgbClr val="1E325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7" name="textbox 294"/>
          <p:cNvSpPr/>
          <p:nvPr/>
        </p:nvSpPr>
        <p:spPr>
          <a:xfrm>
            <a:off x="571971" y="-181994"/>
            <a:ext cx="10836927" cy="3663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ctr" rtl="0" eaLnBrk="0">
              <a:lnSpc>
                <a:spcPct val="78000"/>
              </a:lnSpc>
            </a:pPr>
            <a:endParaRPr sz="3600" dirty="0">
              <a:solidFill>
                <a:srgbClr val="FF0000"/>
              </a:solidFill>
              <a:latin typeface="Calibri" panose="020F0502020204030204" pitchFamily="34" charset="0"/>
              <a:ea typeface="Arial" panose="020B0604020202020204"/>
              <a:cs typeface="Calibri" panose="020F0502020204030204" pitchFamily="34" charset="0"/>
            </a:endParaRPr>
          </a:p>
          <a:p>
            <a:pPr marL="12700" algn="ctr" rtl="0" eaLnBrk="0">
              <a:lnSpc>
                <a:spcPct val="83000"/>
              </a:lnSpc>
            </a:pPr>
            <a:r>
              <a:rPr lang="en-US" sz="3600" b="1" kern="0" spc="40" dirty="0" err="1">
                <a:solidFill>
                  <a:srgbClr val="FF0000"/>
                </a:solidFill>
                <a:latin typeface="Calibri" panose="020F0502020204030204" pitchFamily="34" charset="0"/>
                <a:ea typeface="Arial Narrow" panose="020B0606020202030204"/>
                <a:cs typeface="Calibri" panose="020F0502020204030204" pitchFamily="34" charset="0"/>
              </a:rPr>
              <a:t>Điều</a:t>
            </a:r>
            <a:r>
              <a:rPr lang="en-US" sz="3600" b="1" kern="0" spc="40" dirty="0">
                <a:solidFill>
                  <a:srgbClr val="FF0000"/>
                </a:solidFill>
                <a:latin typeface="Calibri" panose="020F0502020204030204" pitchFamily="34" charset="0"/>
                <a:ea typeface="Arial Narrow" panose="020B0606020202030204"/>
                <a:cs typeface="Calibri" panose="020F0502020204030204" pitchFamily="34" charset="0"/>
              </a:rPr>
              <a:t> </a:t>
            </a:r>
            <a:r>
              <a:rPr lang="en-US" sz="3600" b="1" kern="0" spc="40" dirty="0" err="1">
                <a:solidFill>
                  <a:srgbClr val="FF0000"/>
                </a:solidFill>
                <a:latin typeface="Calibri" panose="020F0502020204030204" pitchFamily="34" charset="0"/>
                <a:ea typeface="Arial Narrow" panose="020B0606020202030204"/>
                <a:cs typeface="Calibri" panose="020F0502020204030204" pitchFamily="34" charset="0"/>
              </a:rPr>
              <a:t>trị</a:t>
            </a:r>
            <a:r>
              <a:rPr lang="en-US" sz="3600" b="1" kern="0" spc="40" dirty="0">
                <a:solidFill>
                  <a:srgbClr val="FF0000"/>
                </a:solidFill>
                <a:latin typeface="Calibri" panose="020F0502020204030204" pitchFamily="34" charset="0"/>
                <a:ea typeface="Arial Narrow" panose="020B0606020202030204"/>
                <a:cs typeface="Calibri" panose="020F0502020204030204" pitchFamily="34" charset="0"/>
              </a:rPr>
              <a:t> </a:t>
            </a:r>
            <a:r>
              <a:rPr lang="en-US" sz="3600" b="1" kern="0" spc="40" dirty="0" err="1">
                <a:solidFill>
                  <a:srgbClr val="FF0000"/>
                </a:solidFill>
                <a:latin typeface="Calibri" panose="020F0502020204030204" pitchFamily="34" charset="0"/>
                <a:ea typeface="Arial Narrow" panose="020B0606020202030204"/>
                <a:cs typeface="Calibri" panose="020F0502020204030204" pitchFamily="34" charset="0"/>
              </a:rPr>
              <a:t>mCRPC</a:t>
            </a:r>
            <a:r>
              <a:rPr lang="en-US" sz="3600" b="1" kern="0" spc="40" dirty="0">
                <a:solidFill>
                  <a:srgbClr val="FF0000"/>
                </a:solidFill>
                <a:latin typeface="Calibri" panose="020F0502020204030204" pitchFamily="34" charset="0"/>
                <a:ea typeface="Arial Narrow" panose="020B0606020202030204"/>
                <a:cs typeface="Calibri" panose="020F0502020204030204" pitchFamily="34" charset="0"/>
              </a:rPr>
              <a:t>: ADT + ARPI</a:t>
            </a:r>
            <a:endParaRPr sz="3600" dirty="0">
              <a:solidFill>
                <a:srgbClr val="FF0000"/>
              </a:solidFill>
              <a:latin typeface="Calibri" panose="020F0502020204030204" pitchFamily="34" charset="0"/>
              <a:ea typeface="Arial Narrow" panose="020B0606020202030204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8935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865" y="953"/>
            <a:ext cx="10972800" cy="1143000"/>
          </a:xfrm>
        </p:spPr>
        <p:txBody>
          <a:bodyPr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Y học thực chứng: cá thể hóa điều trị UTTTL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*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1036" t="5425" r="-1650" b="1652"/>
          <a:stretch>
            <a:fillRect/>
          </a:stretch>
        </p:blipFill>
        <p:spPr>
          <a:xfrm>
            <a:off x="3136265" y="1144270"/>
            <a:ext cx="6349365" cy="5302885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 rot="10800000">
            <a:off x="9273540" y="3717925"/>
            <a:ext cx="1709420" cy="113474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3025140" y="1144270"/>
            <a:ext cx="1709420" cy="113474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1697990" y="4030980"/>
            <a:ext cx="1709420" cy="113474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44" name="Content Placeholder 1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8070" y="0"/>
            <a:ext cx="963930" cy="9639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1" grpId="1" animBg="1"/>
      <p:bldP spid="3" grpId="0" bldLvl="0" animBg="1"/>
      <p:bldP spid="3" grpId="1" animBg="1"/>
      <p:bldP spid="5" grpId="0" bldLvl="0" animBg="1"/>
      <p:bldP spid="5" grpId="1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2985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Diễn tiến sinh học ung thư tuyến </a:t>
            </a:r>
            <a:r>
              <a:rPr lang="en-US" sz="3600" b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tiền liệt </a:t>
            </a:r>
            <a:endParaRPr lang="en-US" sz="3600" b="1">
              <a:solidFill>
                <a:srgbClr val="FF0000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2985" y="1691005"/>
            <a:ext cx="10145395" cy="5107305"/>
          </a:xfrm>
          <a:prstGeom prst="rect">
            <a:avLst/>
          </a:prstGeom>
        </p:spPr>
      </p:pic>
      <p:pic>
        <p:nvPicPr>
          <p:cNvPr id="3344" name="Content Placeholder 1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8070" y="0"/>
            <a:ext cx="963930" cy="9639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5810" y="1473835"/>
            <a:ext cx="8430895" cy="538416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35" y="86360"/>
            <a:ext cx="12191365" cy="61531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Cám ơn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822916" y="3702495"/>
            <a:ext cx="4338676" cy="13181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arrow" w="med" len="med"/>
          </a:ln>
          <a:effectLst/>
        </p:spPr>
      </p:cxnSp>
      <p:sp>
        <p:nvSpPr>
          <p:cNvPr id="8" name="Text Box 7"/>
          <p:cNvSpPr txBox="1"/>
          <p:nvPr/>
        </p:nvSpPr>
        <p:spPr>
          <a:xfrm>
            <a:off x="4035425" y="3070225"/>
            <a:ext cx="391414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charset="0"/>
                <a:cs typeface="Calibri" panose="020F0502020204030204" charset="0"/>
              </a:rPr>
              <a:t>PSA PFS , OS &amp; QoL</a:t>
            </a:r>
            <a:r>
              <a:rPr lang="en-US" sz="3600" b="1">
                <a:highlight>
                  <a:srgbClr val="FFFF00"/>
                </a:highlight>
                <a:latin typeface="Calibri" panose="020F0502020204030204" charset="0"/>
                <a:cs typeface="Calibri" panose="020F0502020204030204" charset="0"/>
              </a:rPr>
              <a:t> </a:t>
            </a:r>
          </a:p>
        </p:txBody>
      </p:sp>
      <p:pic>
        <p:nvPicPr>
          <p:cNvPr id="3344" name="Content Placeholder 1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3915" y="0"/>
            <a:ext cx="1188085" cy="11880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/>
        </p:nvSpPr>
        <p:spPr>
          <a:xfrm>
            <a:off x="735965" y="-812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Cảm ơn</a:t>
            </a:r>
          </a:p>
        </p:txBody>
      </p:sp>
      <p:pic>
        <p:nvPicPr>
          <p:cNvPr id="101" name="Content Placeholder 100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745" y="781050"/>
            <a:ext cx="11496040" cy="58712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44" name="Content Placeholder 1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8070" y="0"/>
            <a:ext cx="963930" cy="9639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761" y="4251197"/>
            <a:ext cx="5489447" cy="4754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Calibri" panose="020F050202020403020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05761" y="4251197"/>
            <a:ext cx="3336290" cy="471170"/>
          </a:xfrm>
          <a:custGeom>
            <a:avLst/>
            <a:gdLst/>
            <a:ahLst/>
            <a:cxnLst/>
            <a:rect l="l" t="t" r="r" b="b"/>
            <a:pathLst>
              <a:path w="3336290" h="471170">
                <a:moveTo>
                  <a:pt x="1624838" y="11556"/>
                </a:moveTo>
                <a:lnTo>
                  <a:pt x="0" y="438403"/>
                </a:lnTo>
                <a:lnTo>
                  <a:pt x="51116" y="438453"/>
                </a:lnTo>
                <a:lnTo>
                  <a:pt x="103339" y="438599"/>
                </a:lnTo>
                <a:lnTo>
                  <a:pt x="156615" y="438836"/>
                </a:lnTo>
                <a:lnTo>
                  <a:pt x="210892" y="439161"/>
                </a:lnTo>
                <a:lnTo>
                  <a:pt x="266117" y="439568"/>
                </a:lnTo>
                <a:lnTo>
                  <a:pt x="322237" y="440052"/>
                </a:lnTo>
                <a:lnTo>
                  <a:pt x="379200" y="440610"/>
                </a:lnTo>
                <a:lnTo>
                  <a:pt x="436953" y="441237"/>
                </a:lnTo>
                <a:lnTo>
                  <a:pt x="495443" y="441928"/>
                </a:lnTo>
                <a:lnTo>
                  <a:pt x="554618" y="442678"/>
                </a:lnTo>
                <a:lnTo>
                  <a:pt x="614426" y="443484"/>
                </a:lnTo>
                <a:lnTo>
                  <a:pt x="674812" y="444339"/>
                </a:lnTo>
                <a:lnTo>
                  <a:pt x="735725" y="445241"/>
                </a:lnTo>
                <a:lnTo>
                  <a:pt x="797113" y="446183"/>
                </a:lnTo>
                <a:lnTo>
                  <a:pt x="858921" y="447163"/>
                </a:lnTo>
                <a:lnTo>
                  <a:pt x="921099" y="448174"/>
                </a:lnTo>
                <a:lnTo>
                  <a:pt x="983592" y="449213"/>
                </a:lnTo>
                <a:lnTo>
                  <a:pt x="1046349" y="450275"/>
                </a:lnTo>
                <a:lnTo>
                  <a:pt x="1109316" y="451355"/>
                </a:lnTo>
                <a:lnTo>
                  <a:pt x="1172441" y="452449"/>
                </a:lnTo>
                <a:lnTo>
                  <a:pt x="1235672" y="453552"/>
                </a:lnTo>
                <a:lnTo>
                  <a:pt x="1298956" y="454659"/>
                </a:lnTo>
                <a:lnTo>
                  <a:pt x="1362239" y="455767"/>
                </a:lnTo>
                <a:lnTo>
                  <a:pt x="1425470" y="456870"/>
                </a:lnTo>
                <a:lnTo>
                  <a:pt x="1488595" y="457964"/>
                </a:lnTo>
                <a:lnTo>
                  <a:pt x="1551562" y="459044"/>
                </a:lnTo>
                <a:lnTo>
                  <a:pt x="1614319" y="460106"/>
                </a:lnTo>
                <a:lnTo>
                  <a:pt x="1676812" y="461145"/>
                </a:lnTo>
                <a:lnTo>
                  <a:pt x="1738990" y="462156"/>
                </a:lnTo>
                <a:lnTo>
                  <a:pt x="1800798" y="463136"/>
                </a:lnTo>
                <a:lnTo>
                  <a:pt x="1862186" y="464078"/>
                </a:lnTo>
                <a:lnTo>
                  <a:pt x="1923099" y="464980"/>
                </a:lnTo>
                <a:lnTo>
                  <a:pt x="1983486" y="465835"/>
                </a:lnTo>
                <a:lnTo>
                  <a:pt x="2043293" y="466641"/>
                </a:lnTo>
                <a:lnTo>
                  <a:pt x="2102468" y="467391"/>
                </a:lnTo>
                <a:lnTo>
                  <a:pt x="2160958" y="468082"/>
                </a:lnTo>
                <a:lnTo>
                  <a:pt x="2218711" y="468709"/>
                </a:lnTo>
                <a:lnTo>
                  <a:pt x="2275674" y="469267"/>
                </a:lnTo>
                <a:lnTo>
                  <a:pt x="2331794" y="469751"/>
                </a:lnTo>
                <a:lnTo>
                  <a:pt x="2387019" y="470158"/>
                </a:lnTo>
                <a:lnTo>
                  <a:pt x="2441296" y="470483"/>
                </a:lnTo>
                <a:lnTo>
                  <a:pt x="2494572" y="470720"/>
                </a:lnTo>
                <a:lnTo>
                  <a:pt x="2546795" y="470866"/>
                </a:lnTo>
                <a:lnTo>
                  <a:pt x="2597912" y="470915"/>
                </a:lnTo>
                <a:lnTo>
                  <a:pt x="2647869" y="470864"/>
                </a:lnTo>
                <a:lnTo>
                  <a:pt x="2696616" y="470708"/>
                </a:lnTo>
                <a:lnTo>
                  <a:pt x="2744098" y="470441"/>
                </a:lnTo>
                <a:lnTo>
                  <a:pt x="2790264" y="470061"/>
                </a:lnTo>
                <a:lnTo>
                  <a:pt x="2835060" y="469561"/>
                </a:lnTo>
                <a:lnTo>
                  <a:pt x="2878434" y="468937"/>
                </a:lnTo>
                <a:lnTo>
                  <a:pt x="2920333" y="468185"/>
                </a:lnTo>
                <a:lnTo>
                  <a:pt x="2960705" y="467300"/>
                </a:lnTo>
                <a:lnTo>
                  <a:pt x="2999497" y="466278"/>
                </a:lnTo>
                <a:lnTo>
                  <a:pt x="3072130" y="463803"/>
                </a:lnTo>
                <a:lnTo>
                  <a:pt x="3137810" y="460724"/>
                </a:lnTo>
                <a:lnTo>
                  <a:pt x="3196116" y="457004"/>
                </a:lnTo>
                <a:lnTo>
                  <a:pt x="3246627" y="452605"/>
                </a:lnTo>
                <a:lnTo>
                  <a:pt x="3288921" y="447493"/>
                </a:lnTo>
                <a:lnTo>
                  <a:pt x="3336036" y="438403"/>
                </a:lnTo>
                <a:lnTo>
                  <a:pt x="1624838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Calibri" panose="020F050202020403020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26157" y="3338321"/>
            <a:ext cx="8141208" cy="4724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Calibri" panose="020F0502020204030204" charset="0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38200" y="390049"/>
            <a:ext cx="10515600" cy="565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36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 Ung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thư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tuyến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tiền liệt t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iến xa (APC)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094214" y="6270752"/>
            <a:ext cx="1346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5C5E5F"/>
                </a:solidFill>
                <a:effectLst/>
                <a:uLnTx/>
                <a:uFillTx/>
                <a:latin typeface="Comic Sans MS" panose="030F0702030302020204"/>
                <a:ea typeface="+mn-ea"/>
                <a:cs typeface="Comic Sans MS" panose="030F0702030302020204"/>
              </a:rPr>
              <a:t>3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/>
              <a:ea typeface="+mn-ea"/>
              <a:cs typeface="Comic Sans MS" panose="030F070203030202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76030" y="3636645"/>
            <a:ext cx="3088005" cy="1080770"/>
          </a:xfrm>
          <a:prstGeom prst="rect">
            <a:avLst/>
          </a:prstGeom>
          <a:solidFill>
            <a:srgbClr val="333399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0" tIns="154940" rIns="0" bIns="0" rtlCol="0">
            <a:spAutoFit/>
          </a:bodyPr>
          <a:lstStyle/>
          <a:p>
            <a:pPr marL="635" marR="0" lvl="0" indent="0" algn="ctr" defTabSz="914400" rtl="0" eaLnBrk="1" fontAlgn="auto" latinLnBrk="0" hangingPunct="1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mCRPC</a:t>
            </a:r>
          </a:p>
          <a:p>
            <a:pPr marL="635" marR="0" lvl="0" indent="0" algn="ctr" defTabSz="914400" rtl="0" eaLnBrk="1" fontAlgn="auto" latinLnBrk="0" hangingPunct="1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-1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Calibri" panose="020F050202020403020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76030" y="2482850"/>
            <a:ext cx="3088005" cy="1010920"/>
          </a:xfrm>
          <a:prstGeom prst="rect">
            <a:avLst/>
          </a:prstGeom>
          <a:solidFill>
            <a:srgbClr val="333399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0" tIns="3302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-1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Calibri" panose="020F05020202040302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nmCRPC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-10" normalizeH="0" baseline="26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Calibri" panose="020F050202020403020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88740" y="2686685"/>
            <a:ext cx="4414520" cy="49530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33655" rIns="0" bIns="0" rtlCol="0">
            <a:spAutoFit/>
          </a:bodyPr>
          <a:lstStyle/>
          <a:p>
            <a:pPr marL="290830" marR="283845" lvl="0" indent="553085" algn="l" defTabSz="914400" rtl="0" eaLnBrk="1" fontAlgn="auto" latinLnBrk="0" hangingPunct="1">
              <a:lnSpc>
                <a:spcPct val="100000"/>
              </a:lnSpc>
              <a:spcBef>
                <a:spcPts val="2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Ung thư TTL tiến xa</a:t>
            </a:r>
            <a:r>
              <a:rPr kumimoji="0" lang="en-US" sz="1800" b="1" i="0" u="none" strike="noStrike" kern="120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endParaRPr kumimoji="0" lang="en-US" sz="1800" b="0" i="0" u="none" strike="noStrike" kern="1200" cap="none" spc="0" normalizeH="0" baseline="26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Calibri" panose="020F050202020403020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598161" y="1945639"/>
            <a:ext cx="1033780" cy="646430"/>
          </a:xfrm>
          <a:custGeom>
            <a:avLst/>
            <a:gdLst/>
            <a:ahLst/>
            <a:cxnLst/>
            <a:rect l="l" t="t" r="r" b="b"/>
            <a:pathLst>
              <a:path w="1033779" h="646430">
                <a:moveTo>
                  <a:pt x="982472" y="570102"/>
                </a:moveTo>
                <a:lnTo>
                  <a:pt x="957072" y="570102"/>
                </a:lnTo>
                <a:lnTo>
                  <a:pt x="995172" y="646302"/>
                </a:lnTo>
                <a:lnTo>
                  <a:pt x="1026922" y="582802"/>
                </a:lnTo>
                <a:lnTo>
                  <a:pt x="982472" y="582802"/>
                </a:lnTo>
                <a:lnTo>
                  <a:pt x="982472" y="570102"/>
                </a:lnTo>
                <a:close/>
              </a:path>
              <a:path w="1033779" h="646430">
                <a:moveTo>
                  <a:pt x="982472" y="12700"/>
                </a:moveTo>
                <a:lnTo>
                  <a:pt x="982472" y="582802"/>
                </a:lnTo>
                <a:lnTo>
                  <a:pt x="1007872" y="582802"/>
                </a:lnTo>
                <a:lnTo>
                  <a:pt x="1007872" y="25400"/>
                </a:lnTo>
                <a:lnTo>
                  <a:pt x="995172" y="25400"/>
                </a:lnTo>
                <a:lnTo>
                  <a:pt x="982472" y="12700"/>
                </a:lnTo>
                <a:close/>
              </a:path>
              <a:path w="1033779" h="646430">
                <a:moveTo>
                  <a:pt x="1033272" y="570102"/>
                </a:moveTo>
                <a:lnTo>
                  <a:pt x="1007872" y="570102"/>
                </a:lnTo>
                <a:lnTo>
                  <a:pt x="1007872" y="582802"/>
                </a:lnTo>
                <a:lnTo>
                  <a:pt x="1026922" y="582802"/>
                </a:lnTo>
                <a:lnTo>
                  <a:pt x="1033272" y="570102"/>
                </a:lnTo>
                <a:close/>
              </a:path>
              <a:path w="1033779" h="646430">
                <a:moveTo>
                  <a:pt x="25400" y="12700"/>
                </a:moveTo>
                <a:lnTo>
                  <a:pt x="12700" y="25400"/>
                </a:lnTo>
                <a:lnTo>
                  <a:pt x="982472" y="25400"/>
                </a:lnTo>
                <a:lnTo>
                  <a:pt x="982472" y="18034"/>
                </a:lnTo>
                <a:lnTo>
                  <a:pt x="25400" y="18034"/>
                </a:lnTo>
                <a:lnTo>
                  <a:pt x="25400" y="12700"/>
                </a:lnTo>
                <a:close/>
              </a:path>
              <a:path w="1033779" h="646430">
                <a:moveTo>
                  <a:pt x="1007872" y="12700"/>
                </a:moveTo>
                <a:lnTo>
                  <a:pt x="982472" y="12700"/>
                </a:lnTo>
                <a:lnTo>
                  <a:pt x="995172" y="25400"/>
                </a:lnTo>
                <a:lnTo>
                  <a:pt x="1007872" y="25400"/>
                </a:lnTo>
                <a:lnTo>
                  <a:pt x="1007872" y="12700"/>
                </a:lnTo>
                <a:close/>
              </a:path>
              <a:path w="1033779" h="646430">
                <a:moveTo>
                  <a:pt x="1002157" y="0"/>
                </a:moveTo>
                <a:lnTo>
                  <a:pt x="5714" y="0"/>
                </a:lnTo>
                <a:lnTo>
                  <a:pt x="0" y="5714"/>
                </a:lnTo>
                <a:lnTo>
                  <a:pt x="0" y="18034"/>
                </a:lnTo>
                <a:lnTo>
                  <a:pt x="20065" y="18034"/>
                </a:lnTo>
                <a:lnTo>
                  <a:pt x="25400" y="12700"/>
                </a:lnTo>
                <a:lnTo>
                  <a:pt x="1007872" y="12700"/>
                </a:lnTo>
                <a:lnTo>
                  <a:pt x="1007872" y="5714"/>
                </a:lnTo>
                <a:lnTo>
                  <a:pt x="1002157" y="0"/>
                </a:lnTo>
                <a:close/>
              </a:path>
              <a:path w="1033779" h="646430">
                <a:moveTo>
                  <a:pt x="982472" y="12700"/>
                </a:moveTo>
                <a:lnTo>
                  <a:pt x="25400" y="12700"/>
                </a:lnTo>
                <a:lnTo>
                  <a:pt x="25400" y="18034"/>
                </a:lnTo>
                <a:lnTo>
                  <a:pt x="982472" y="18034"/>
                </a:lnTo>
                <a:lnTo>
                  <a:pt x="982472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561581" y="1945639"/>
            <a:ext cx="1033780" cy="646430"/>
          </a:xfrm>
          <a:custGeom>
            <a:avLst/>
            <a:gdLst/>
            <a:ahLst/>
            <a:cxnLst/>
            <a:rect l="l" t="t" r="r" b="b"/>
            <a:pathLst>
              <a:path w="1033779" h="646430">
                <a:moveTo>
                  <a:pt x="25400" y="570102"/>
                </a:moveTo>
                <a:lnTo>
                  <a:pt x="0" y="570102"/>
                </a:lnTo>
                <a:lnTo>
                  <a:pt x="38100" y="646302"/>
                </a:lnTo>
                <a:lnTo>
                  <a:pt x="69850" y="582802"/>
                </a:lnTo>
                <a:lnTo>
                  <a:pt x="25400" y="582802"/>
                </a:lnTo>
                <a:lnTo>
                  <a:pt x="25400" y="570102"/>
                </a:lnTo>
                <a:close/>
              </a:path>
              <a:path w="1033779" h="646430">
                <a:moveTo>
                  <a:pt x="1027557" y="0"/>
                </a:moveTo>
                <a:lnTo>
                  <a:pt x="31115" y="0"/>
                </a:lnTo>
                <a:lnTo>
                  <a:pt x="25400" y="5714"/>
                </a:lnTo>
                <a:lnTo>
                  <a:pt x="25400" y="582802"/>
                </a:lnTo>
                <a:lnTo>
                  <a:pt x="50800" y="582802"/>
                </a:lnTo>
                <a:lnTo>
                  <a:pt x="50800" y="25400"/>
                </a:lnTo>
                <a:lnTo>
                  <a:pt x="38100" y="25400"/>
                </a:lnTo>
                <a:lnTo>
                  <a:pt x="50800" y="12700"/>
                </a:lnTo>
                <a:lnTo>
                  <a:pt x="1033272" y="12700"/>
                </a:lnTo>
                <a:lnTo>
                  <a:pt x="1033272" y="5714"/>
                </a:lnTo>
                <a:lnTo>
                  <a:pt x="1027557" y="0"/>
                </a:lnTo>
                <a:close/>
              </a:path>
              <a:path w="1033779" h="646430">
                <a:moveTo>
                  <a:pt x="76200" y="570102"/>
                </a:moveTo>
                <a:lnTo>
                  <a:pt x="50800" y="570102"/>
                </a:lnTo>
                <a:lnTo>
                  <a:pt x="50800" y="582802"/>
                </a:lnTo>
                <a:lnTo>
                  <a:pt x="69850" y="582802"/>
                </a:lnTo>
                <a:lnTo>
                  <a:pt x="76200" y="570102"/>
                </a:lnTo>
                <a:close/>
              </a:path>
              <a:path w="1033779" h="646430">
                <a:moveTo>
                  <a:pt x="50800" y="12700"/>
                </a:moveTo>
                <a:lnTo>
                  <a:pt x="38100" y="25400"/>
                </a:lnTo>
                <a:lnTo>
                  <a:pt x="50800" y="25400"/>
                </a:lnTo>
                <a:lnTo>
                  <a:pt x="50800" y="12700"/>
                </a:lnTo>
                <a:close/>
              </a:path>
              <a:path w="1033779" h="646430">
                <a:moveTo>
                  <a:pt x="1007872" y="12700"/>
                </a:moveTo>
                <a:lnTo>
                  <a:pt x="50800" y="12700"/>
                </a:lnTo>
                <a:lnTo>
                  <a:pt x="50800" y="25400"/>
                </a:lnTo>
                <a:lnTo>
                  <a:pt x="1020572" y="25400"/>
                </a:lnTo>
                <a:lnTo>
                  <a:pt x="1013206" y="18034"/>
                </a:lnTo>
                <a:lnTo>
                  <a:pt x="1007872" y="18034"/>
                </a:lnTo>
                <a:lnTo>
                  <a:pt x="1007872" y="12700"/>
                </a:lnTo>
                <a:close/>
              </a:path>
              <a:path w="1033779" h="646430">
                <a:moveTo>
                  <a:pt x="1007872" y="12700"/>
                </a:moveTo>
                <a:lnTo>
                  <a:pt x="1007872" y="18034"/>
                </a:lnTo>
                <a:lnTo>
                  <a:pt x="1013206" y="18034"/>
                </a:lnTo>
                <a:lnTo>
                  <a:pt x="1007872" y="12700"/>
                </a:lnTo>
                <a:close/>
              </a:path>
              <a:path w="1033779" h="646430">
                <a:moveTo>
                  <a:pt x="1033272" y="12700"/>
                </a:moveTo>
                <a:lnTo>
                  <a:pt x="1007872" y="12700"/>
                </a:lnTo>
                <a:lnTo>
                  <a:pt x="1013206" y="18034"/>
                </a:lnTo>
                <a:lnTo>
                  <a:pt x="1033272" y="18034"/>
                </a:lnTo>
                <a:lnTo>
                  <a:pt x="1033272" y="12700"/>
                </a:lnTo>
                <a:close/>
              </a:path>
            </a:pathLst>
          </a:custGeom>
          <a:solidFill>
            <a:srgbClr val="000000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29640" y="1447800"/>
            <a:ext cx="4175760" cy="89217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0480" rIns="0" bIns="0" rtlCol="0">
            <a:spAutoFit/>
          </a:bodyPr>
          <a:lstStyle/>
          <a:p>
            <a:pPr marL="154305" marR="146685" lvl="0" indent="-3175" algn="ctr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ea"/>
              </a:rPr>
              <a:t>Giai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ea"/>
              </a:rPr>
              <a:t>đoạn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ea"/>
              </a:rPr>
              <a:t>nhạy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ea"/>
              </a:rPr>
              <a:t>nội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ea"/>
              </a:rPr>
              <a:t>tiết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ea"/>
              </a:rPr>
              <a:t> (HSPC)</a:t>
            </a:r>
            <a:endParaRPr kumimoji="0" lang="en-US" sz="2800" b="1" i="0" u="none" strike="noStrike" kern="1200" cap="none" spc="-7" normalizeH="0" baseline="26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/>
              <a:ea typeface="+mn-ea"/>
              <a:cs typeface="Comic Sans MS" panose="030F0702030302020204"/>
              <a:sym typeface="+mn-e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087870" y="1447800"/>
            <a:ext cx="4876165" cy="892175"/>
          </a:xfrm>
          <a:prstGeom prst="rect">
            <a:avLst/>
          </a:prstGeom>
          <a:solidFill>
            <a:srgbClr val="FFFF00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0" tIns="30480" rIns="0" bIns="0" rtlCol="0">
            <a:spAutoFit/>
          </a:bodyPr>
          <a:lstStyle/>
          <a:p>
            <a:pPr marL="210185" marR="202565" lvl="0" indent="0" algn="ctr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ea"/>
              </a:rPr>
              <a:t>Giai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ea"/>
              </a:rPr>
              <a:t>đoạn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ea"/>
              </a:rPr>
              <a:t>kháng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ea"/>
              </a:rPr>
              <a:t>cắt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ea"/>
              </a:rPr>
              <a:t>tinh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ea"/>
              </a:rPr>
              <a:t>hoàn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ea"/>
              </a:rPr>
              <a:t> (CRPC)</a:t>
            </a:r>
            <a:endParaRPr kumimoji="0" lang="en-US" sz="2800" b="1" i="0" u="none" strike="noStrike" kern="1200" cap="none" spc="0" normalizeH="0" baseline="26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/>
              <a:ea typeface="+mn-ea"/>
              <a:cs typeface="Comic Sans MS" panose="030F0702030302020204"/>
              <a:sym typeface="+mn-ea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11989" y="1"/>
            <a:ext cx="1180011" cy="1101124"/>
          </a:xfrm>
          <a:prstGeom prst="rect">
            <a:avLst/>
          </a:prstGeom>
        </p:spPr>
      </p:pic>
      <p:sp>
        <p:nvSpPr>
          <p:cNvPr id="11" name="Text Box 10"/>
          <p:cNvSpPr txBox="1"/>
          <p:nvPr/>
        </p:nvSpPr>
        <p:spPr>
          <a:xfrm>
            <a:off x="0" y="6400292"/>
            <a:ext cx="1200531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https://www.urotoday.com/conference-highlights/esmo-2022/esmo-2022-prostate-cancer/139441-esmo-2022-invited-discussant-metastatic-castration-sensitive-prostate-cancer-2022-updates.html</a:t>
            </a:r>
          </a:p>
        </p:txBody>
      </p:sp>
      <p:sp>
        <p:nvSpPr>
          <p:cNvPr id="9" name="object 8"/>
          <p:cNvSpPr txBox="1"/>
          <p:nvPr/>
        </p:nvSpPr>
        <p:spPr>
          <a:xfrm>
            <a:off x="653415" y="2482850"/>
            <a:ext cx="3088005" cy="1010920"/>
          </a:xfrm>
          <a:prstGeom prst="rect">
            <a:avLst/>
          </a:prstGeom>
          <a:solidFill>
            <a:srgbClr val="333399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0" tIns="3302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-1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Calibri" panose="020F05020202040302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nmHSPC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-10" normalizeH="0" baseline="26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Calibri" panose="020F0502020204030204" charset="0"/>
            </a:endParaRPr>
          </a:p>
        </p:txBody>
      </p:sp>
      <p:sp>
        <p:nvSpPr>
          <p:cNvPr id="12" name="object 7"/>
          <p:cNvSpPr txBox="1"/>
          <p:nvPr/>
        </p:nvSpPr>
        <p:spPr>
          <a:xfrm>
            <a:off x="653415" y="3636645"/>
            <a:ext cx="3088005" cy="1080770"/>
          </a:xfrm>
          <a:prstGeom prst="rect">
            <a:avLst/>
          </a:prstGeom>
          <a:solidFill>
            <a:srgbClr val="333399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0" tIns="154940" rIns="0" bIns="0" rtlCol="0">
            <a:spAutoFit/>
          </a:bodyPr>
          <a:lstStyle/>
          <a:p>
            <a:pPr marL="635" marR="0" lvl="0" indent="0" algn="ctr" defTabSz="914400" rtl="0" eaLnBrk="1" fontAlgn="auto" latinLnBrk="0" hangingPunct="1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mHSPC</a:t>
            </a:r>
          </a:p>
          <a:p>
            <a:pPr marL="635" marR="0" lvl="0" indent="0" algn="ctr" defTabSz="914400" rtl="0" eaLnBrk="1" fontAlgn="auto" latinLnBrk="0" hangingPunct="1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-1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Calibri" panose="020F0502020204030204" charset="0"/>
            </a:endParaRPr>
          </a:p>
        </p:txBody>
      </p:sp>
      <p:sp>
        <p:nvSpPr>
          <p:cNvPr id="15" name="Rectangles 14"/>
          <p:cNvSpPr/>
          <p:nvPr/>
        </p:nvSpPr>
        <p:spPr>
          <a:xfrm>
            <a:off x="580390" y="3582035"/>
            <a:ext cx="3308350" cy="1264920"/>
          </a:xfrm>
          <a:prstGeom prst="rect">
            <a:avLst/>
          </a:prstGeom>
          <a:noFill/>
          <a:ln w="50800" cmpd="sng">
            <a:solidFill>
              <a:srgbClr val="FF0000"/>
            </a:solidFill>
            <a:prstDash val="sysDot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16" name="Rectangles 15"/>
          <p:cNvSpPr/>
          <p:nvPr>
            <p:custDataLst>
              <p:tags r:id="rId1"/>
            </p:custDataLst>
          </p:nvPr>
        </p:nvSpPr>
        <p:spPr>
          <a:xfrm>
            <a:off x="974090" y="1503680"/>
            <a:ext cx="4131310" cy="890905"/>
          </a:xfrm>
          <a:prstGeom prst="rect">
            <a:avLst/>
          </a:prstGeom>
          <a:noFill/>
          <a:ln w="50800" cmpd="sng">
            <a:solidFill>
              <a:srgbClr val="FF0000"/>
            </a:solidFill>
            <a:prstDash val="sysDot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3" grpId="0" animBg="1"/>
      <p:bldP spid="14" grpId="0" animBg="1"/>
      <p:bldP spid="17" grpId="0" animBg="1"/>
      <p:bldP spid="18" grpId="0" animBg="1"/>
      <p:bldP spid="9" grpId="0" animBg="1"/>
      <p:bldP spid="12" grpId="0" animBg="1"/>
      <p:bldP spid="15" grpId="0" animBg="1"/>
      <p:bldP spid="16" grpId="0" bldLvl="0" animBg="1"/>
      <p:bldP spid="1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1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445763" y="818388"/>
            <a:ext cx="4526279" cy="5875020"/>
          </a:xfrm>
          <a:prstGeom prst="rect">
            <a:avLst/>
          </a:prstGeom>
        </p:spPr>
      </p:pic>
      <p:graphicFrame>
        <p:nvGraphicFramePr>
          <p:cNvPr id="104" name="table 104"/>
          <p:cNvGraphicFramePr>
            <a:graphicFrameLocks noGrp="1"/>
          </p:cNvGraphicFramePr>
          <p:nvPr/>
        </p:nvGraphicFramePr>
        <p:xfrm>
          <a:off x="7578661" y="1104709"/>
          <a:ext cx="4450080" cy="2410459"/>
        </p:xfrm>
        <a:graphic>
          <a:graphicData uri="http://schemas.openxmlformats.org/drawingml/2006/table">
            <a:tbl>
              <a:tblPr/>
              <a:tblGrid>
                <a:gridCol w="445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104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1760" algn="l" rtl="0" eaLnBrk="0">
                        <a:lnSpc>
                          <a:spcPct val="82000"/>
                        </a:lnSpc>
                        <a:spcBef>
                          <a:spcPts val="5"/>
                        </a:spcBef>
                      </a:pPr>
                      <a:r>
                        <a:rPr sz="21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GnRH</a:t>
                      </a:r>
                      <a:r>
                        <a:rPr sz="2100" kern="0" spc="-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21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Analogues</a:t>
                      </a:r>
                      <a:endParaRPr sz="2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97840" indent="-386080" algn="l" rtl="0" eaLnBrk="0">
                        <a:lnSpc>
                          <a:spcPct val="92000"/>
                        </a:lnSpc>
                        <a:spcBef>
                          <a:spcPts val="480"/>
                        </a:spcBef>
                      </a:pPr>
                      <a:r>
                        <a:rPr sz="21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</a:t>
                      </a:r>
                      <a:r>
                        <a:rPr sz="2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LHRH</a:t>
                      </a:r>
                      <a:r>
                        <a:rPr sz="21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21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agonists</a:t>
                      </a:r>
                      <a:r>
                        <a:rPr sz="2100" b="1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21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2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Goserelin</a:t>
                      </a:r>
                      <a:r>
                        <a:rPr sz="21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,</a:t>
                      </a:r>
                      <a:r>
                        <a:rPr sz="2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      </a:t>
                      </a:r>
                      <a:r>
                        <a:rPr sz="2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Leuprolin,</a:t>
                      </a:r>
                      <a:r>
                        <a:rPr sz="21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2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Pamorelin</a:t>
                      </a:r>
                      <a:r>
                        <a:rPr sz="2100" kern="0" spc="-3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2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…</a:t>
                      </a:r>
                      <a:r>
                        <a:rPr sz="2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2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90930" indent="-374015" algn="l" rtl="0" eaLnBrk="0">
                        <a:lnSpc>
                          <a:spcPct val="94000"/>
                        </a:lnSpc>
                        <a:spcBef>
                          <a:spcPts val="350"/>
                        </a:spcBef>
                      </a:pPr>
                      <a:r>
                        <a:rPr sz="14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  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Require</a:t>
                      </a:r>
                      <a:r>
                        <a:rPr sz="14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testosterone</a:t>
                      </a:r>
                      <a:r>
                        <a:rPr sz="14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flare</a:t>
                      </a:r>
                      <a:r>
                        <a:rPr sz="14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protection</a:t>
                      </a:r>
                      <a:r>
                        <a:rPr sz="14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at    treatment</a:t>
                      </a:r>
                      <a:r>
                        <a:rPr sz="14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initiation</a:t>
                      </a:r>
                      <a:r>
                        <a:rPr sz="14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(e.g. 4 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weeks</a:t>
                      </a:r>
                      <a:r>
                        <a:rPr sz="14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of</a:t>
                      </a:r>
                      <a:endParaRPr sz="1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99820" algn="l" rtl="0" eaLnBrk="0">
                        <a:lnSpc>
                          <a:spcPct val="84000"/>
                        </a:lnSpc>
                        <a:spcBef>
                          <a:spcPts val="355"/>
                        </a:spcBef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bicalutamide</a:t>
                      </a:r>
                      <a:r>
                        <a:rPr sz="14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50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mg</a:t>
                      </a:r>
                      <a:r>
                        <a:rPr sz="14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99745" indent="-387985" algn="l" rtl="0" eaLnBrk="0">
                        <a:lnSpc>
                          <a:spcPct val="92000"/>
                        </a:lnSpc>
                        <a:spcBef>
                          <a:spcPts val="495"/>
                        </a:spcBef>
                      </a:pPr>
                      <a:r>
                        <a:rPr sz="21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</a:t>
                      </a:r>
                      <a:r>
                        <a:rPr sz="2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LHRH</a:t>
                      </a:r>
                      <a:r>
                        <a:rPr sz="21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21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antagonists</a:t>
                      </a:r>
                      <a:r>
                        <a:rPr sz="2100" b="1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21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2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Degarelix</a:t>
                      </a:r>
                      <a:r>
                        <a:rPr sz="21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,</a:t>
                      </a:r>
                      <a:r>
                        <a:rPr sz="2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Relugolix</a:t>
                      </a:r>
                      <a:r>
                        <a:rPr sz="2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2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6E1E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E1E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E1E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E1E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6" name="picture 10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919979" y="1051178"/>
            <a:ext cx="2590425" cy="3602707"/>
          </a:xfrm>
          <a:prstGeom prst="rect">
            <a:avLst/>
          </a:prstGeom>
        </p:spPr>
      </p:pic>
      <p:pic>
        <p:nvPicPr>
          <p:cNvPr id="108" name="picture 10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553212" y="1016507"/>
            <a:ext cx="2098547" cy="2569464"/>
          </a:xfrm>
          <a:prstGeom prst="rect">
            <a:avLst/>
          </a:prstGeom>
        </p:spPr>
      </p:pic>
      <p:sp>
        <p:nvSpPr>
          <p:cNvPr id="110" name="textbox 110"/>
          <p:cNvSpPr/>
          <p:nvPr/>
        </p:nvSpPr>
        <p:spPr>
          <a:xfrm>
            <a:off x="532683" y="3585756"/>
            <a:ext cx="2429510" cy="10007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0" marR="0" lvl="0" indent="0" algn="ctr" defTabSz="914400" rtl="0" eaLnBrk="0" fontAlgn="auto" latinLnBrk="0" hangingPunct="1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Arial" panose="020B0604020202020204"/>
              <a:cs typeface="Calibri" panose="020F0502020204030204" charset="0"/>
            </a:endParaRPr>
          </a:p>
          <a:p>
            <a:pPr marL="14605" marR="0" lvl="0" indent="0" algn="ctr" defTabSz="914400" rtl="0" eaLnBrk="0" fontAlgn="auto" latinLnBrk="0" hangingPunct="1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Calibri" panose="020F0502020204030204" charset="0"/>
                <a:ea typeface="Arial" panose="020B0604020202020204"/>
                <a:cs typeface="Calibri" panose="020F0502020204030204" charset="0"/>
              </a:rPr>
              <a:t>Charles</a:t>
            </a:r>
            <a:r>
              <a:rPr kumimoji="0" sz="2000" b="1" i="0" u="none" strike="noStrike" kern="0" cap="none" spc="15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Calibri" panose="020F0502020204030204" charset="0"/>
                <a:ea typeface="Arial" panose="020B0604020202020204"/>
                <a:cs typeface="Calibri" panose="020F0502020204030204" charset="0"/>
              </a:rPr>
              <a:t> </a:t>
            </a:r>
            <a:r>
              <a:rPr kumimoji="0" sz="20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Calibri" panose="020F0502020204030204" charset="0"/>
                <a:ea typeface="Arial" panose="020B0604020202020204"/>
                <a:cs typeface="Calibri" panose="020F0502020204030204" charset="0"/>
              </a:rPr>
              <a:t>Huggins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Arial" panose="020B0604020202020204"/>
              <a:cs typeface="Calibri" panose="020F0502020204030204" charset="0"/>
            </a:endParaRPr>
          </a:p>
          <a:p>
            <a:pPr marL="12700" marR="0" lvl="0" indent="6985" algn="ctr" defTabSz="914400" rtl="0" eaLnBrk="0" fontAlgn="auto" latinLnBrk="0" hangingPunct="1">
              <a:lnSpc>
                <a:spcPct val="98000"/>
              </a:lnSpc>
              <a:spcBef>
                <a:spcPts val="2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1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Calibri" panose="020F0502020204030204" charset="0"/>
                <a:ea typeface="Arial" panose="020B0604020202020204"/>
                <a:cs typeface="Calibri" panose="020F0502020204030204" charset="0"/>
              </a:rPr>
              <a:t>Giải </a:t>
            </a:r>
            <a:r>
              <a:rPr kumimoji="0" sz="2000" b="0" i="0" u="none" strike="noStrike" kern="0" cap="none" spc="1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Calibri" panose="020F0502020204030204" charset="0"/>
                <a:ea typeface="Arial" panose="020B0604020202020204"/>
                <a:cs typeface="Calibri" panose="020F0502020204030204" charset="0"/>
              </a:rPr>
              <a:t>Nobel</a:t>
            </a:r>
            <a:r>
              <a:rPr kumimoji="0" lang="en-US" sz="2000" b="0" i="0" u="none" strike="noStrike" kern="0" cap="none" spc="1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Calibri" panose="020F0502020204030204" charset="0"/>
                <a:ea typeface="Arial" panose="020B0604020202020204"/>
                <a:cs typeface="Calibri" panose="020F0502020204030204" charset="0"/>
              </a:rPr>
              <a:t> năm 1966</a:t>
            </a:r>
            <a:r>
              <a:rPr kumimoji="0" sz="2000" b="0" i="0" u="none" strike="noStrike" kern="0" cap="none" spc="9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Calibri" panose="020F0502020204030204" charset="0"/>
                <a:ea typeface="Arial" panose="020B0604020202020204"/>
                <a:cs typeface="Calibri" panose="020F0502020204030204" charset="0"/>
              </a:rPr>
              <a:t> 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Arial" panose="020B0604020202020204"/>
              <a:cs typeface="Calibri" panose="020F0502020204030204" charset="0"/>
            </a:endParaRPr>
          </a:p>
        </p:txBody>
      </p:sp>
      <p:sp>
        <p:nvSpPr>
          <p:cNvPr id="114" name="rect 114"/>
          <p:cNvSpPr/>
          <p:nvPr/>
        </p:nvSpPr>
        <p:spPr>
          <a:xfrm>
            <a:off x="2345436" y="6074473"/>
            <a:ext cx="1921763" cy="425386"/>
          </a:xfrm>
          <a:prstGeom prst="rect">
            <a:avLst/>
          </a:prstGeom>
          <a:solidFill>
            <a:srgbClr val="0432FF">
              <a:alpha val="29803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6" name="path 116"/>
          <p:cNvSpPr/>
          <p:nvPr/>
        </p:nvSpPr>
        <p:spPr>
          <a:xfrm>
            <a:off x="4262437" y="6079235"/>
            <a:ext cx="9525" cy="420623"/>
          </a:xfrm>
          <a:custGeom>
            <a:avLst/>
            <a:gdLst/>
            <a:ahLst/>
            <a:cxnLst/>
            <a:rect l="0" t="0" r="0" b="0"/>
            <a:pathLst>
              <a:path w="15" h="662">
                <a:moveTo>
                  <a:pt x="7" y="662"/>
                </a:moveTo>
                <a:lnTo>
                  <a:pt x="7" y="0"/>
                </a:lnTo>
              </a:path>
            </a:pathLst>
          </a:custGeom>
          <a:noFill/>
          <a:ln w="9525" cap="flat">
            <a:solidFill>
              <a:srgbClr val="6E1E50"/>
            </a:solidFill>
            <a:prstDash val="solid"/>
            <a:round/>
          </a:ln>
        </p:spPr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8" name="picture 1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4260886" y="6003324"/>
            <a:ext cx="1783373" cy="362837"/>
          </a:xfrm>
          <a:prstGeom prst="rect">
            <a:avLst/>
          </a:prstGeom>
        </p:spPr>
      </p:pic>
      <p:sp>
        <p:nvSpPr>
          <p:cNvPr id="120" name="textbox 120"/>
          <p:cNvSpPr/>
          <p:nvPr/>
        </p:nvSpPr>
        <p:spPr>
          <a:xfrm>
            <a:off x="2437451" y="6179946"/>
            <a:ext cx="1533525" cy="2882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0" marR="0" lvl="0" indent="0" algn="l" defTabSz="914400" rtl="0" eaLnBrk="0" fontAlgn="auto" latinLnBrk="0" hangingPunct="1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marR="0" lvl="0" indent="0" algn="l" defTabSz="914400" rtl="0" eaLnBrk="0" fontAlgn="auto" latinLnBrk="0" hangingPunct="1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</a:rPr>
              <a:t>Orchiectomy</a:t>
            </a:r>
            <a:endParaRPr kumimoji="0" sz="2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26" name="path 126"/>
          <p:cNvSpPr/>
          <p:nvPr/>
        </p:nvSpPr>
        <p:spPr>
          <a:xfrm>
            <a:off x="2345436" y="6495097"/>
            <a:ext cx="1921763" cy="9525"/>
          </a:xfrm>
          <a:custGeom>
            <a:avLst/>
            <a:gdLst/>
            <a:ahLst/>
            <a:cxnLst/>
            <a:rect l="0" t="0" r="0" b="0"/>
            <a:pathLst>
              <a:path w="3026" h="15">
                <a:moveTo>
                  <a:pt x="0" y="7"/>
                </a:moveTo>
                <a:lnTo>
                  <a:pt x="3026" y="7"/>
                </a:lnTo>
              </a:path>
            </a:pathLst>
          </a:custGeom>
          <a:noFill/>
          <a:ln w="9525" cap="flat">
            <a:solidFill>
              <a:srgbClr val="6E1E50"/>
            </a:solidFill>
            <a:prstDash val="solid"/>
            <a:round/>
          </a:ln>
        </p:spPr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8" name="path 128"/>
          <p:cNvSpPr/>
          <p:nvPr/>
        </p:nvSpPr>
        <p:spPr>
          <a:xfrm>
            <a:off x="2340673" y="6079235"/>
            <a:ext cx="9525" cy="420623"/>
          </a:xfrm>
          <a:custGeom>
            <a:avLst/>
            <a:gdLst/>
            <a:ahLst/>
            <a:cxnLst/>
            <a:rect l="0" t="0" r="0" b="0"/>
            <a:pathLst>
              <a:path w="15" h="662">
                <a:moveTo>
                  <a:pt x="7" y="0"/>
                </a:moveTo>
                <a:lnTo>
                  <a:pt x="7" y="662"/>
                </a:lnTo>
              </a:path>
            </a:pathLst>
          </a:custGeom>
          <a:noFill/>
          <a:ln w="9525" cap="flat">
            <a:solidFill>
              <a:srgbClr val="6E1E50"/>
            </a:solidFill>
            <a:prstDash val="solid"/>
            <a:round/>
          </a:ln>
        </p:spPr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custDataLst>
              <p:tags r:id="rId1"/>
            </p:custDataLst>
          </p:nvPr>
        </p:nvSpPr>
        <p:spPr>
          <a:xfrm>
            <a:off x="838200" y="218599"/>
            <a:ext cx="10515600" cy="565785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ysClr val="windowText" lastClr="000000"/>
                </a:solidFill>
                <a:latin typeface="Calibri Light" panose="020F0302020204030204" charset="0"/>
                <a:ea typeface="+mn-ea"/>
                <a:cs typeface="+mn-ea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Điều trị ung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thư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tuyến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+mn-ea"/>
              </a:rPr>
              <a:t>tiền liệt 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iến xa: vai trò ADT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7035" y="784225"/>
            <a:ext cx="6809740" cy="5090160"/>
          </a:xfrm>
          <a:prstGeom prst="rect">
            <a:avLst/>
          </a:prstGeom>
        </p:spPr>
      </p:pic>
      <p:sp>
        <p:nvSpPr>
          <p:cNvPr id="2" name="Rectangles 1"/>
          <p:cNvSpPr/>
          <p:nvPr>
            <p:custDataLst>
              <p:tags r:id="rId2"/>
            </p:custDataLst>
          </p:nvPr>
        </p:nvSpPr>
        <p:spPr>
          <a:xfrm>
            <a:off x="1603717" y="4653885"/>
            <a:ext cx="9326879" cy="2119630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Vai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trò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của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ADT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đơn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trị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trong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các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thử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nghiệm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lâm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sàng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4" grpId="0" animBg="1"/>
      <p:bldP spid="116" grpId="0" animBg="1"/>
      <p:bldP spid="120" grpId="0"/>
      <p:bldP spid="126" grpId="0" animBg="1"/>
      <p:bldP spid="128" grpId="0" animBg="1"/>
      <p:bldP spid="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" name="table 130"/>
          <p:cNvGraphicFramePr>
            <a:graphicFrameLocks noGrp="1"/>
          </p:cNvGraphicFramePr>
          <p:nvPr/>
        </p:nvGraphicFramePr>
        <p:xfrm>
          <a:off x="582231" y="1418081"/>
          <a:ext cx="11119482" cy="4156772"/>
        </p:xfrm>
        <a:graphic>
          <a:graphicData uri="http://schemas.openxmlformats.org/drawingml/2006/table">
            <a:tbl>
              <a:tblPr/>
              <a:tblGrid>
                <a:gridCol w="2467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16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2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79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779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8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21780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21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STAMPEDE control a</a:t>
                      </a:r>
                      <a:r>
                        <a:rPr sz="21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rm</a:t>
                      </a:r>
                      <a:endParaRPr sz="21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  <a:p>
                      <a:pPr marL="546100" algn="l" rtl="0" eaLnBrk="0">
                        <a:lnSpc>
                          <a:spcPct val="81000"/>
                        </a:lnSpc>
                        <a:spcBef>
                          <a:spcPts val="65"/>
                        </a:spcBef>
                      </a:pPr>
                      <a:r>
                        <a:rPr sz="21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917 synchronous</a:t>
                      </a:r>
                      <a:endParaRPr sz="21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  <a:p>
                      <a:pPr marL="1052195" algn="l" rtl="0" eaLnBrk="0">
                        <a:lnSpc>
                          <a:spcPct val="81000"/>
                        </a:lnSpc>
                        <a:spcBef>
                          <a:spcPts val="480"/>
                        </a:spcBef>
                      </a:pPr>
                      <a:r>
                        <a:rPr sz="21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mHSPC</a:t>
                      </a:r>
                      <a:endParaRPr sz="21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8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295910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21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LATITUDE </a:t>
                      </a:r>
                      <a:r>
                        <a:rPr sz="21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control arm</a:t>
                      </a:r>
                      <a:endParaRPr sz="21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  <a:p>
                      <a:pPr marL="221615" algn="l" rtl="0" eaLnBrk="0">
                        <a:lnSpc>
                          <a:spcPct val="81000"/>
                        </a:lnSpc>
                        <a:spcBef>
                          <a:spcPts val="65"/>
                        </a:spcBef>
                      </a:pPr>
                      <a:r>
                        <a:rPr sz="21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602 synchrono</a:t>
                      </a:r>
                      <a:r>
                        <a:rPr sz="21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us, high-</a:t>
                      </a:r>
                      <a:endParaRPr sz="21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  <a:p>
                      <a:pPr marL="828675" algn="l" rtl="0" eaLnBrk="0">
                        <a:lnSpc>
                          <a:spcPct val="97000"/>
                        </a:lnSpc>
                        <a:spcBef>
                          <a:spcPts val="490"/>
                        </a:spcBef>
                      </a:pPr>
                      <a:r>
                        <a:rPr sz="21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risk</a:t>
                      </a:r>
                      <a:r>
                        <a:rPr sz="2100" b="1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 </a:t>
                      </a:r>
                      <a:r>
                        <a:rPr sz="21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mHSPC</a:t>
                      </a:r>
                      <a:endParaRPr sz="21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8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501650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21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TITAN control a</a:t>
                      </a:r>
                      <a:r>
                        <a:rPr sz="21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rm</a:t>
                      </a:r>
                      <a:endParaRPr sz="21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  <a:p>
                      <a:pPr marL="314960" algn="l" rtl="0" eaLnBrk="0">
                        <a:lnSpc>
                          <a:spcPct val="81000"/>
                        </a:lnSpc>
                        <a:spcBef>
                          <a:spcPts val="60"/>
                        </a:spcBef>
                      </a:pPr>
                      <a:r>
                        <a:rPr sz="21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527 mHSPC</a:t>
                      </a:r>
                      <a:r>
                        <a:rPr sz="2100" b="1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 </a:t>
                      </a:r>
                      <a:r>
                        <a:rPr sz="21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(</a:t>
                      </a:r>
                      <a:r>
                        <a:rPr sz="21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syn-</a:t>
                      </a:r>
                      <a:r>
                        <a:rPr sz="2100" b="1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 </a:t>
                      </a:r>
                      <a:r>
                        <a:rPr sz="21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und</a:t>
                      </a:r>
                      <a:endParaRPr sz="21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  <a:p>
                      <a:pPr marL="662940" algn="l" rtl="0" eaLnBrk="0">
                        <a:lnSpc>
                          <a:spcPct val="81000"/>
                        </a:lnSpc>
                        <a:spcBef>
                          <a:spcPts val="480"/>
                        </a:spcBef>
                      </a:pPr>
                      <a:r>
                        <a:rPr sz="21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metachronous)</a:t>
                      </a:r>
                      <a:endParaRPr sz="21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8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143510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21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Median age</a:t>
                      </a:r>
                      <a:endParaRPr sz="21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8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1327150" algn="l" rtl="0" eaLnBrk="0">
                        <a:lnSpc>
                          <a:spcPct val="80000"/>
                        </a:lnSpc>
                        <a:spcBef>
                          <a:spcPts val="5"/>
                        </a:spcBef>
                      </a:pPr>
                      <a:r>
                        <a:rPr sz="2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66</a:t>
                      </a:r>
                      <a:endParaRPr sz="21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8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1327785" algn="l" rtl="0" eaLnBrk="0">
                        <a:lnSpc>
                          <a:spcPct val="80000"/>
                        </a:lnSpc>
                        <a:spcBef>
                          <a:spcPts val="5"/>
                        </a:spcBef>
                      </a:pPr>
                      <a:r>
                        <a:rPr sz="2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67</a:t>
                      </a:r>
                      <a:endParaRPr sz="21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8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1327785" algn="l" rtl="0" eaLnBrk="0">
                        <a:lnSpc>
                          <a:spcPct val="80000"/>
                        </a:lnSpc>
                        <a:spcBef>
                          <a:spcPts val="5"/>
                        </a:spcBef>
                      </a:pPr>
                      <a:r>
                        <a:rPr sz="2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68</a:t>
                      </a:r>
                      <a:endParaRPr sz="21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8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143510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21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Median</a:t>
                      </a:r>
                      <a:r>
                        <a:rPr sz="2100" b="1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 </a:t>
                      </a:r>
                      <a:r>
                        <a:rPr sz="21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PSA</a:t>
                      </a:r>
                      <a:endParaRPr sz="21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8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1289685" algn="l" rtl="0" eaLnBrk="0">
                        <a:lnSpc>
                          <a:spcPct val="80000"/>
                        </a:lnSpc>
                      </a:pPr>
                      <a:r>
                        <a:rPr sz="21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112</a:t>
                      </a:r>
                      <a:endParaRPr sz="21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8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1305560" algn="l" rtl="0" eaLnBrk="0">
                        <a:lnSpc>
                          <a:spcPct val="80000"/>
                        </a:lnSpc>
                      </a:pPr>
                      <a:r>
                        <a:rPr sz="2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NA</a:t>
                      </a:r>
                      <a:endParaRPr sz="21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8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1383665" algn="l" rtl="0" eaLnBrk="0">
                        <a:lnSpc>
                          <a:spcPct val="80000"/>
                        </a:lnSpc>
                      </a:pPr>
                      <a:r>
                        <a:rPr sz="2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4</a:t>
                      </a:r>
                      <a:endParaRPr sz="21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8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144145" algn="l" rtl="0" eaLnBrk="0">
                        <a:lnSpc>
                          <a:spcPct val="79000"/>
                        </a:lnSpc>
                        <a:spcBef>
                          <a:spcPts val="0"/>
                        </a:spcBef>
                      </a:pPr>
                      <a:r>
                        <a:rPr sz="2100" b="1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Bone</a:t>
                      </a:r>
                      <a:r>
                        <a:rPr sz="2100" b="1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 </a:t>
                      </a:r>
                      <a:r>
                        <a:rPr sz="2100" b="1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M1</a:t>
                      </a:r>
                      <a:endParaRPr sz="21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06000"/>
                        </a:lnSpc>
                      </a:pPr>
                      <a:endParaRPr sz="8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130810" algn="ctr" rtl="0" eaLnBrk="0">
                        <a:lnSpc>
                          <a:spcPct val="79000"/>
                        </a:lnSpc>
                        <a:spcBef>
                          <a:spcPts val="0"/>
                        </a:spcBef>
                      </a:pPr>
                      <a:r>
                        <a:rPr sz="2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88%</a:t>
                      </a:r>
                      <a:endParaRPr sz="21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06000"/>
                        </a:lnSpc>
                      </a:pPr>
                      <a:endParaRPr sz="8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132080" algn="ctr" rtl="0" eaLnBrk="0">
                        <a:lnSpc>
                          <a:spcPct val="79000"/>
                        </a:lnSpc>
                        <a:spcBef>
                          <a:spcPts val="0"/>
                        </a:spcBef>
                      </a:pPr>
                      <a:r>
                        <a:rPr sz="2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98%</a:t>
                      </a:r>
                      <a:endParaRPr sz="21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06000"/>
                        </a:lnSpc>
                      </a:pPr>
                      <a:endParaRPr sz="8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146685" algn="ctr" rtl="0" eaLnBrk="0">
                        <a:lnSpc>
                          <a:spcPct val="79000"/>
                        </a:lnSpc>
                        <a:spcBef>
                          <a:spcPts val="0"/>
                        </a:spcBef>
                      </a:pPr>
                      <a:r>
                        <a:rPr sz="2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100%</a:t>
                      </a:r>
                      <a:endParaRPr sz="21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4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4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144780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21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Liver</a:t>
                      </a:r>
                      <a:r>
                        <a:rPr sz="2100" b="1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 </a:t>
                      </a:r>
                      <a:r>
                        <a:rPr sz="21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M1</a:t>
                      </a:r>
                      <a:endParaRPr sz="21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27000"/>
                        </a:lnSpc>
                      </a:pPr>
                      <a:endParaRPr sz="3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125095" algn="ctr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2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4%</a:t>
                      </a:r>
                      <a:endParaRPr sz="21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27000"/>
                        </a:lnSpc>
                      </a:pPr>
                      <a:endParaRPr sz="3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132080" algn="ctr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2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5%</a:t>
                      </a:r>
                      <a:endParaRPr sz="21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27000"/>
                        </a:lnSpc>
                      </a:pPr>
                      <a:endParaRPr sz="3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128905" algn="ctr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2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2.5%</a:t>
                      </a:r>
                      <a:endParaRPr sz="21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244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8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132715" algn="l" rtl="0" eaLnBrk="0">
                        <a:lnSpc>
                          <a:spcPct val="97000"/>
                        </a:lnSpc>
                      </a:pPr>
                      <a:r>
                        <a:rPr sz="21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Time to CRPC</a:t>
                      </a:r>
                      <a:endParaRPr sz="21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06000"/>
                        </a:lnSpc>
                      </a:pPr>
                      <a:endParaRPr sz="8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82486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2100" b="1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11.2</a:t>
                      </a:r>
                      <a:r>
                        <a:rPr sz="2100" b="1" kern="0" spc="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 </a:t>
                      </a:r>
                      <a:r>
                        <a:rPr sz="2100" b="1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months</a:t>
                      </a:r>
                      <a:endParaRPr sz="21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06000"/>
                        </a:lnSpc>
                      </a:pPr>
                      <a:endParaRPr sz="8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87249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21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7.4</a:t>
                      </a:r>
                      <a:r>
                        <a:rPr sz="2100" b="1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 </a:t>
                      </a:r>
                      <a:r>
                        <a:rPr sz="21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months</a:t>
                      </a:r>
                      <a:endParaRPr sz="21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06000"/>
                        </a:lnSpc>
                      </a:pPr>
                      <a:endParaRPr sz="8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82550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2100" b="1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11.4</a:t>
                      </a:r>
                      <a:r>
                        <a:rPr sz="2100" b="1" kern="0" spc="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 </a:t>
                      </a:r>
                      <a:r>
                        <a:rPr sz="2100" b="1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months</a:t>
                      </a:r>
                      <a:endParaRPr sz="21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85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8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143510" algn="l" rtl="0" eaLnBrk="0">
                        <a:lnSpc>
                          <a:spcPct val="81000"/>
                        </a:lnSpc>
                        <a:spcBef>
                          <a:spcPts val="5"/>
                        </a:spcBef>
                      </a:pPr>
                      <a:r>
                        <a:rPr sz="21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Median OS</a:t>
                      </a:r>
                      <a:endParaRPr sz="21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05000"/>
                        </a:lnSpc>
                      </a:pPr>
                      <a:endParaRPr sz="8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algn="ctr" rtl="0" eaLnBrk="0">
                        <a:lnSpc>
                          <a:spcPct val="7000"/>
                        </a:lnSpc>
                      </a:pPr>
                      <a:endParaRPr sz="1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125095" algn="ctr" rtl="0" eaLnBrk="0">
                        <a:lnSpc>
                          <a:spcPct val="97000"/>
                        </a:lnSpc>
                      </a:pPr>
                      <a:r>
                        <a:rPr sz="2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42.1</a:t>
                      </a:r>
                      <a:r>
                        <a:rPr sz="21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 </a:t>
                      </a:r>
                      <a:r>
                        <a:rPr sz="2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months</a:t>
                      </a:r>
                      <a:endParaRPr sz="21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05000"/>
                        </a:lnSpc>
                      </a:pPr>
                      <a:endParaRPr sz="8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algn="ctr" rtl="0" eaLnBrk="0">
                        <a:lnSpc>
                          <a:spcPct val="6000"/>
                        </a:lnSpc>
                      </a:pPr>
                      <a:endParaRPr sz="1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132080" algn="ctr" rtl="0" eaLnBrk="0">
                        <a:lnSpc>
                          <a:spcPct val="97000"/>
                        </a:lnSpc>
                      </a:pPr>
                      <a:r>
                        <a:rPr sz="2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36.5</a:t>
                      </a:r>
                      <a:r>
                        <a:rPr sz="2100" kern="0" spc="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 </a:t>
                      </a:r>
                      <a:r>
                        <a:rPr sz="2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months</a:t>
                      </a:r>
                      <a:endParaRPr sz="21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05000"/>
                        </a:lnSpc>
                      </a:pPr>
                      <a:endParaRPr sz="8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algn="ctr" rtl="0" eaLnBrk="0">
                        <a:lnSpc>
                          <a:spcPct val="7000"/>
                        </a:lnSpc>
                      </a:pPr>
                      <a:endParaRPr sz="1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131445" algn="ctr" rtl="0" eaLnBrk="0">
                        <a:lnSpc>
                          <a:spcPct val="97000"/>
                        </a:lnSpc>
                      </a:pPr>
                      <a:r>
                        <a:rPr sz="2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52</a:t>
                      </a:r>
                      <a:r>
                        <a:rPr sz="21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 </a:t>
                      </a:r>
                      <a:r>
                        <a:rPr sz="2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 Narrow" panose="020B0606020202030204"/>
                          <a:cs typeface="Calibri" panose="020F0502020204030204" charset="0"/>
                        </a:rPr>
                        <a:t>months</a:t>
                      </a:r>
                      <a:endParaRPr sz="2100" dirty="0">
                        <a:latin typeface="Calibri" panose="020F0502020204030204" charset="0"/>
                        <a:ea typeface="Arial Narrow" panose="020B060602020203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6" name="textbox 136"/>
          <p:cNvSpPr/>
          <p:nvPr/>
        </p:nvSpPr>
        <p:spPr>
          <a:xfrm>
            <a:off x="6198850" y="5824843"/>
            <a:ext cx="4911725" cy="8083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0" marR="0" lvl="0" indent="0" algn="l" defTabSz="914400" rtl="0" eaLnBrk="0" fontAlgn="auto" latinLnBrk="0" hangingPunct="1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733165" marR="0" lvl="0" indent="0" algn="l" defTabSz="914400" rtl="0" eaLnBrk="0" fontAlgn="auto" latinLnBrk="0" hangingPunct="1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James</a:t>
            </a:r>
            <a:r>
              <a:rPr kumimoji="0" sz="1000" b="0" i="0" u="none" strike="noStrike" kern="0" cap="none" spc="6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Eur</a:t>
            </a:r>
            <a:r>
              <a:rPr kumimoji="0" sz="1000" b="0" i="0" u="none" strike="noStrike" kern="0" cap="none" spc="10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Urol</a:t>
            </a:r>
            <a:r>
              <a:rPr kumimoji="0" sz="1000" b="0" i="0" u="none" strike="noStrike" kern="0" cap="none" spc="6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2014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3735070" marR="0" lvl="0" indent="3810" algn="l" defTabSz="914400" rtl="0" eaLnBrk="0" fontAlgn="auto" latinLnBrk="0" hangingPunct="1">
              <a:lnSpc>
                <a:spcPct val="105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Fizazi</a:t>
            </a:r>
            <a:r>
              <a:rPr kumimoji="0" sz="1000" b="0" i="0" u="none" strike="noStrike" kern="0" cap="none" spc="6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Lancet</a:t>
            </a:r>
            <a:r>
              <a:rPr kumimoji="0" sz="1000" b="0" i="0" u="none" strike="noStrike" kern="0" cap="none" spc="6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Onc</a:t>
            </a:r>
            <a:r>
              <a:rPr kumimoji="0" sz="1000" b="0" i="0" u="none" strike="noStrike" kern="0" cap="none" spc="6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2019</a:t>
            </a:r>
            <a:r>
              <a:rPr kumimoji="0" sz="1000" b="0" i="0" u="none" strike="noStrike" kern="0" cap="none" spc="2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Chi</a:t>
            </a:r>
            <a:r>
              <a:rPr kumimoji="0" sz="1000" b="0" i="0" u="none" strike="noStrike" kern="0" cap="none" spc="8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NEJM</a:t>
            </a:r>
            <a:r>
              <a:rPr kumimoji="0" sz="1000" b="0" i="0" u="none" strike="noStrike" kern="0" cap="none" spc="5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2019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3735070" marR="0" lvl="0" indent="0" algn="l" defTabSz="914400" rtl="0" eaLnBrk="0" fontAlgn="auto" latinLnBrk="0" hangingPunct="1">
              <a:lnSpc>
                <a:spcPct val="85000"/>
              </a:lnSpc>
              <a:spcBef>
                <a:spcPts val="2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Chi</a:t>
            </a:r>
            <a:r>
              <a:rPr kumimoji="0" sz="1000" b="0" i="0" u="none" strike="noStrike" kern="0" cap="none" spc="11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GUASCO</a:t>
            </a:r>
            <a:r>
              <a:rPr kumimoji="0" sz="1000" b="0" i="0" u="none" strike="noStrike" kern="0" cap="none" spc="11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2021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  <a:p>
            <a:pPr marL="12700" marR="0" lvl="0" indent="0" algn="l" defTabSz="914400" rtl="0" eaLnBrk="0" fontAlgn="auto" latinLnBrk="0" hangingPunct="1">
              <a:lnSpc>
                <a:spcPct val="86000"/>
              </a:lnSpc>
              <a:spcBef>
                <a:spcPts val="2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0" cap="none" spc="30" normalizeH="0" baseline="0" noProof="0" dirty="0">
                <a:ln>
                  <a:noFill/>
                </a:ln>
                <a:solidFill>
                  <a:srgbClr val="595959">
                    <a:alpha val="100000"/>
                  </a:srgbClr>
                </a:solidFill>
                <a:effectLst/>
                <a:uLnTx/>
                <a:uFillTx/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Content of this</a:t>
            </a:r>
            <a:r>
              <a:rPr kumimoji="0" sz="900" b="0" i="0" u="none" strike="noStrike" kern="0" cap="none" spc="80" normalizeH="0" baseline="0" noProof="0" dirty="0">
                <a:ln>
                  <a:noFill/>
                </a:ln>
                <a:solidFill>
                  <a:srgbClr val="595959">
                    <a:alpha val="100000"/>
                  </a:srgbClr>
                </a:solidFill>
                <a:effectLst/>
                <a:uLnTx/>
                <a:uFillTx/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kumimoji="0" sz="1000" b="0" i="0" u="none" strike="noStrike" kern="0" cap="none" spc="30" normalizeH="0" baseline="0" noProof="0" dirty="0">
                <a:ln>
                  <a:noFill/>
                </a:ln>
                <a:solidFill>
                  <a:srgbClr val="595959">
                    <a:alpha val="100000"/>
                  </a:srgbClr>
                </a:solidFill>
                <a:effectLst/>
                <a:uLnTx/>
                <a:uFillTx/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presentation </a:t>
            </a:r>
            <a:r>
              <a:rPr kumimoji="0" sz="900" b="0" i="0" u="none" strike="noStrike" kern="0" cap="none" spc="30" normalizeH="0" baseline="0" noProof="0" dirty="0">
                <a:ln>
                  <a:noFill/>
                </a:ln>
                <a:solidFill>
                  <a:srgbClr val="595959">
                    <a:alpha val="100000"/>
                  </a:srgbClr>
                </a:solidFill>
                <a:effectLst/>
                <a:uLnTx/>
                <a:uFillTx/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 copyright and responsibility of the autho</a:t>
            </a:r>
            <a:r>
              <a:rPr kumimoji="0" sz="900" b="0" i="0" u="none" strike="noStrike" kern="0" cap="none" spc="20" normalizeH="0" baseline="0" noProof="0" dirty="0">
                <a:ln>
                  <a:noFill/>
                </a:ln>
                <a:solidFill>
                  <a:srgbClr val="595959">
                    <a:alpha val="100000"/>
                  </a:srgbClr>
                </a:solidFill>
                <a:effectLst/>
                <a:uLnTx/>
                <a:uFillTx/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r. Permission</a:t>
            </a:r>
            <a:r>
              <a:rPr kumimoji="0" sz="900" b="0" i="0" u="none" strike="noStrike" kern="0" cap="none" spc="90" normalizeH="0" baseline="0" noProof="0" dirty="0">
                <a:ln>
                  <a:noFill/>
                </a:ln>
                <a:solidFill>
                  <a:srgbClr val="595959">
                    <a:alpha val="100000"/>
                  </a:srgbClr>
                </a:solidFill>
                <a:effectLst/>
                <a:uLnTx/>
                <a:uFillTx/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kumimoji="0" sz="900" b="0" i="0" u="none" strike="noStrike" kern="0" cap="none" spc="20" normalizeH="0" baseline="0" noProof="0" dirty="0">
                <a:ln>
                  <a:noFill/>
                </a:ln>
                <a:solidFill>
                  <a:srgbClr val="595959">
                    <a:alpha val="100000"/>
                  </a:srgbClr>
                </a:solidFill>
                <a:effectLst/>
                <a:uLnTx/>
                <a:uFillTx/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is</a:t>
            </a:r>
            <a:r>
              <a:rPr kumimoji="0" sz="900" b="0" i="0" u="none" strike="noStrike" kern="0" cap="none" spc="80" normalizeH="0" baseline="0" noProof="0" dirty="0">
                <a:ln>
                  <a:noFill/>
                </a:ln>
                <a:solidFill>
                  <a:srgbClr val="595959">
                    <a:alpha val="100000"/>
                  </a:srgbClr>
                </a:solidFill>
                <a:effectLst/>
                <a:uLnTx/>
                <a:uFillTx/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 </a:t>
            </a:r>
            <a:r>
              <a:rPr kumimoji="0" sz="900" b="0" i="0" u="none" strike="noStrike" kern="0" cap="none" spc="20" normalizeH="0" baseline="0" noProof="0" dirty="0">
                <a:ln>
                  <a:noFill/>
                </a:ln>
                <a:solidFill>
                  <a:srgbClr val="595959">
                    <a:alpha val="100000"/>
                  </a:srgbClr>
                </a:solidFill>
                <a:effectLst/>
                <a:uLnTx/>
                <a:uFillTx/>
                <a:latin typeface="Arial Narrow" panose="020B0606020202030204"/>
                <a:ea typeface="Arial Narrow" panose="020B0606020202030204"/>
                <a:cs typeface="Arial Narrow" panose="020B0606020202030204"/>
              </a:rPr>
              <a:t>required for re-use.</a:t>
            </a: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/>
              <a:ea typeface="Arial Narrow" panose="020B0606020202030204"/>
              <a:cs typeface="Arial Narrow" panose="020B0606020202030204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custDataLst>
              <p:tags r:id="rId1"/>
            </p:custDataLst>
          </p:nvPr>
        </p:nvSpPr>
        <p:spPr>
          <a:xfrm>
            <a:off x="838200" y="218599"/>
            <a:ext cx="10515600" cy="565785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ysClr val="windowText" lastClr="000000"/>
                </a:solidFill>
                <a:latin typeface="Calibri Light" panose="020F0302020204030204" charset="0"/>
                <a:ea typeface="+mn-ea"/>
                <a:cs typeface="+mn-ea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Vai trò ADT trong mHSPC</a:t>
            </a:r>
          </a:p>
        </p:txBody>
      </p:sp>
      <p:sp>
        <p:nvSpPr>
          <p:cNvPr id="7" name="Rectangles 6"/>
          <p:cNvSpPr/>
          <p:nvPr>
            <p:custDataLst>
              <p:tags r:id="rId2"/>
            </p:custDataLst>
          </p:nvPr>
        </p:nvSpPr>
        <p:spPr>
          <a:xfrm>
            <a:off x="582295" y="2983865"/>
            <a:ext cx="2480945" cy="2556510"/>
          </a:xfrm>
          <a:prstGeom prst="rect">
            <a:avLst/>
          </a:prstGeom>
          <a:noFill/>
          <a:ln w="69850" cmpd="sng">
            <a:solidFill>
              <a:srgbClr val="FF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Rectangles 3"/>
          <p:cNvSpPr/>
          <p:nvPr>
            <p:custDataLst>
              <p:tags r:id="rId3"/>
            </p:custDataLst>
          </p:nvPr>
        </p:nvSpPr>
        <p:spPr>
          <a:xfrm>
            <a:off x="3063240" y="1457960"/>
            <a:ext cx="2839720" cy="1971040"/>
          </a:xfrm>
          <a:prstGeom prst="rect">
            <a:avLst/>
          </a:prstGeom>
          <a:noFill/>
          <a:ln w="69850" cmpd="sng">
            <a:solidFill>
              <a:srgbClr val="FF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Rectangles 5"/>
          <p:cNvSpPr/>
          <p:nvPr>
            <p:custDataLst>
              <p:tags r:id="rId4"/>
            </p:custDataLst>
          </p:nvPr>
        </p:nvSpPr>
        <p:spPr>
          <a:xfrm>
            <a:off x="5902960" y="1457960"/>
            <a:ext cx="2921000" cy="1970405"/>
          </a:xfrm>
          <a:prstGeom prst="rect">
            <a:avLst/>
          </a:prstGeom>
          <a:noFill/>
          <a:ln w="69850" cmpd="sng">
            <a:solidFill>
              <a:srgbClr val="FF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Rectangles 7"/>
          <p:cNvSpPr/>
          <p:nvPr>
            <p:custDataLst>
              <p:tags r:id="rId5"/>
            </p:custDataLst>
          </p:nvPr>
        </p:nvSpPr>
        <p:spPr>
          <a:xfrm>
            <a:off x="8872855" y="1457960"/>
            <a:ext cx="2828290" cy="1971040"/>
          </a:xfrm>
          <a:prstGeom prst="rect">
            <a:avLst/>
          </a:prstGeom>
          <a:noFill/>
          <a:ln w="69850" cmpd="sng">
            <a:solidFill>
              <a:srgbClr val="FF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Rectangles 8"/>
          <p:cNvSpPr/>
          <p:nvPr>
            <p:custDataLst>
              <p:tags r:id="rId6"/>
            </p:custDataLst>
          </p:nvPr>
        </p:nvSpPr>
        <p:spPr>
          <a:xfrm>
            <a:off x="582295" y="3429000"/>
            <a:ext cx="11119485" cy="789940"/>
          </a:xfrm>
          <a:prstGeom prst="rect">
            <a:avLst/>
          </a:prstGeom>
          <a:noFill/>
          <a:ln w="69850" cmpd="sng">
            <a:solidFill>
              <a:srgbClr val="FF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10" name="Rectangles 9"/>
          <p:cNvSpPr/>
          <p:nvPr>
            <p:custDataLst>
              <p:tags r:id="rId7"/>
            </p:custDataLst>
          </p:nvPr>
        </p:nvSpPr>
        <p:spPr>
          <a:xfrm>
            <a:off x="582295" y="4215765"/>
            <a:ext cx="11119485" cy="1324610"/>
          </a:xfrm>
          <a:prstGeom prst="rect">
            <a:avLst/>
          </a:prstGeom>
          <a:noFill/>
          <a:ln w="69850" cmpd="sng">
            <a:solidFill>
              <a:srgbClr val="FF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  <p:bldP spid="4" grpId="0" bldLvl="0" animBg="1"/>
      <p:bldP spid="4" grpId="1" animBg="1"/>
      <p:bldP spid="6" grpId="0" bldLvl="0" animBg="1"/>
      <p:bldP spid="6" grpId="1" animBg="1"/>
      <p:bldP spid="8" grpId="0" bldLvl="0" animBg="1"/>
      <p:bldP spid="8" grpId="1" animBg="1"/>
      <p:bldP spid="9" grpId="0" bldLvl="0" animBg="1"/>
      <p:bldP spid="9" grpId="1" animBg="1"/>
      <p:bldP spid="10" grpId="0" bldLvl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" name="table 15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7964170" y="1468120"/>
          <a:ext cx="4149725" cy="4090670"/>
        </p:xfrm>
        <a:graphic>
          <a:graphicData uri="http://schemas.openxmlformats.org/drawingml/2006/table">
            <a:tbl>
              <a:tblPr/>
              <a:tblGrid>
                <a:gridCol w="4149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05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r>
                        <a:rPr sz="20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Superiority proven</a:t>
                      </a:r>
                      <a:endParaRPr sz="20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9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r>
                        <a:rPr sz="20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B</a:t>
                      </a:r>
                      <a:r>
                        <a:rPr sz="2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 </a:t>
                      </a:r>
                      <a:r>
                        <a:rPr lang="en-US" sz="2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&gt;</a:t>
                      </a:r>
                      <a:r>
                        <a:rPr sz="2000" kern="0" spc="-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 </a:t>
                      </a:r>
                      <a:r>
                        <a:rPr sz="20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A</a:t>
                      </a:r>
                      <a:endParaRPr sz="20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8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r>
                        <a:rPr sz="20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C</a:t>
                      </a:r>
                      <a:r>
                        <a:rPr sz="2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 </a:t>
                      </a:r>
                      <a:r>
                        <a:rPr lang="en-US" sz="2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&gt;</a:t>
                      </a:r>
                      <a:r>
                        <a:rPr sz="2000" kern="0" spc="-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 </a:t>
                      </a:r>
                      <a:r>
                        <a:rPr sz="20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A</a:t>
                      </a:r>
                      <a:endParaRPr sz="20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8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r>
                        <a:rPr sz="20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D</a:t>
                      </a:r>
                      <a:r>
                        <a:rPr lang="en-US" sz="20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 &gt;</a:t>
                      </a:r>
                      <a:r>
                        <a:rPr sz="2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 </a:t>
                      </a:r>
                      <a:r>
                        <a:rPr sz="20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C</a:t>
                      </a:r>
                      <a:endParaRPr sz="20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8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r>
                        <a:rPr sz="20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E</a:t>
                      </a:r>
                      <a:r>
                        <a:rPr sz="2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 </a:t>
                      </a:r>
                      <a:r>
                        <a:rPr lang="en-US" sz="2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&gt;</a:t>
                      </a:r>
                      <a:r>
                        <a:rPr sz="2000" kern="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 </a:t>
                      </a:r>
                      <a:r>
                        <a:rPr sz="20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A</a:t>
                      </a:r>
                      <a:endParaRPr sz="20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56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r>
                        <a:rPr sz="2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Weak eviden</a:t>
                      </a:r>
                      <a:r>
                        <a:rPr sz="20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ce for C</a:t>
                      </a:r>
                      <a:r>
                        <a:rPr sz="2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 </a:t>
                      </a:r>
                      <a:r>
                        <a:rPr sz="20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=</a:t>
                      </a:r>
                      <a:r>
                        <a:rPr sz="20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 </a:t>
                      </a:r>
                      <a:r>
                        <a:rPr sz="20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B</a:t>
                      </a:r>
                      <a:r>
                        <a:rPr sz="2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 </a:t>
                      </a:r>
                      <a:r>
                        <a:rPr sz="20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in</a:t>
                      </a:r>
                      <a:r>
                        <a:rPr sz="2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 </a:t>
                      </a:r>
                      <a:r>
                        <a:rPr sz="20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terms</a:t>
                      </a:r>
                      <a:r>
                        <a:rPr sz="2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     </a:t>
                      </a:r>
                      <a:r>
                        <a:rPr sz="20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of improvement</a:t>
                      </a:r>
                      <a:r>
                        <a:rPr sz="2000" kern="0" spc="2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 </a:t>
                      </a:r>
                      <a:r>
                        <a:rPr sz="20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in</a:t>
                      </a:r>
                      <a:r>
                        <a:rPr sz="2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 </a:t>
                      </a:r>
                      <a:r>
                        <a:rPr sz="20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OS</a:t>
                      </a:r>
                      <a:endParaRPr sz="20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r>
                        <a:rPr sz="20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F over</a:t>
                      </a:r>
                      <a:r>
                        <a:rPr sz="2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 </a:t>
                      </a:r>
                      <a:r>
                        <a:rPr sz="20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B and</a:t>
                      </a:r>
                      <a:r>
                        <a:rPr sz="2000" kern="0" spc="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 </a:t>
                      </a:r>
                      <a:r>
                        <a:rPr sz="20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E</a:t>
                      </a:r>
                      <a:r>
                        <a:rPr sz="2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 </a:t>
                      </a:r>
                      <a:r>
                        <a:rPr sz="20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only</a:t>
                      </a:r>
                      <a:r>
                        <a:rPr sz="2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 </a:t>
                      </a:r>
                      <a:r>
                        <a:rPr sz="20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rPFS,</a:t>
                      </a:r>
                      <a:r>
                        <a:rPr sz="2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 </a:t>
                      </a:r>
                      <a:r>
                        <a:rPr sz="20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lo</a:t>
                      </a:r>
                      <a:r>
                        <a:rPr sz="20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w-</a:t>
                      </a:r>
                      <a:r>
                        <a:rPr sz="2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      </a:t>
                      </a:r>
                      <a:r>
                        <a:rPr sz="2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volume</a:t>
                      </a:r>
                      <a:endParaRPr sz="20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41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r>
                        <a:rPr sz="20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No data</a:t>
                      </a:r>
                      <a:r>
                        <a:rPr sz="2000" b="1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 </a:t>
                      </a:r>
                      <a:r>
                        <a:rPr sz="20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or</a:t>
                      </a:r>
                      <a:r>
                        <a:rPr sz="2000" b="1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 </a:t>
                      </a:r>
                      <a:r>
                        <a:rPr sz="20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pending</a:t>
                      </a:r>
                      <a:endParaRPr sz="20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7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r>
                        <a:rPr sz="20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D</a:t>
                      </a:r>
                      <a:r>
                        <a:rPr sz="2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 </a:t>
                      </a:r>
                      <a:r>
                        <a:rPr sz="20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over</a:t>
                      </a:r>
                      <a:r>
                        <a:rPr sz="2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 </a:t>
                      </a:r>
                      <a:r>
                        <a:rPr sz="20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B</a:t>
                      </a:r>
                      <a:endParaRPr sz="20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49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r>
                        <a:rPr sz="20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G</a:t>
                      </a:r>
                      <a:r>
                        <a:rPr sz="2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 </a:t>
                      </a:r>
                      <a:r>
                        <a:rPr sz="20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over</a:t>
                      </a:r>
                      <a:r>
                        <a:rPr sz="20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 </a:t>
                      </a:r>
                      <a:r>
                        <a:rPr sz="20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F</a:t>
                      </a:r>
                      <a:endParaRPr sz="20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58" name="table 158"/>
          <p:cNvGraphicFramePr>
            <a:graphicFrameLocks noGrp="1"/>
          </p:cNvGraphicFramePr>
          <p:nvPr/>
        </p:nvGraphicFramePr>
        <p:xfrm>
          <a:off x="3381628" y="4617592"/>
          <a:ext cx="4425314" cy="923289"/>
        </p:xfrm>
        <a:graphic>
          <a:graphicData uri="http://schemas.openxmlformats.org/drawingml/2006/table">
            <a:tbl>
              <a:tblPr/>
              <a:tblGrid>
                <a:gridCol w="4425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2328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r>
                        <a:rPr sz="20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G) ADT</a:t>
                      </a:r>
                      <a:r>
                        <a:rPr sz="2000" b="1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 </a:t>
                      </a:r>
                      <a:r>
                        <a:rPr lang="en-US" sz="2000" b="1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+</a:t>
                      </a:r>
                      <a:r>
                        <a:rPr sz="2000" b="1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 </a:t>
                      </a:r>
                      <a:r>
                        <a:rPr sz="20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Docetaxel</a:t>
                      </a:r>
                      <a:r>
                        <a:rPr sz="2000" b="1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 </a:t>
                      </a:r>
                      <a:r>
                        <a:rPr lang="en-US" sz="2000" b="1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 + </a:t>
                      </a:r>
                      <a:r>
                        <a:rPr sz="20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Abirateron</a:t>
                      </a:r>
                      <a:r>
                        <a:rPr lang="en-US" sz="20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e</a:t>
                      </a:r>
                      <a:r>
                        <a:rPr sz="2000" b="1" kern="0" spc="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 </a:t>
                      </a:r>
                    </a:p>
                    <a:p>
                      <a:pPr algn="l" rtl="0" eaLnBrk="0">
                        <a:lnSpc>
                          <a:spcPct val="115000"/>
                        </a:lnSpc>
                      </a:pPr>
                      <a:r>
                        <a:rPr sz="2000" b="1" kern="0" spc="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 </a:t>
                      </a:r>
                      <a:r>
                        <a:rPr lang="en-US" sz="2000" b="1" kern="0" spc="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  +</a:t>
                      </a:r>
                      <a:r>
                        <a:rPr sz="20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 RT</a:t>
                      </a:r>
                      <a:r>
                        <a:rPr lang="en-US" sz="20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 </a:t>
                      </a:r>
                      <a:r>
                        <a:rPr sz="20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primary tumour</a:t>
                      </a:r>
                      <a:endParaRPr sz="20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5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0" name="table 160"/>
          <p:cNvGraphicFramePr>
            <a:graphicFrameLocks noGrp="1"/>
          </p:cNvGraphicFramePr>
          <p:nvPr/>
        </p:nvGraphicFramePr>
        <p:xfrm>
          <a:off x="3381628" y="3834257"/>
          <a:ext cx="4425314" cy="645795"/>
        </p:xfrm>
        <a:graphic>
          <a:graphicData uri="http://schemas.openxmlformats.org/drawingml/2006/table">
            <a:tbl>
              <a:tblPr/>
              <a:tblGrid>
                <a:gridCol w="4425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57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r>
                        <a:rPr sz="20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F) ADT</a:t>
                      </a:r>
                      <a:r>
                        <a:rPr sz="2000" b="1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 </a:t>
                      </a:r>
                      <a:r>
                        <a:rPr lang="en-US" sz="2000" b="1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+</a:t>
                      </a:r>
                      <a:r>
                        <a:rPr sz="2000" b="1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 </a:t>
                      </a:r>
                      <a:r>
                        <a:rPr sz="20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RT</a:t>
                      </a:r>
                      <a:r>
                        <a:rPr sz="2000" b="1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 </a:t>
                      </a:r>
                      <a:r>
                        <a:rPr sz="20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primary tumour </a:t>
                      </a:r>
                      <a:r>
                        <a:rPr lang="en-US" sz="20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+ </a:t>
                      </a:r>
                      <a:r>
                        <a:rPr sz="20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ARP</a:t>
                      </a:r>
                      <a:endParaRPr sz="20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6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64" name="picture 16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2131060" y="2782570"/>
            <a:ext cx="447675" cy="144145"/>
          </a:xfrm>
          <a:prstGeom prst="rect">
            <a:avLst/>
          </a:prstGeom>
        </p:spPr>
      </p:pic>
      <p:graphicFrame>
        <p:nvGraphicFramePr>
          <p:cNvPr id="166" name="table 166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56210" y="2297430"/>
          <a:ext cx="1977390" cy="1215390"/>
        </p:xfrm>
        <a:graphic>
          <a:graphicData uri="http://schemas.openxmlformats.org/drawingml/2006/table">
            <a:tbl>
              <a:tblPr/>
              <a:tblGrid>
                <a:gridCol w="1977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15390"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00000"/>
                        </a:lnSpc>
                      </a:pPr>
                      <a:endParaRPr sz="3000" b="1" dirty="0">
                        <a:solidFill>
                          <a:srgbClr val="FF0000"/>
                        </a:solidFill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479425" algn="l" rtl="0" eaLnBrk="0">
                        <a:lnSpc>
                          <a:spcPct val="80000"/>
                        </a:lnSpc>
                        <a:spcBef>
                          <a:spcPts val="5"/>
                        </a:spcBef>
                      </a:pPr>
                      <a:r>
                        <a:rPr lang="en-US" sz="3000" b="1" dirty="0">
                          <a:solidFill>
                            <a:srgbClr val="FF0000"/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mHSPC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8" name="table 168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2511425" y="1468755"/>
          <a:ext cx="492125" cy="4072890"/>
        </p:xfrm>
        <a:graphic>
          <a:graphicData uri="http://schemas.openxmlformats.org/drawingml/2006/table">
            <a:tbl>
              <a:tblPr/>
              <a:tblGrid>
                <a:gridCol w="492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7289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6000"/>
                        </a:lnSpc>
                      </a:pPr>
                      <a:endParaRPr sz="1600" b="1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algn="l" rtl="0" eaLnBrk="0">
                        <a:lnSpc>
                          <a:spcPct val="126000"/>
                        </a:lnSpc>
                      </a:pPr>
                      <a:endParaRPr sz="1600" b="1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211455" algn="l" rtl="0" eaLnBrk="0">
                        <a:lnSpc>
                          <a:spcPts val="1290"/>
                        </a:lnSpc>
                        <a:spcBef>
                          <a:spcPts val="0"/>
                        </a:spcBef>
                      </a:pPr>
                      <a:r>
                        <a:rPr sz="16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R</a:t>
                      </a:r>
                      <a:endParaRPr sz="1600" b="1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194945" algn="l" rtl="0" eaLnBrk="0">
                        <a:lnSpc>
                          <a:spcPts val="2350"/>
                        </a:lnSpc>
                      </a:pPr>
                      <a:r>
                        <a:rPr sz="16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A</a:t>
                      </a:r>
                      <a:endParaRPr sz="1600" b="1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212090" algn="l" rtl="0" eaLnBrk="0">
                        <a:lnSpc>
                          <a:spcPts val="2355"/>
                        </a:lnSpc>
                      </a:pPr>
                      <a:r>
                        <a:rPr sz="16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N</a:t>
                      </a:r>
                      <a:endParaRPr sz="1600" b="1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211455" algn="l" rtl="0" eaLnBrk="0">
                        <a:lnSpc>
                          <a:spcPts val="2350"/>
                        </a:lnSpc>
                      </a:pPr>
                      <a:r>
                        <a:rPr sz="16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D</a:t>
                      </a:r>
                      <a:endParaRPr sz="1600" b="1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204470" algn="l" rtl="0" eaLnBrk="0">
                        <a:lnSpc>
                          <a:spcPts val="2370"/>
                        </a:lnSpc>
                      </a:pPr>
                      <a:r>
                        <a:rPr sz="16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O</a:t>
                      </a:r>
                      <a:endParaRPr sz="1600" b="1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210820" algn="l" rtl="0" eaLnBrk="0">
                        <a:lnSpc>
                          <a:spcPts val="2330"/>
                        </a:lnSpc>
                      </a:pPr>
                      <a:r>
                        <a:rPr sz="16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M</a:t>
                      </a:r>
                      <a:endParaRPr sz="1600" b="1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210185" algn="l" rtl="0" eaLnBrk="0">
                        <a:lnSpc>
                          <a:spcPts val="2735"/>
                        </a:lnSpc>
                      </a:pPr>
                      <a:r>
                        <a:rPr sz="16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I</a:t>
                      </a:r>
                      <a:endParaRPr sz="1600" b="1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203200" algn="l" rtl="0" eaLnBrk="0">
                        <a:lnSpc>
                          <a:spcPct val="92000"/>
                        </a:lnSpc>
                        <a:spcBef>
                          <a:spcPts val="10"/>
                        </a:spcBef>
                      </a:pPr>
                      <a:r>
                        <a:rPr sz="16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S</a:t>
                      </a:r>
                      <a:endParaRPr sz="1600" b="1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211455" algn="l" rtl="0" eaLnBrk="0">
                        <a:lnSpc>
                          <a:spcPts val="2320"/>
                        </a:lnSpc>
                      </a:pPr>
                      <a:r>
                        <a:rPr sz="16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E</a:t>
                      </a:r>
                      <a:endParaRPr sz="1600" b="1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  <a:p>
                      <a:pPr marL="211455" algn="l" rtl="0" eaLnBrk="0">
                        <a:lnSpc>
                          <a:spcPts val="2350"/>
                        </a:lnSpc>
                      </a:pPr>
                      <a:r>
                        <a:rPr sz="16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D</a:t>
                      </a:r>
                      <a:endParaRPr sz="1600" b="1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0" name="table 170"/>
          <p:cNvGraphicFramePr>
            <a:graphicFrameLocks noGrp="1"/>
          </p:cNvGraphicFramePr>
          <p:nvPr/>
        </p:nvGraphicFramePr>
        <p:xfrm>
          <a:off x="3381628" y="1469009"/>
          <a:ext cx="4425314" cy="370205"/>
        </p:xfrm>
        <a:graphic>
          <a:graphicData uri="http://schemas.openxmlformats.org/drawingml/2006/table">
            <a:tbl>
              <a:tblPr/>
              <a:tblGrid>
                <a:gridCol w="4425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20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r>
                        <a:rPr sz="20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A) ADT</a:t>
                      </a:r>
                      <a:r>
                        <a:rPr sz="2000" b="1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 </a:t>
                      </a:r>
                      <a:r>
                        <a:rPr lang="en-US" sz="2000" b="1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đơn trị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2" name="table 172"/>
          <p:cNvGraphicFramePr>
            <a:graphicFrameLocks noGrp="1"/>
          </p:cNvGraphicFramePr>
          <p:nvPr/>
        </p:nvGraphicFramePr>
        <p:xfrm>
          <a:off x="3381628" y="3358769"/>
          <a:ext cx="4425314" cy="370204"/>
        </p:xfrm>
        <a:graphic>
          <a:graphicData uri="http://schemas.openxmlformats.org/drawingml/2006/table">
            <a:tbl>
              <a:tblPr/>
              <a:tblGrid>
                <a:gridCol w="4425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20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r>
                        <a:rPr sz="20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E) ADT</a:t>
                      </a:r>
                      <a:r>
                        <a:rPr sz="2000" b="1" kern="0" spc="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 </a:t>
                      </a:r>
                      <a:r>
                        <a:rPr lang="en-US" sz="2000" b="1" kern="0" spc="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+</a:t>
                      </a:r>
                      <a:r>
                        <a:rPr sz="2000" b="1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 </a:t>
                      </a:r>
                      <a:r>
                        <a:rPr sz="20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RT</a:t>
                      </a:r>
                      <a:r>
                        <a:rPr sz="2000" b="1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 </a:t>
                      </a:r>
                      <a:r>
                        <a:rPr sz="20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primar</a:t>
                      </a:r>
                      <a:r>
                        <a:rPr sz="20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y tumour</a:t>
                      </a:r>
                      <a:endParaRPr sz="20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7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4" name="table 174"/>
          <p:cNvGraphicFramePr>
            <a:graphicFrameLocks noGrp="1"/>
          </p:cNvGraphicFramePr>
          <p:nvPr/>
        </p:nvGraphicFramePr>
        <p:xfrm>
          <a:off x="3381628" y="1929257"/>
          <a:ext cx="4425314" cy="368300"/>
        </p:xfrm>
        <a:graphic>
          <a:graphicData uri="http://schemas.openxmlformats.org/drawingml/2006/table">
            <a:tbl>
              <a:tblPr/>
              <a:tblGrid>
                <a:gridCol w="4425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r>
                        <a:rPr sz="20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B) ADT</a:t>
                      </a:r>
                      <a:r>
                        <a:rPr sz="2000" b="1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 </a:t>
                      </a:r>
                      <a:r>
                        <a:rPr lang="en-US" sz="2000" b="1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+</a:t>
                      </a:r>
                      <a:r>
                        <a:rPr sz="2000" b="1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 </a:t>
                      </a:r>
                      <a:r>
                        <a:rPr sz="20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ARP</a:t>
                      </a:r>
                      <a:r>
                        <a:rPr sz="2000" b="1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I</a:t>
                      </a:r>
                      <a:r>
                        <a:rPr lang="en-US" sz="2000" b="1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6" name="table 176"/>
          <p:cNvGraphicFramePr>
            <a:graphicFrameLocks noGrp="1"/>
          </p:cNvGraphicFramePr>
          <p:nvPr/>
        </p:nvGraphicFramePr>
        <p:xfrm>
          <a:off x="3381628" y="2404745"/>
          <a:ext cx="4425314" cy="368300"/>
        </p:xfrm>
        <a:graphic>
          <a:graphicData uri="http://schemas.openxmlformats.org/drawingml/2006/table">
            <a:tbl>
              <a:tblPr/>
              <a:tblGrid>
                <a:gridCol w="4425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r>
                        <a:rPr sz="20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C) ADT</a:t>
                      </a:r>
                      <a:r>
                        <a:rPr sz="2000" b="1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 </a:t>
                      </a:r>
                      <a:r>
                        <a:rPr lang="en-US" sz="2000" b="1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+</a:t>
                      </a:r>
                      <a:r>
                        <a:rPr sz="2000" b="1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 </a:t>
                      </a:r>
                      <a:r>
                        <a:rPr sz="20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Docetaxel</a:t>
                      </a:r>
                      <a:endParaRPr sz="20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8" name="table 178"/>
          <p:cNvGraphicFramePr>
            <a:graphicFrameLocks noGrp="1"/>
          </p:cNvGraphicFramePr>
          <p:nvPr/>
        </p:nvGraphicFramePr>
        <p:xfrm>
          <a:off x="3381628" y="2878708"/>
          <a:ext cx="4425314" cy="368300"/>
        </p:xfrm>
        <a:graphic>
          <a:graphicData uri="http://schemas.openxmlformats.org/drawingml/2006/table">
            <a:tbl>
              <a:tblPr/>
              <a:tblGrid>
                <a:gridCol w="4425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r>
                        <a:rPr sz="20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D) ADT</a:t>
                      </a:r>
                      <a:r>
                        <a:rPr sz="2000" b="1" kern="0" spc="2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 </a:t>
                      </a:r>
                      <a:r>
                        <a:rPr lang="en-US" sz="2000" b="1" kern="0" spc="2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+</a:t>
                      </a:r>
                      <a:r>
                        <a:rPr sz="2000" b="1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 </a:t>
                      </a:r>
                      <a:r>
                        <a:rPr sz="20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Docetaxel</a:t>
                      </a:r>
                      <a:r>
                        <a:rPr sz="2000" b="1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 </a:t>
                      </a:r>
                      <a:r>
                        <a:rPr lang="en-US" sz="2000" b="1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+</a:t>
                      </a:r>
                      <a:r>
                        <a:rPr sz="20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 charset="0"/>
                          <a:ea typeface="Arial" panose="020B0604020202020204"/>
                          <a:cs typeface="Calibri" panose="020F0502020204030204" charset="0"/>
                        </a:rPr>
                        <a:t> ARPI</a:t>
                      </a:r>
                      <a:endParaRPr sz="2000" dirty="0">
                        <a:latin typeface="Calibri" panose="020F0502020204030204" charset="0"/>
                        <a:ea typeface="Arial" panose="020B0604020202020204"/>
                        <a:cs typeface="Calibri" panose="020F050202020403020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8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82" name="picture 18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2999714" y="2135886"/>
            <a:ext cx="374450" cy="1406682"/>
          </a:xfrm>
          <a:prstGeom prst="rect">
            <a:avLst/>
          </a:prstGeom>
        </p:spPr>
      </p:pic>
      <p:pic>
        <p:nvPicPr>
          <p:cNvPr id="184" name="picture 18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1245596" y="6342888"/>
            <a:ext cx="658368" cy="32308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custDataLst>
              <p:tags r:id="rId4"/>
            </p:custDataLst>
          </p:nvPr>
        </p:nvSpPr>
        <p:spPr>
          <a:xfrm>
            <a:off x="838200" y="218599"/>
            <a:ext cx="10515600" cy="565785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ysClr val="windowText" lastClr="000000"/>
                </a:solidFill>
                <a:latin typeface="Calibri Light" panose="020F0302020204030204" charset="0"/>
                <a:ea typeface="+mn-ea"/>
                <a:cs typeface="+mn-ea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Vai trò ADT trong mHSPC khi điều trị kết hợp ?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428115" y="5871845"/>
            <a:ext cx="9925685" cy="3009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132715" marR="0" lvl="0" indent="0" algn="ctr" defTabSz="914400" rtl="0" eaLnBrk="0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40" normalizeH="0" baseline="0" noProof="0" dirty="0">
                <a:ln>
                  <a:noFill/>
                </a:ln>
                <a:solidFill>
                  <a:srgbClr val="FF0000">
                    <a:alpha val="100000"/>
                  </a:srgbClr>
                </a:solidFill>
                <a:effectLst/>
                <a:uLnTx/>
                <a:uFillTx/>
                <a:latin typeface="Calibri" panose="020F0502020204030204" charset="0"/>
                <a:ea typeface="Arial Narrow" panose="020B0606020202030204"/>
                <a:cs typeface="Calibri" panose="020F0502020204030204" charset="0"/>
                <a:sym typeface="+mn-ea"/>
              </a:rPr>
              <a:t>ARPI</a:t>
            </a:r>
            <a:r>
              <a:rPr kumimoji="0" lang="en-US" sz="2000" b="0" i="0" u="none" strike="noStrike" kern="0" cap="none" spc="4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Calibri" panose="020F0502020204030204" charset="0"/>
                <a:ea typeface="Arial Narrow" panose="020B0606020202030204"/>
                <a:cs typeface="Calibri" panose="020F0502020204030204" charset="0"/>
                <a:sym typeface="+mn-ea"/>
              </a:rPr>
              <a:t>: </a:t>
            </a:r>
            <a:r>
              <a:rPr kumimoji="0" sz="2000" b="0" i="0" u="none" strike="noStrike" kern="0" cap="none" spc="4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Calibri" panose="020F0502020204030204" charset="0"/>
                <a:ea typeface="Arial Narrow" panose="020B0606020202030204"/>
                <a:cs typeface="Calibri" panose="020F0502020204030204" charset="0"/>
                <a:sym typeface="+mn-ea"/>
              </a:rPr>
              <a:t>Abirateron/Pre</a:t>
            </a:r>
            <a:r>
              <a:rPr kumimoji="0" sz="2000" b="0" i="0" u="none" strike="noStrike" kern="0" cap="none" spc="3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Calibri" panose="020F0502020204030204" charset="0"/>
                <a:ea typeface="Arial Narrow" panose="020B0606020202030204"/>
                <a:cs typeface="Calibri" panose="020F0502020204030204" charset="0"/>
                <a:sym typeface="+mn-ea"/>
              </a:rPr>
              <a:t>dnison,</a:t>
            </a:r>
            <a:r>
              <a:rPr kumimoji="0" sz="2000" b="0" i="0" u="none" strike="noStrike" kern="0" cap="none" spc="-7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Calibri" panose="020F0502020204030204" charset="0"/>
                <a:ea typeface="Arial Narrow" panose="020B0606020202030204"/>
                <a:cs typeface="Calibri" panose="020F0502020204030204" charset="0"/>
                <a:sym typeface="+mn-ea"/>
              </a:rPr>
              <a:t> </a:t>
            </a:r>
            <a:r>
              <a:rPr kumimoji="0" sz="2000" b="0" i="0" u="none" strike="noStrike" kern="0" cap="none" spc="3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Calibri" panose="020F0502020204030204" charset="0"/>
                <a:ea typeface="Arial Narrow" panose="020B0606020202030204"/>
                <a:cs typeface="Calibri" panose="020F0502020204030204" charset="0"/>
                <a:sym typeface="+mn-ea"/>
              </a:rPr>
              <a:t>Apalutamid, Darolutamid, Enzalutamid</a:t>
            </a:r>
            <a:endParaRPr kumimoji="0" lang="en-US" sz="2000" b="0" i="0" u="none" strike="noStrike" kern="0" cap="none" spc="30" normalizeH="0" baseline="0" noProof="0" dirty="0">
              <a:ln>
                <a:noFill/>
              </a:ln>
              <a:solidFill>
                <a:srgbClr val="000000">
                  <a:alpha val="100000"/>
                </a:srgbClr>
              </a:solidFill>
              <a:effectLst/>
              <a:uLnTx/>
              <a:uFillTx/>
              <a:latin typeface="Calibri" panose="020F0502020204030204" charset="0"/>
              <a:ea typeface="Arial Narrow" panose="020B0606020202030204"/>
              <a:cs typeface="Calibri" panose="020F0502020204030204" charset="0"/>
              <a:sym typeface="+mn-ea"/>
            </a:endParaRPr>
          </a:p>
        </p:txBody>
      </p:sp>
      <p:sp>
        <p:nvSpPr>
          <p:cNvPr id="3" name="Rectangles 2"/>
          <p:cNvSpPr/>
          <p:nvPr>
            <p:custDataLst>
              <p:tags r:id="rId5"/>
            </p:custDataLst>
          </p:nvPr>
        </p:nvSpPr>
        <p:spPr>
          <a:xfrm>
            <a:off x="1998980" y="4479925"/>
            <a:ext cx="8784590" cy="2119630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Tiêu chí lựa chọn trong các thử nghiệm lâm sàng 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high-risk / high-volume / high metastatic burden?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326*320"/>
  <p:tag name="TABLE_ENDDRAG_RECT" val="627*115*326*3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155*95"/>
  <p:tag name="TABLE_ENDDRAG_RECT" val="40*183*155*9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38*320"/>
  <p:tag name="TABLE_ENDDRAG_RECT" val="217*115*38*3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155*95"/>
  <p:tag name="TABLE_ENDDRAG_RECT" val="40*183*155*9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38*320"/>
  <p:tag name="TABLE_ENDDRAG_RECT" val="217*115*38*32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155*95"/>
  <p:tag name="TABLE_ENDDRAG_RECT" val="40*183*155*9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38*320"/>
  <p:tag name="TABLE_ENDDRAG_RECT" val="217*115*38*32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462*153"/>
  <p:tag name="TABLE_ENDDRAG_RECT" val="256*117*462*1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461*106"/>
  <p:tag name="TABLE_ENDDRAG_RECT" val="256*331*461*10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155*95"/>
  <p:tag name="TABLE_ENDDRAG_RECT" val="40*183*155*9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38*320"/>
  <p:tag name="TABLE_ENDDRAG_RECT" val="217*115*38*32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462*153"/>
  <p:tag name="TABLE_ENDDRAG_RECT" val="256*117*462*15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461*106"/>
  <p:tag name="TABLE_ENDDRAG_RECT" val="256*331*461*10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4_2017_HTAA_Diabetes">
  <a:themeElements>
    <a:clrScheme name="2018 CCO LIVE">
      <a:dk1>
        <a:srgbClr val="455560"/>
      </a:dk1>
      <a:lt1>
        <a:srgbClr val="FFFFFF"/>
      </a:lt1>
      <a:dk2>
        <a:srgbClr val="000000"/>
      </a:dk2>
      <a:lt2>
        <a:srgbClr val="CDCDCF"/>
      </a:lt2>
      <a:accent1>
        <a:srgbClr val="015873"/>
      </a:accent1>
      <a:accent2>
        <a:srgbClr val="4DA1BB"/>
      </a:accent2>
      <a:accent3>
        <a:srgbClr val="E1471D"/>
      </a:accent3>
      <a:accent4>
        <a:srgbClr val="00823B"/>
      </a:accent4>
      <a:accent5>
        <a:srgbClr val="FDB338"/>
      </a:accent5>
      <a:accent6>
        <a:srgbClr val="682E74"/>
      </a:accent6>
      <a:hlink>
        <a:srgbClr val="E1471D"/>
      </a:hlink>
      <a:folHlink>
        <a:srgbClr val="015873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0">
          <a:solidFill>
            <a:schemeClr val="bg1"/>
          </a:solidFill>
          <a:miter lim="800000"/>
        </a:ln>
      </a:spPr>
      <a:bodyPr anchor="b"/>
      <a:lstStyle>
        <a:defPPr algn="ctr" eaLnBrk="1" hangingPunct="1">
          <a:spcBef>
            <a:spcPct val="35000"/>
          </a:spcBef>
          <a:spcAft>
            <a:spcPct val="25000"/>
          </a:spcAft>
          <a:buClr>
            <a:schemeClr val="folHlink"/>
          </a:buClr>
          <a:buNone/>
          <a:defRPr sz="1800" b="0" dirty="0">
            <a:solidFill>
              <a:schemeClr val="tx1"/>
            </a:solidFill>
            <a:latin typeface="Calibri" panose="020F0502020204030204" charset="0"/>
          </a:defRPr>
        </a:defPPr>
      </a:lstStyle>
    </a:spDef>
    <a:lnDef>
      <a:spPr bwMode="auto"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  <a:txDef>
      <a:spPr bwMode="auto">
        <a:noFill/>
        <a:ln>
          <a:noFill/>
        </a:ln>
      </a:spPr>
      <a:bodyPr wrap="square" rtlCol="0">
        <a:spAutoFit/>
      </a:bodyPr>
      <a:lstStyle>
        <a:defPPr algn="l">
          <a:lnSpc>
            <a:spcPct val="100000"/>
          </a:lnSpc>
          <a:spcBef>
            <a:spcPct val="50000"/>
          </a:spcBef>
          <a:spcAft>
            <a:spcPct val="0"/>
          </a:spcAft>
          <a:buClrTx/>
          <a:buFontTx/>
          <a:buNone/>
          <a:defRPr b="0" dirty="0" smtClean="0">
            <a:solidFill>
              <a:schemeClr val="bg1"/>
            </a:solidFill>
            <a:latin typeface="Calibri" panose="020F0502020204030204" charset="0"/>
          </a:defRPr>
        </a:defPPr>
      </a:lstStyle>
    </a:txDef>
  </a:objectDefaults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5_2017_HTAA_Diabetes">
  <a:themeElements>
    <a:clrScheme name="2018 CCO LIVE">
      <a:dk1>
        <a:srgbClr val="455560"/>
      </a:dk1>
      <a:lt1>
        <a:srgbClr val="FFFFFF"/>
      </a:lt1>
      <a:dk2>
        <a:srgbClr val="000000"/>
      </a:dk2>
      <a:lt2>
        <a:srgbClr val="CDCDCF"/>
      </a:lt2>
      <a:accent1>
        <a:srgbClr val="015873"/>
      </a:accent1>
      <a:accent2>
        <a:srgbClr val="4DA1BB"/>
      </a:accent2>
      <a:accent3>
        <a:srgbClr val="E1471D"/>
      </a:accent3>
      <a:accent4>
        <a:srgbClr val="00823B"/>
      </a:accent4>
      <a:accent5>
        <a:srgbClr val="FDB338"/>
      </a:accent5>
      <a:accent6>
        <a:srgbClr val="682E74"/>
      </a:accent6>
      <a:hlink>
        <a:srgbClr val="E1471D"/>
      </a:hlink>
      <a:folHlink>
        <a:srgbClr val="015873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0">
          <a:solidFill>
            <a:schemeClr val="bg1"/>
          </a:solidFill>
          <a:miter lim="800000"/>
        </a:ln>
      </a:spPr>
      <a:bodyPr anchor="b"/>
      <a:lstStyle>
        <a:defPPr algn="ctr" eaLnBrk="1" hangingPunct="1">
          <a:spcBef>
            <a:spcPct val="35000"/>
          </a:spcBef>
          <a:spcAft>
            <a:spcPct val="25000"/>
          </a:spcAft>
          <a:buClr>
            <a:schemeClr val="folHlink"/>
          </a:buClr>
          <a:buNone/>
          <a:defRPr sz="1800" b="0" dirty="0">
            <a:solidFill>
              <a:schemeClr val="tx1"/>
            </a:solidFill>
            <a:latin typeface="Calibri" panose="020F0502020204030204" charset="0"/>
          </a:defRPr>
        </a:defPPr>
      </a:lstStyle>
    </a:spDef>
    <a:lnDef>
      <a:spPr bwMode="auto"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  <a:txDef>
      <a:spPr bwMode="auto">
        <a:noFill/>
        <a:ln>
          <a:noFill/>
        </a:ln>
      </a:spPr>
      <a:bodyPr wrap="square" rtlCol="0">
        <a:spAutoFit/>
      </a:bodyPr>
      <a:lstStyle>
        <a:defPPr algn="l">
          <a:lnSpc>
            <a:spcPct val="100000"/>
          </a:lnSpc>
          <a:spcBef>
            <a:spcPct val="50000"/>
          </a:spcBef>
          <a:spcAft>
            <a:spcPct val="0"/>
          </a:spcAft>
          <a:buClrTx/>
          <a:buFontTx/>
          <a:buNone/>
          <a:defRPr b="0" dirty="0" smtClean="0">
            <a:solidFill>
              <a:schemeClr val="bg1"/>
            </a:solidFill>
            <a:latin typeface="Calibri" panose="020F0502020204030204" charset="0"/>
          </a:defRPr>
        </a:defPPr>
      </a:lstStyle>
    </a:txDef>
  </a:objectDefaults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2017_HTAA_Diabetes">
  <a:themeElements>
    <a:clrScheme name="2018 CCO LIVE">
      <a:dk1>
        <a:srgbClr val="455560"/>
      </a:dk1>
      <a:lt1>
        <a:srgbClr val="FFFFFF"/>
      </a:lt1>
      <a:dk2>
        <a:srgbClr val="000000"/>
      </a:dk2>
      <a:lt2>
        <a:srgbClr val="CDCDCF"/>
      </a:lt2>
      <a:accent1>
        <a:srgbClr val="015873"/>
      </a:accent1>
      <a:accent2>
        <a:srgbClr val="4DA1BB"/>
      </a:accent2>
      <a:accent3>
        <a:srgbClr val="E1471D"/>
      </a:accent3>
      <a:accent4>
        <a:srgbClr val="00823B"/>
      </a:accent4>
      <a:accent5>
        <a:srgbClr val="FDB338"/>
      </a:accent5>
      <a:accent6>
        <a:srgbClr val="682E74"/>
      </a:accent6>
      <a:hlink>
        <a:srgbClr val="E1471D"/>
      </a:hlink>
      <a:folHlink>
        <a:srgbClr val="015873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0">
          <a:solidFill>
            <a:schemeClr val="bg1"/>
          </a:solidFill>
          <a:miter lim="800000"/>
        </a:ln>
      </a:spPr>
      <a:bodyPr anchor="b"/>
      <a:lstStyle>
        <a:defPPr algn="ctr" eaLnBrk="1" hangingPunct="1">
          <a:spcBef>
            <a:spcPct val="35000"/>
          </a:spcBef>
          <a:spcAft>
            <a:spcPct val="25000"/>
          </a:spcAft>
          <a:buClr>
            <a:schemeClr val="folHlink"/>
          </a:buClr>
          <a:buNone/>
          <a:defRPr sz="1800" b="0" dirty="0">
            <a:solidFill>
              <a:schemeClr val="tx1"/>
            </a:solidFill>
            <a:latin typeface="Calibri" panose="020F0502020204030204" charset="0"/>
          </a:defRPr>
        </a:defPPr>
      </a:lstStyle>
    </a:spDef>
    <a:lnDef>
      <a:spPr bwMode="auto"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  <a:txDef>
      <a:spPr bwMode="auto">
        <a:noFill/>
        <a:ln>
          <a:noFill/>
        </a:ln>
      </a:spPr>
      <a:bodyPr wrap="square" rtlCol="0">
        <a:spAutoFit/>
      </a:bodyPr>
      <a:lstStyle>
        <a:defPPr algn="l">
          <a:lnSpc>
            <a:spcPct val="100000"/>
          </a:lnSpc>
          <a:spcBef>
            <a:spcPct val="50000"/>
          </a:spcBef>
          <a:spcAft>
            <a:spcPct val="0"/>
          </a:spcAft>
          <a:buClrTx/>
          <a:buFontTx/>
          <a:buNone/>
          <a:defRPr b="0" dirty="0" smtClean="0">
            <a:solidFill>
              <a:schemeClr val="bg1"/>
            </a:solidFill>
            <a:latin typeface="Calibri" panose="020F0502020204030204" charset="0"/>
          </a:defRPr>
        </a:defPPr>
      </a:lstStyle>
    </a:txDef>
  </a:objectDefaults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017_HTAA_Diabetes">
  <a:themeElements>
    <a:clrScheme name="2018 CCO LIVE">
      <a:dk1>
        <a:srgbClr val="455560"/>
      </a:dk1>
      <a:lt1>
        <a:srgbClr val="FFFFFF"/>
      </a:lt1>
      <a:dk2>
        <a:srgbClr val="000000"/>
      </a:dk2>
      <a:lt2>
        <a:srgbClr val="CDCDCF"/>
      </a:lt2>
      <a:accent1>
        <a:srgbClr val="015873"/>
      </a:accent1>
      <a:accent2>
        <a:srgbClr val="4DA1BB"/>
      </a:accent2>
      <a:accent3>
        <a:srgbClr val="E1471D"/>
      </a:accent3>
      <a:accent4>
        <a:srgbClr val="00823B"/>
      </a:accent4>
      <a:accent5>
        <a:srgbClr val="FDB338"/>
      </a:accent5>
      <a:accent6>
        <a:srgbClr val="682E74"/>
      </a:accent6>
      <a:hlink>
        <a:srgbClr val="E1471D"/>
      </a:hlink>
      <a:folHlink>
        <a:srgbClr val="015873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chemeClr val="bg1"/>
          </a:solidFill>
          <a:round/>
        </a:ln>
      </a:spPr>
      <a:bodyPr/>
      <a:lstStyle>
        <a:defPPr algn="l">
          <a:defRPr>
            <a:solidFill>
              <a:schemeClr val="bg1"/>
            </a:solidFill>
            <a:latin typeface="Calibri" panose="020F0502020204030204" charset="0"/>
          </a:defRPr>
        </a:defPPr>
      </a:lstStyle>
    </a:spDef>
    <a:lnDef>
      <a:spPr bwMode="auto"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  <a:txDef>
      <a:spPr bwMode="auto">
        <a:noFill/>
        <a:ln>
          <a:noFill/>
        </a:ln>
      </a:spPr>
      <a:bodyPr wrap="square" rtlCol="0">
        <a:spAutoFit/>
      </a:bodyPr>
      <a:lstStyle>
        <a:defPPr algn="l">
          <a:lnSpc>
            <a:spcPct val="100000"/>
          </a:lnSpc>
          <a:spcBef>
            <a:spcPct val="50000"/>
          </a:spcBef>
          <a:spcAft>
            <a:spcPct val="0"/>
          </a:spcAft>
          <a:buClrTx/>
          <a:buFontTx/>
          <a:buNone/>
          <a:defRPr b="0" dirty="0" smtClean="0">
            <a:solidFill>
              <a:schemeClr val="bg1"/>
            </a:solidFill>
            <a:latin typeface="Calibri" panose="020F0502020204030204" charset="0"/>
          </a:defRPr>
        </a:defPPr>
      </a:lstStyle>
    </a:txDef>
  </a:objectDefaults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2017_HTAA_Diabetes">
  <a:themeElements>
    <a:clrScheme name="2018 CCO LIVE">
      <a:dk1>
        <a:srgbClr val="455560"/>
      </a:dk1>
      <a:lt1>
        <a:srgbClr val="FFFFFF"/>
      </a:lt1>
      <a:dk2>
        <a:srgbClr val="000000"/>
      </a:dk2>
      <a:lt2>
        <a:srgbClr val="CDCDCF"/>
      </a:lt2>
      <a:accent1>
        <a:srgbClr val="015873"/>
      </a:accent1>
      <a:accent2>
        <a:srgbClr val="4DA1BB"/>
      </a:accent2>
      <a:accent3>
        <a:srgbClr val="E1471D"/>
      </a:accent3>
      <a:accent4>
        <a:srgbClr val="00823B"/>
      </a:accent4>
      <a:accent5>
        <a:srgbClr val="FDB338"/>
      </a:accent5>
      <a:accent6>
        <a:srgbClr val="682E74"/>
      </a:accent6>
      <a:hlink>
        <a:srgbClr val="E1471D"/>
      </a:hlink>
      <a:folHlink>
        <a:srgbClr val="015873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0">
          <a:solidFill>
            <a:schemeClr val="bg1"/>
          </a:solidFill>
          <a:miter lim="800000"/>
        </a:ln>
      </a:spPr>
      <a:bodyPr anchor="b"/>
      <a:lstStyle>
        <a:defPPr algn="ctr" eaLnBrk="1" hangingPunct="1">
          <a:spcBef>
            <a:spcPct val="35000"/>
          </a:spcBef>
          <a:spcAft>
            <a:spcPct val="25000"/>
          </a:spcAft>
          <a:buClr>
            <a:schemeClr val="folHlink"/>
          </a:buClr>
          <a:buNone/>
          <a:defRPr sz="1800" b="0" dirty="0">
            <a:solidFill>
              <a:schemeClr val="tx1"/>
            </a:solidFill>
            <a:latin typeface="Calibri" panose="020F0502020204030204" charset="0"/>
          </a:defRPr>
        </a:defPPr>
      </a:lstStyle>
    </a:spDef>
    <a:lnDef>
      <a:spPr bwMode="auto"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  <a:txDef>
      <a:spPr bwMode="auto">
        <a:noFill/>
        <a:ln>
          <a:noFill/>
        </a:ln>
      </a:spPr>
      <a:bodyPr wrap="square" rtlCol="0">
        <a:spAutoFit/>
      </a:bodyPr>
      <a:lstStyle>
        <a:defPPr algn="l">
          <a:lnSpc>
            <a:spcPct val="100000"/>
          </a:lnSpc>
          <a:spcBef>
            <a:spcPct val="50000"/>
          </a:spcBef>
          <a:spcAft>
            <a:spcPct val="0"/>
          </a:spcAft>
          <a:buClrTx/>
          <a:buFontTx/>
          <a:buNone/>
          <a:defRPr b="0" dirty="0" smtClean="0">
            <a:solidFill>
              <a:schemeClr val="bg1"/>
            </a:solidFill>
            <a:latin typeface="Calibri" panose="020F0502020204030204" charset="0"/>
          </a:defRPr>
        </a:defPPr>
      </a:lstStyle>
    </a:txDef>
  </a:objectDefaults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HTAA_Diabetes">
  <a:themeElements>
    <a:clrScheme name="2018 CCO LIVE">
      <a:dk1>
        <a:srgbClr val="455560"/>
      </a:dk1>
      <a:lt1>
        <a:srgbClr val="FFFFFF"/>
      </a:lt1>
      <a:dk2>
        <a:srgbClr val="000000"/>
      </a:dk2>
      <a:lt2>
        <a:srgbClr val="CDCDCF"/>
      </a:lt2>
      <a:accent1>
        <a:srgbClr val="015873"/>
      </a:accent1>
      <a:accent2>
        <a:srgbClr val="4DA1BB"/>
      </a:accent2>
      <a:accent3>
        <a:srgbClr val="E1471D"/>
      </a:accent3>
      <a:accent4>
        <a:srgbClr val="00823B"/>
      </a:accent4>
      <a:accent5>
        <a:srgbClr val="FDB338"/>
      </a:accent5>
      <a:accent6>
        <a:srgbClr val="682E74"/>
      </a:accent6>
      <a:hlink>
        <a:srgbClr val="E1471D"/>
      </a:hlink>
      <a:folHlink>
        <a:srgbClr val="015873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0">
          <a:solidFill>
            <a:schemeClr val="bg1"/>
          </a:solidFill>
          <a:miter lim="800000"/>
        </a:ln>
      </a:spPr>
      <a:bodyPr anchor="b"/>
      <a:lstStyle>
        <a:defPPr algn="ctr" eaLnBrk="1" hangingPunct="1">
          <a:spcBef>
            <a:spcPct val="35000"/>
          </a:spcBef>
          <a:spcAft>
            <a:spcPct val="25000"/>
          </a:spcAft>
          <a:buClr>
            <a:schemeClr val="folHlink"/>
          </a:buClr>
          <a:buNone/>
          <a:defRPr sz="1800" b="0" dirty="0">
            <a:solidFill>
              <a:schemeClr val="tx1"/>
            </a:solidFill>
            <a:latin typeface="Calibri" panose="020F0502020204030204" charset="0"/>
          </a:defRPr>
        </a:defPPr>
      </a:lstStyle>
    </a:spDef>
    <a:lnDef>
      <a:spPr bwMode="auto"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  <a:txDef>
      <a:spPr bwMode="auto">
        <a:noFill/>
        <a:ln>
          <a:noFill/>
        </a:ln>
      </a:spPr>
      <a:bodyPr wrap="square" rtlCol="0">
        <a:spAutoFit/>
      </a:bodyPr>
      <a:lstStyle>
        <a:defPPr algn="l">
          <a:lnSpc>
            <a:spcPct val="100000"/>
          </a:lnSpc>
          <a:spcBef>
            <a:spcPct val="50000"/>
          </a:spcBef>
          <a:spcAft>
            <a:spcPct val="0"/>
          </a:spcAft>
          <a:buClrTx/>
          <a:buFontTx/>
          <a:buNone/>
          <a:defRPr b="0" dirty="0" smtClean="0">
            <a:solidFill>
              <a:schemeClr val="bg1"/>
            </a:solidFill>
            <a:latin typeface="Calibri" panose="020F0502020204030204" charset="0"/>
          </a:defRPr>
        </a:defPPr>
      </a:lstStyle>
    </a:txDef>
  </a:objectDefaults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2017_HTAA_Diabetes">
  <a:themeElements>
    <a:clrScheme name="2018 CCO LIVE">
      <a:dk1>
        <a:srgbClr val="455560"/>
      </a:dk1>
      <a:lt1>
        <a:srgbClr val="FFFFFF"/>
      </a:lt1>
      <a:dk2>
        <a:srgbClr val="000000"/>
      </a:dk2>
      <a:lt2>
        <a:srgbClr val="CDCDCF"/>
      </a:lt2>
      <a:accent1>
        <a:srgbClr val="015873"/>
      </a:accent1>
      <a:accent2>
        <a:srgbClr val="4DA1BB"/>
      </a:accent2>
      <a:accent3>
        <a:srgbClr val="E1471D"/>
      </a:accent3>
      <a:accent4>
        <a:srgbClr val="00823B"/>
      </a:accent4>
      <a:accent5>
        <a:srgbClr val="FDB338"/>
      </a:accent5>
      <a:accent6>
        <a:srgbClr val="682E74"/>
      </a:accent6>
      <a:hlink>
        <a:srgbClr val="E1471D"/>
      </a:hlink>
      <a:folHlink>
        <a:srgbClr val="015873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0">
          <a:solidFill>
            <a:schemeClr val="bg1"/>
          </a:solidFill>
          <a:miter lim="800000"/>
        </a:ln>
      </a:spPr>
      <a:bodyPr anchor="b"/>
      <a:lstStyle>
        <a:defPPr algn="ctr" eaLnBrk="1" hangingPunct="1">
          <a:spcBef>
            <a:spcPct val="35000"/>
          </a:spcBef>
          <a:spcAft>
            <a:spcPct val="25000"/>
          </a:spcAft>
          <a:buClr>
            <a:schemeClr val="folHlink"/>
          </a:buClr>
          <a:buNone/>
          <a:defRPr sz="1800" b="0" dirty="0">
            <a:solidFill>
              <a:schemeClr val="tx1"/>
            </a:solidFill>
            <a:latin typeface="Calibri" panose="020F0502020204030204" charset="0"/>
          </a:defRPr>
        </a:defPPr>
      </a:lstStyle>
    </a:spDef>
    <a:lnDef>
      <a:spPr bwMode="auto"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  <a:txDef>
      <a:spPr bwMode="auto">
        <a:noFill/>
        <a:ln>
          <a:noFill/>
        </a:ln>
      </a:spPr>
      <a:bodyPr wrap="square" rtlCol="0">
        <a:spAutoFit/>
      </a:bodyPr>
      <a:lstStyle>
        <a:defPPr algn="l">
          <a:lnSpc>
            <a:spcPct val="100000"/>
          </a:lnSpc>
          <a:spcBef>
            <a:spcPct val="50000"/>
          </a:spcBef>
          <a:spcAft>
            <a:spcPct val="0"/>
          </a:spcAft>
          <a:buClrTx/>
          <a:buFontTx/>
          <a:buNone/>
          <a:defRPr b="0" dirty="0" smtClean="0">
            <a:solidFill>
              <a:schemeClr val="bg1"/>
            </a:solidFill>
            <a:latin typeface="Calibri" panose="020F0502020204030204" charset="0"/>
          </a:defRPr>
        </a:defPPr>
      </a:lstStyle>
    </a:txDef>
  </a:objectDefaults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Content">
  <a:themeElements>
    <a:clrScheme name="Janssen">
      <a:dk1>
        <a:srgbClr val="333333"/>
      </a:dk1>
      <a:lt1>
        <a:srgbClr val="FFFFFF"/>
      </a:lt1>
      <a:dk2>
        <a:srgbClr val="003479"/>
      </a:dk2>
      <a:lt2>
        <a:srgbClr val="00A0DF"/>
      </a:lt2>
      <a:accent1>
        <a:srgbClr val="1C75BC"/>
      </a:accent1>
      <a:accent2>
        <a:srgbClr val="6EBD44"/>
      </a:accent2>
      <a:accent3>
        <a:srgbClr val="359942"/>
      </a:accent3>
      <a:accent4>
        <a:srgbClr val="F37820"/>
      </a:accent4>
      <a:accent5>
        <a:srgbClr val="F5AC25"/>
      </a:accent5>
      <a:accent6>
        <a:srgbClr val="7E2E7A"/>
      </a:accent6>
      <a:hlink>
        <a:srgbClr val="00A0DF"/>
      </a:hlink>
      <a:folHlink>
        <a:srgbClr val="003479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3739</Words>
  <Application>Microsoft Office PowerPoint</Application>
  <PresentationFormat>Widescreen</PresentationFormat>
  <Paragraphs>1316</Paragraphs>
  <Slides>55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82" baseType="lpstr">
      <vt:lpstr>Arial</vt:lpstr>
      <vt:lpstr>Arial Narrow</vt:lpstr>
      <vt:lpstr>Calibri</vt:lpstr>
      <vt:lpstr>Calibri Light</vt:lpstr>
      <vt:lpstr>Comic Sans MS</vt:lpstr>
      <vt:lpstr>Corbel</vt:lpstr>
      <vt:lpstr>Kumbh Sans</vt:lpstr>
      <vt:lpstr>Mada</vt:lpstr>
      <vt:lpstr>Mada Medium</vt:lpstr>
      <vt:lpstr>Times New Roman</vt:lpstr>
      <vt:lpstr>Verdana</vt:lpstr>
      <vt:lpstr>Wingdings</vt:lpstr>
      <vt:lpstr>Office Theme</vt:lpstr>
      <vt:lpstr>2_2017_HTAA_Diabetes</vt:lpstr>
      <vt:lpstr>2017_HTAA_Diabetes</vt:lpstr>
      <vt:lpstr>1_2017_HTAA_Diabetes</vt:lpstr>
      <vt:lpstr>1_HTAA_Diabetes</vt:lpstr>
      <vt:lpstr>2_Office Theme</vt:lpstr>
      <vt:lpstr>3_2017_HTAA_Diabetes</vt:lpstr>
      <vt:lpstr>3_Content</vt:lpstr>
      <vt:lpstr>6_Office Theme</vt:lpstr>
      <vt:lpstr>4_2017_HTAA_Diabetes</vt:lpstr>
      <vt:lpstr>5_2017_HTAA_Diabetes</vt:lpstr>
      <vt:lpstr>7_Office Theme</vt:lpstr>
      <vt:lpstr>Office theme</vt:lpstr>
      <vt:lpstr>1_Office Theme</vt:lpstr>
      <vt:lpstr>think-cell Slide</vt:lpstr>
      <vt:lpstr> Điều trị toàn thân ung thư tuyến tiền liệt</vt:lpstr>
      <vt:lpstr>PowerPoint Presentation</vt:lpstr>
      <vt:lpstr>PowerPoint Presentation</vt:lpstr>
      <vt:lpstr>PowerPoint Presentation</vt:lpstr>
      <vt:lpstr>  Ung thư tuyến tiền liệt: chẩn đoán</vt:lpstr>
      <vt:lpstr>  Ung thư tuyến tiền liệt tiến xa (APC)</vt:lpstr>
      <vt:lpstr>PowerPoint Presentation</vt:lpstr>
      <vt:lpstr>PowerPoint Presentation</vt:lpstr>
      <vt:lpstr>PowerPoint Presentation</vt:lpstr>
      <vt:lpstr>High-volume vs high-risk Low-volume vs low-risk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ADT + Docetaxel</vt:lpstr>
      <vt:lpstr>ADT + Docetaxel vs ADT đơn trị</vt:lpstr>
      <vt:lpstr>CHAARTED: OS</vt:lpstr>
      <vt:lpstr>STAMPEDE: OS </vt:lpstr>
      <vt:lpstr>PowerPoint Presentation</vt:lpstr>
      <vt:lpstr>PowerPoint Presentation</vt:lpstr>
      <vt:lpstr>PowerPoint Presentation</vt:lpstr>
      <vt:lpstr>         Liệu pháp nội tiết </vt:lpstr>
      <vt:lpstr>LATITUDE: Abiraterone vs Placebo</vt:lpstr>
      <vt:lpstr>TITAN:  Apalutamide vs Placebo</vt:lpstr>
      <vt:lpstr>ARCHES: Enzalutamide vs Placebo</vt:lpstr>
      <vt:lpstr>Enzalutamide vs Abiraterone vs Apalutamide ?</vt:lpstr>
      <vt:lpstr>PowerPoint Presentation</vt:lpstr>
      <vt:lpstr>PowerPoint Presentation</vt:lpstr>
      <vt:lpstr>Định nghĩa kháng cắt tinh hoàn</vt:lpstr>
      <vt:lpstr>  Ung thư tuyến tiền liệt tiến xa (APC)</vt:lpstr>
      <vt:lpstr>PowerPoint Presentation</vt:lpstr>
      <vt:lpstr>PowerPoint Presentation</vt:lpstr>
      <vt:lpstr>PowerPoint Presentation</vt:lpstr>
      <vt:lpstr>PowerPoint Presentation</vt:lpstr>
      <vt:lpstr>  Ung thư tuyến tiền liệt tiến xa:  các tình huống lâm sàng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 học thực chứng: cá thể hóa điều trị UTTTL</vt:lpstr>
      <vt:lpstr>Diễn tiến sinh học ung thư tuyến tiền liệt </vt:lpstr>
      <vt:lpstr>Cám ơn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Vai trò OFS trong ung thư vú tiền mãn kinh HR+</dc:title>
  <dc:creator>DTTH Phong Kham 14</dc:creator>
  <cp:lastModifiedBy>Nguyễn Hoàng  Quý</cp:lastModifiedBy>
  <cp:revision>139</cp:revision>
  <dcterms:created xsi:type="dcterms:W3CDTF">2021-10-08T11:55:00Z</dcterms:created>
  <dcterms:modified xsi:type="dcterms:W3CDTF">2025-09-14T13:15:46Z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159BE125E4C44476A3C7CCA90789F727_13</vt:lpwstr>
  </property>
  <property fmtid="{D5CDD505-2E9C-101B-9397-08002B2CF9AE}" pid="3" name="KSOProductBuildVer">
    <vt:lpwstr>1033-12.2.0.17153</vt:lpwstr>
  </property>
</Properties>
</file>